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5.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7.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9.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data4.xml" ContentType="application/vnd.openxmlformats-officedocument.drawingml.diagramData+xml"/>
  <Override PartName="/ppt/diagrams/data6.xml" ContentType="application/vnd.openxmlformats-officedocument.drawingml.diagramData+xml"/>
  <Override PartName="/ppt/diagrams/data8.xml" ContentType="application/vnd.openxmlformats-officedocument.drawingml.diagramData+xml"/>
  <Override PartName="/ppt/diagrams/data10.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21" r:id="rId2"/>
    <p:sldId id="284" r:id="rId3"/>
    <p:sldId id="292" r:id="rId4"/>
    <p:sldId id="323" r:id="rId5"/>
    <p:sldId id="324" r:id="rId6"/>
    <p:sldId id="325" r:id="rId7"/>
    <p:sldId id="327" r:id="rId8"/>
    <p:sldId id="328" r:id="rId9"/>
    <p:sldId id="329" r:id="rId10"/>
    <p:sldId id="344" r:id="rId11"/>
    <p:sldId id="330" r:id="rId12"/>
    <p:sldId id="348" r:id="rId13"/>
    <p:sldId id="365" r:id="rId14"/>
    <p:sldId id="366" r:id="rId15"/>
    <p:sldId id="335" r:id="rId16"/>
    <p:sldId id="336" r:id="rId17"/>
    <p:sldId id="337" r:id="rId18"/>
    <p:sldId id="349" r:id="rId19"/>
    <p:sldId id="352" r:id="rId20"/>
    <p:sldId id="338" r:id="rId21"/>
    <p:sldId id="367" r:id="rId22"/>
    <p:sldId id="350" r:id="rId23"/>
    <p:sldId id="354" r:id="rId24"/>
    <p:sldId id="355" r:id="rId25"/>
    <p:sldId id="356" r:id="rId26"/>
    <p:sldId id="357" r:id="rId27"/>
    <p:sldId id="341" r:id="rId28"/>
    <p:sldId id="343" r:id="rId29"/>
    <p:sldId id="361" r:id="rId30"/>
    <p:sldId id="360" r:id="rId31"/>
    <p:sldId id="363" r:id="rId32"/>
    <p:sldId id="331" r:id="rId33"/>
    <p:sldId id="362" r:id="rId34"/>
    <p:sldId id="368" r:id="rId35"/>
    <p:sldId id="260" r:id="rId36"/>
    <p:sldId id="259" r:id="rId37"/>
    <p:sldId id="261" r:id="rId38"/>
    <p:sldId id="34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6ECE"/>
    <a:srgbClr val="6699FF"/>
    <a:srgbClr val="D0CECE"/>
    <a:srgbClr val="00B050"/>
    <a:srgbClr val="051C61"/>
    <a:srgbClr val="797979"/>
    <a:srgbClr val="FF9999"/>
    <a:srgbClr val="FF0000"/>
    <a:srgbClr val="0000CC"/>
    <a:srgbClr val="DCED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E0B9B-2E1E-4C46-BBB0-633D2BB3F57F}" v="1400" dt="2023-07-20T19:56:45.1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62" autoAdjust="0"/>
    <p:restoredTop sz="94660"/>
  </p:normalViewPr>
  <p:slideViewPr>
    <p:cSldViewPr snapToGrid="0" showGuides="1">
      <p:cViewPr varScale="1">
        <p:scale>
          <a:sx n="107" d="100"/>
          <a:sy n="107" d="100"/>
        </p:scale>
        <p:origin x="111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47599\Desktop\IS_Kantima\IS.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D001-4839-B0EA-D23E87F939C9}"/>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D001-4839-B0EA-D23E87F939C9}"/>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D001-4839-B0EA-D23E87F939C9}"/>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D001-4839-B0EA-D23E87F939C9}"/>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D001-4839-B0EA-D23E87F939C9}"/>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D001-4839-B0EA-D23E87F939C9}"/>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D001-4839-B0EA-D23E87F939C9}"/>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D001-4839-B0EA-D23E87F939C9}"/>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D001-4839-B0EA-D23E87F939C9}"/>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D001-4839-B0EA-D23E87F939C9}"/>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D001-4839-B0EA-D23E87F939C9}"/>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D001-4839-B0EA-D23E87F939C9}"/>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9.0719569381513432E-2"/>
          <c:w val="0.82756361646618104"/>
          <c:h val="0.84647457489282341"/>
        </c:manualLayout>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dLbls>
            <c:dLbl>
              <c:idx val="0"/>
              <c:layout>
                <c:manualLayout>
                  <c:x val="0"/>
                  <c:y val="-3.4562068654497478E-2"/>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6839723097038914"/>
                      <c:h val="0.15908426457827279"/>
                    </c:manualLayout>
                  </c15:layout>
                </c:ext>
                <c:ext xmlns:c16="http://schemas.microsoft.com/office/drawing/2014/chart" uri="{C3380CC4-5D6E-409C-BE32-E72D297353CC}">
                  <c16:uniqueId val="{00000011-8B35-4DCC-BFBD-1814132C004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0%</c:formatCode>
                <c:ptCount val="1"/>
                <c:pt idx="0">
                  <c:v>0.24</c:v>
                </c:pt>
              </c:numCache>
            </c:numRef>
          </c:val>
          <c:extLst>
            <c:ext xmlns:c16="http://schemas.microsoft.com/office/drawing/2014/chart" uri="{C3380CC4-5D6E-409C-BE32-E72D297353CC}">
              <c16:uniqueId val="{00000000-8B35-4DCC-BFBD-1814132C004A}"/>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8B35-4DCC-BFBD-1814132C004A}"/>
              </c:ext>
            </c:extLst>
          </c:dPt>
          <c:dLbls>
            <c:dLbl>
              <c:idx val="0"/>
              <c:spPr>
                <a:noFill/>
                <a:ln>
                  <a:noFill/>
                </a:ln>
                <a:effectLst/>
              </c:spPr>
              <c:txPr>
                <a:bodyPr rot="0" spcFirstLastPara="1" vertOverflow="ellipsis" vert="horz" wrap="square" lIns="38100" tIns="19050" rIns="38100" bIns="19050" anchor="ctr" anchorCtr="1">
                  <a:noAutofit/>
                </a:bodyPr>
                <a:lstStyle/>
                <a:p>
                  <a:pPr>
                    <a:defRPr sz="1800" b="1" i="0" u="none" strike="noStrike" kern="1200" baseline="0">
                      <a:solidFill>
                        <a:schemeClr val="bg1"/>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42358997615082616"/>
                      <c:h val="0.20390967825598633"/>
                    </c:manualLayout>
                  </c15:layout>
                </c:ext>
                <c:ext xmlns:c16="http://schemas.microsoft.com/office/drawing/2014/chart" uri="{C3380CC4-5D6E-409C-BE32-E72D297353CC}">
                  <c16:uniqueId val="{00000002-8B35-4DCC-BFBD-1814132C004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0.41</c:v>
                </c:pt>
              </c:numCache>
            </c:numRef>
          </c:val>
          <c:extLst>
            <c:ext xmlns:c16="http://schemas.microsoft.com/office/drawing/2014/chart" uri="{C3380CC4-5D6E-409C-BE32-E72D297353CC}">
              <c16:uniqueId val="{00000003-8B35-4DCC-BFBD-1814132C004A}"/>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8B35-4DCC-BFBD-1814132C004A}"/>
              </c:ext>
            </c:extLst>
          </c:dPt>
          <c:dLbls>
            <c:dLbl>
              <c:idx val="0"/>
              <c:layout>
                <c:manualLayout>
                  <c:x val="8.6218531208609325E-2"/>
                  <c:y val="4.9389934779161338E-3"/>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32012814603053474"/>
                      <c:h val="0.15908426457827279"/>
                    </c:manualLayout>
                  </c15:layout>
                </c:ext>
                <c:ext xmlns:c16="http://schemas.microsoft.com/office/drawing/2014/chart" uri="{C3380CC4-5D6E-409C-BE32-E72D297353CC}">
                  <c16:uniqueId val="{00000005-8B35-4DCC-BFBD-1814132C004A}"/>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0.21</c:v>
                </c:pt>
              </c:numCache>
            </c:numRef>
          </c:val>
          <c:extLst>
            <c:ext xmlns:c16="http://schemas.microsoft.com/office/drawing/2014/chart" uri="{C3380CC4-5D6E-409C-BE32-E72D297353CC}">
              <c16:uniqueId val="{00000006-8B35-4DCC-BFBD-1814132C004A}"/>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8B35-4DCC-BFBD-1814132C004A}"/>
              </c:ext>
            </c:extLst>
          </c:dPt>
          <c:cat>
            <c:strRef>
              <c:f>Sheet1!$A$2</c:f>
              <c:strCache>
                <c:ptCount val="1"/>
                <c:pt idx="0">
                  <c:v>Category 1</c:v>
                </c:pt>
              </c:strCache>
            </c:strRef>
          </c:cat>
          <c:val>
            <c:numRef>
              <c:f>Sheet1!$E$2</c:f>
              <c:numCache>
                <c:formatCode>0%</c:formatCode>
                <c:ptCount val="1"/>
                <c:pt idx="0">
                  <c:v>0.08</c:v>
                </c:pt>
              </c:numCache>
            </c:numRef>
          </c:val>
          <c:extLst>
            <c:ext xmlns:c16="http://schemas.microsoft.com/office/drawing/2014/chart" uri="{C3380CC4-5D6E-409C-BE32-E72D297353CC}">
              <c16:uniqueId val="{00000009-8B35-4DCC-BFBD-1814132C004A}"/>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8B35-4DCC-BFBD-1814132C004A}"/>
              </c:ext>
            </c:extLst>
          </c:dPt>
          <c:cat>
            <c:strRef>
              <c:f>Sheet1!$A$2</c:f>
              <c:strCache>
                <c:ptCount val="1"/>
                <c:pt idx="0">
                  <c:v>Category 1</c:v>
                </c:pt>
              </c:strCache>
            </c:strRef>
          </c:cat>
          <c:val>
            <c:numRef>
              <c:f>Sheet1!$F$2</c:f>
              <c:numCache>
                <c:formatCode>0%</c:formatCode>
                <c:ptCount val="1"/>
                <c:pt idx="0">
                  <c:v>0.01</c:v>
                </c:pt>
              </c:numCache>
            </c:numRef>
          </c:val>
          <c:extLst>
            <c:ext xmlns:c16="http://schemas.microsoft.com/office/drawing/2014/chart" uri="{C3380CC4-5D6E-409C-BE32-E72D297353CC}">
              <c16:uniqueId val="{0000000C-8B35-4DCC-BFBD-1814132C004A}"/>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8B35-4DCC-BFBD-1814132C004A}"/>
              </c:ext>
            </c:extLst>
          </c:dPt>
          <c:cat>
            <c:strRef>
              <c:f>Sheet1!$A$2</c:f>
              <c:strCache>
                <c:ptCount val="1"/>
                <c:pt idx="0">
                  <c:v>Category 1</c:v>
                </c:pt>
              </c:strCache>
            </c:strRef>
          </c:cat>
          <c:val>
            <c:numRef>
              <c:f>Sheet1!$G$2</c:f>
              <c:numCache>
                <c:formatCode>0%</c:formatCode>
                <c:ptCount val="1"/>
                <c:pt idx="0">
                  <c:v>0.04</c:v>
                </c:pt>
              </c:numCache>
            </c:numRef>
          </c:val>
          <c:extLst>
            <c:ext xmlns:c16="http://schemas.microsoft.com/office/drawing/2014/chart" uri="{C3380CC4-5D6E-409C-BE32-E72D297353CC}">
              <c16:uniqueId val="{0000000F-8B35-4DCC-BFBD-1814132C004A}"/>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0.01</c:v>
                </c:pt>
              </c:numCache>
            </c:numRef>
          </c:val>
          <c:extLst>
            <c:ext xmlns:c16="http://schemas.microsoft.com/office/drawing/2014/chart" uri="{C3380CC4-5D6E-409C-BE32-E72D297353CC}">
              <c16:uniqueId val="{00000010-8B35-4DCC-BFBD-1814132C004A}"/>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9.0719569381513432E-2"/>
          <c:w val="0.82756361646618104"/>
          <c:h val="0.84647457489282341"/>
        </c:manualLayout>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0.09</c:v>
                </c:pt>
              </c:numCache>
            </c:numRef>
          </c:val>
          <c:extLst>
            <c:ext xmlns:c16="http://schemas.microsoft.com/office/drawing/2014/chart" uri="{C3380CC4-5D6E-409C-BE32-E72D297353CC}">
              <c16:uniqueId val="{00000000-9530-41BC-8F9C-81E568CBB1E6}"/>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9530-41BC-8F9C-81E568CBB1E6}"/>
              </c:ext>
            </c:extLst>
          </c:dPt>
          <c:dLbls>
            <c:dLbl>
              <c:idx val="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32012814603053474"/>
                      <c:h val="0.15908426457827279"/>
                    </c:manualLayout>
                  </c15:layout>
                </c:ext>
                <c:ext xmlns:c16="http://schemas.microsoft.com/office/drawing/2014/chart" uri="{C3380CC4-5D6E-409C-BE32-E72D297353CC}">
                  <c16:uniqueId val="{00000002-9530-41BC-8F9C-81E568CBB1E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0%</c:formatCode>
                <c:ptCount val="1"/>
                <c:pt idx="0">
                  <c:v>0.32</c:v>
                </c:pt>
              </c:numCache>
            </c:numRef>
          </c:val>
          <c:extLst>
            <c:ext xmlns:c16="http://schemas.microsoft.com/office/drawing/2014/chart" uri="{C3380CC4-5D6E-409C-BE32-E72D297353CC}">
              <c16:uniqueId val="{00000003-9530-41BC-8F9C-81E568CBB1E6}"/>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9530-41BC-8F9C-81E568CBB1E6}"/>
              </c:ext>
            </c:extLst>
          </c:dPt>
          <c:dLbls>
            <c:dLbl>
              <c:idx val="0"/>
              <c:spPr>
                <a:noFill/>
                <a:ln>
                  <a:noFill/>
                </a:ln>
                <a:effectLst/>
              </c:spPr>
              <c:txPr>
                <a:bodyPr rot="0" spcFirstLastPara="1" vertOverflow="ellipsis" vert="horz" wrap="square" lIns="38100" tIns="19050" rIns="38100" bIns="19050" anchor="ctr" anchorCtr="0">
                  <a:spAutoFit/>
                </a:bodyPr>
                <a:lstStyle/>
                <a:p>
                  <a:pPr algn="ctr">
                    <a:defRPr lang="en-US" sz="1600" b="1" i="0" u="none" strike="noStrike" kern="1200" baseline="0">
                      <a:solidFill>
                        <a:schemeClr val="bg1"/>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3712983034024957"/>
                      <c:h val="0.36082799675295385"/>
                    </c:manualLayout>
                  </c15:layout>
                </c:ext>
                <c:ext xmlns:c16="http://schemas.microsoft.com/office/drawing/2014/chart" uri="{C3380CC4-5D6E-409C-BE32-E72D297353CC}">
                  <c16:uniqueId val="{00000005-9530-41BC-8F9C-81E568CBB1E6}"/>
                </c:ext>
              </c:extLst>
            </c:dLbl>
            <c:spPr>
              <a:noFill/>
              <a:ln>
                <a:noFill/>
              </a:ln>
              <a:effectLst/>
            </c:spPr>
            <c:txPr>
              <a:bodyPr rot="0" spcFirstLastPara="1" vertOverflow="ellipsis" vert="horz" wrap="square" lIns="38100" tIns="19050" rIns="38100" bIns="19050" anchor="ctr" anchorCtr="0">
                <a:spAutoFit/>
              </a:bodyPr>
              <a:lstStyle/>
              <a:p>
                <a:pPr algn="ctr">
                  <a:defRPr lang="en-US"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0%</c:formatCode>
                <c:ptCount val="1"/>
                <c:pt idx="0">
                  <c:v>0.39</c:v>
                </c:pt>
              </c:numCache>
            </c:numRef>
          </c:val>
          <c:extLst>
            <c:ext xmlns:c16="http://schemas.microsoft.com/office/drawing/2014/chart" uri="{C3380CC4-5D6E-409C-BE32-E72D297353CC}">
              <c16:uniqueId val="{00000006-9530-41BC-8F9C-81E568CBB1E6}"/>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9530-41BC-8F9C-81E568CBB1E6}"/>
              </c:ext>
            </c:extLst>
          </c:dPt>
          <c:dLbls>
            <c:dLbl>
              <c:idx val="0"/>
              <c:layout>
                <c:manualLayout>
                  <c:x val="-5.1730575618445802E-2"/>
                  <c:y val="3.8877467552865579E-7"/>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layout>
                    <c:manualLayout>
                      <c:w val="0.25977541179369817"/>
                      <c:h val="0.15908426457827279"/>
                    </c:manualLayout>
                  </c15:layout>
                </c:ext>
                <c:ext xmlns:c16="http://schemas.microsoft.com/office/drawing/2014/chart" uri="{C3380CC4-5D6E-409C-BE32-E72D297353CC}">
                  <c16:uniqueId val="{00000008-9530-41BC-8F9C-81E568CBB1E6}"/>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Sheet1!$E$2</c:f>
              <c:numCache>
                <c:formatCode>0%</c:formatCode>
                <c:ptCount val="1"/>
                <c:pt idx="0">
                  <c:v>0.14000000000000001</c:v>
                </c:pt>
              </c:numCache>
            </c:numRef>
          </c:val>
          <c:extLst>
            <c:ext xmlns:c16="http://schemas.microsoft.com/office/drawing/2014/chart" uri="{C3380CC4-5D6E-409C-BE32-E72D297353CC}">
              <c16:uniqueId val="{00000009-9530-41BC-8F9C-81E568CBB1E6}"/>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9530-41BC-8F9C-81E568CBB1E6}"/>
              </c:ext>
            </c:extLst>
          </c:dPt>
          <c:cat>
            <c:strRef>
              <c:f>Sheet1!$A$2</c:f>
              <c:strCache>
                <c:ptCount val="1"/>
                <c:pt idx="0">
                  <c:v>Category 1</c:v>
                </c:pt>
              </c:strCache>
            </c:strRef>
          </c:cat>
          <c:val>
            <c:numRef>
              <c:f>Sheet1!$F$2</c:f>
              <c:numCache>
                <c:formatCode>0%</c:formatCode>
                <c:ptCount val="1"/>
                <c:pt idx="0">
                  <c:v>0.01</c:v>
                </c:pt>
              </c:numCache>
            </c:numRef>
          </c:val>
          <c:extLst>
            <c:ext xmlns:c16="http://schemas.microsoft.com/office/drawing/2014/chart" uri="{C3380CC4-5D6E-409C-BE32-E72D297353CC}">
              <c16:uniqueId val="{0000000C-9530-41BC-8F9C-81E568CBB1E6}"/>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9530-41BC-8F9C-81E568CBB1E6}"/>
              </c:ext>
            </c:extLst>
          </c:dPt>
          <c:cat>
            <c:strRef>
              <c:f>Sheet1!$A$2</c:f>
              <c:strCache>
                <c:ptCount val="1"/>
                <c:pt idx="0">
                  <c:v>Category 1</c:v>
                </c:pt>
              </c:strCache>
            </c:strRef>
          </c:cat>
          <c:val>
            <c:numRef>
              <c:f>Sheet1!$G$2</c:f>
              <c:numCache>
                <c:formatCode>0%</c:formatCode>
                <c:ptCount val="1"/>
                <c:pt idx="0">
                  <c:v>0.05</c:v>
                </c:pt>
              </c:numCache>
            </c:numRef>
          </c:val>
          <c:extLst>
            <c:ext xmlns:c16="http://schemas.microsoft.com/office/drawing/2014/chart" uri="{C3380CC4-5D6E-409C-BE32-E72D297353CC}">
              <c16:uniqueId val="{0000000F-9530-41BC-8F9C-81E568CBB1E6}"/>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0</c:v>
                </c:pt>
              </c:numCache>
            </c:numRef>
          </c:val>
          <c:extLst>
            <c:ext xmlns:c16="http://schemas.microsoft.com/office/drawing/2014/chart" uri="{C3380CC4-5D6E-409C-BE32-E72D297353CC}">
              <c16:uniqueId val="{00000010-9530-41BC-8F9C-81E568CBB1E6}"/>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D001-4839-B0EA-D23E87F939C9}"/>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D001-4839-B0EA-D23E87F939C9}"/>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D001-4839-B0EA-D23E87F939C9}"/>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D001-4839-B0EA-D23E87F939C9}"/>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D001-4839-B0EA-D23E87F939C9}"/>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D001-4839-B0EA-D23E87F939C9}"/>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D001-4839-B0EA-D23E87F939C9}"/>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D001-4839-B0EA-D23E87F939C9}"/>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D001-4839-B0EA-D23E87F939C9}"/>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D001-4839-B0EA-D23E87F939C9}"/>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D001-4839-B0EA-D23E87F939C9}"/>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D001-4839-B0EA-D23E87F939C9}"/>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D001-4839-B0EA-D23E87F939C9}"/>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D001-4839-B0EA-D23E87F939C9}"/>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D001-4839-B0EA-D23E87F939C9}"/>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D001-4839-B0EA-D23E87F939C9}"/>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D001-4839-B0EA-D23E87F939C9}"/>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D001-4839-B0EA-D23E87F939C9}"/>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D001-4839-B0EA-D23E87F939C9}"/>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D001-4839-B0EA-D23E87F939C9}"/>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D001-4839-B0EA-D23E87F939C9}"/>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D001-4839-B0EA-D23E87F939C9}"/>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D001-4839-B0EA-D23E87F939C9}"/>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D001-4839-B0EA-D23E87F939C9}"/>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D001-4839-B0EA-D23E87F939C9}"/>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D001-4839-B0EA-D23E87F939C9}"/>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D001-4839-B0EA-D23E87F939C9}"/>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D001-4839-B0EA-D23E87F939C9}"/>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D001-4839-B0EA-D23E87F939C9}"/>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D001-4839-B0EA-D23E87F939C9}"/>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D001-4839-B0EA-D23E87F939C9}"/>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D001-4839-B0EA-D23E87F939C9}"/>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D001-4839-B0EA-D23E87F939C9}"/>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D001-4839-B0EA-D23E87F939C9}"/>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D001-4839-B0EA-D23E87F939C9}"/>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D001-4839-B0EA-D23E87F939C9}"/>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CCA6-48C1-8C44-D98EA8A9459A}"/>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CCA6-48C1-8C44-D98EA8A9459A}"/>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CCA6-48C1-8C44-D98EA8A9459A}"/>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CCA6-48C1-8C44-D98EA8A9459A}"/>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CCA6-48C1-8C44-D98EA8A9459A}"/>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CCA6-48C1-8C44-D98EA8A9459A}"/>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CCA6-48C1-8C44-D98EA8A9459A}"/>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CCA6-48C1-8C44-D98EA8A9459A}"/>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CCA6-48C1-8C44-D98EA8A9459A}"/>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CCA6-48C1-8C44-D98EA8A9459A}"/>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CCA6-48C1-8C44-D98EA8A9459A}"/>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CCA6-48C1-8C44-D98EA8A9459A}"/>
            </c:ext>
          </c:extLst>
        </c:ser>
        <c:ser>
          <c:idx val="7"/>
          <c:order val="7"/>
          <c:tx>
            <c:strRef>
              <c:f>Sheet1!$I$1</c:f>
              <c:strCache>
                <c:ptCount val="1"/>
                <c:pt idx="0">
                  <c:v>Series 8</c:v>
                </c:pt>
              </c:strCache>
            </c:strRef>
          </c:tx>
          <c:spPr>
            <a:solidFill>
              <a:schemeClr val="bg2">
                <a:lumMod val="90000"/>
              </a:schemeClr>
            </a:solidFill>
            <a:ln>
              <a:noFill/>
            </a:ln>
            <a:effectLst/>
          </c:spPr>
          <c:invertIfNegative val="0"/>
          <c:cat>
            <c:strRef>
              <c:f>Sheet1!$A$2</c:f>
              <c:strCache>
                <c:ptCount val="1"/>
                <c:pt idx="0">
                  <c:v>Category 1</c:v>
                </c:pt>
              </c:strCache>
            </c:strRef>
          </c:cat>
          <c:val>
            <c:numRef>
              <c:f>Sheet1!$I$2</c:f>
              <c:numCache>
                <c:formatCode>#,##0</c:formatCode>
                <c:ptCount val="1"/>
                <c:pt idx="0">
                  <c:v>4413611</c:v>
                </c:pt>
              </c:numCache>
            </c:numRef>
          </c:val>
          <c:extLst>
            <c:ext xmlns:c16="http://schemas.microsoft.com/office/drawing/2014/chart" uri="{C3380CC4-5D6E-409C-BE32-E72D297353CC}">
              <c16:uniqueId val="{00000011-CCA6-48C1-8C44-D98EA8A9459A}"/>
            </c:ext>
          </c:extLst>
        </c:ser>
        <c:ser>
          <c:idx val="8"/>
          <c:order val="8"/>
          <c:tx>
            <c:strRef>
              <c:f>Sheet1!$J$1</c:f>
              <c:strCache>
                <c:ptCount val="1"/>
                <c:pt idx="0">
                  <c:v>Series 9</c:v>
                </c:pt>
              </c:strCache>
            </c:strRef>
          </c:tx>
          <c:spPr>
            <a:solidFill>
              <a:schemeClr val="accent3">
                <a:lumMod val="60000"/>
              </a:schemeClr>
            </a:solidFill>
            <a:ln>
              <a:noFill/>
            </a:ln>
            <a:effectLst/>
          </c:spPr>
          <c:invertIfNegative val="0"/>
          <c:cat>
            <c:strRef>
              <c:f>Sheet1!$A$2</c:f>
              <c:strCache>
                <c:ptCount val="1"/>
                <c:pt idx="0">
                  <c:v>Category 1</c:v>
                </c:pt>
              </c:strCache>
            </c:strRef>
          </c:cat>
          <c:val>
            <c:numRef>
              <c:f>Sheet1!$J$2</c:f>
              <c:numCache>
                <c:formatCode>#,##0</c:formatCode>
                <c:ptCount val="1"/>
                <c:pt idx="0">
                  <c:v>482303</c:v>
                </c:pt>
              </c:numCache>
            </c:numRef>
          </c:val>
          <c:extLst>
            <c:ext xmlns:c16="http://schemas.microsoft.com/office/drawing/2014/chart" uri="{C3380CC4-5D6E-409C-BE32-E72D297353CC}">
              <c16:uniqueId val="{00000012-CCA6-48C1-8C44-D98EA8A9459A}"/>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8FC9-4227-892F-9B02D4BF4956}"/>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8FC9-4227-892F-9B02D4BF4956}"/>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8FC9-4227-892F-9B02D4BF4956}"/>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8FC9-4227-892F-9B02D4BF4956}"/>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8FC9-4227-892F-9B02D4BF4956}"/>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8FC9-4227-892F-9B02D4BF4956}"/>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8FC9-4227-892F-9B02D4BF4956}"/>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8FC9-4227-892F-9B02D4BF4956}"/>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8FC9-4227-892F-9B02D4BF4956}"/>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8FC9-4227-892F-9B02D4BF4956}"/>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8FC9-4227-892F-9B02D4BF4956}"/>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8FC9-4227-892F-9B02D4BF4956}"/>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04C3-4B10-AA34-7E405DD1739C}"/>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04C3-4B10-AA34-7E405DD1739C}"/>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04C3-4B10-AA34-7E405DD1739C}"/>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04C3-4B10-AA34-7E405DD1739C}"/>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04C3-4B10-AA34-7E405DD1739C}"/>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04C3-4B10-AA34-7E405DD1739C}"/>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04C3-4B10-AA34-7E405DD1739C}"/>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04C3-4B10-AA34-7E405DD1739C}"/>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04C3-4B10-AA34-7E405DD1739C}"/>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04C3-4B10-AA34-7E405DD1739C}"/>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04C3-4B10-AA34-7E405DD1739C}"/>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04C3-4B10-AA34-7E405DD1739C}"/>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1"/>
          <c:order val="0"/>
          <c:spPr>
            <a:solidFill>
              <a:srgbClr val="FF000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Sheet5!$D$17:$D$23</c:f>
              <c:numCache>
                <c:formatCode>0%</c:formatCode>
                <c:ptCount val="7"/>
                <c:pt idx="0">
                  <c:v>9.3302292263610309E-2</c:v>
                </c:pt>
                <c:pt idx="1">
                  <c:v>0.19447661469933186</c:v>
                </c:pt>
                <c:pt idx="2">
                  <c:v>0.26409126849655484</c:v>
                </c:pt>
                <c:pt idx="3">
                  <c:v>0.27177601809954749</c:v>
                </c:pt>
                <c:pt idx="4">
                  <c:v>0.1020066889632107</c:v>
                </c:pt>
                <c:pt idx="5">
                  <c:v>0.1256997455470738</c:v>
                </c:pt>
                <c:pt idx="6">
                  <c:v>2.9850746268656716E-2</c:v>
                </c:pt>
              </c:numCache>
            </c:numRef>
          </c:val>
          <c:extLst>
            <c:ext xmlns:c16="http://schemas.microsoft.com/office/drawing/2014/chart" uri="{C3380CC4-5D6E-409C-BE32-E72D297353CC}">
              <c16:uniqueId val="{00000000-4F27-46FD-A37C-3B37F627A374}"/>
            </c:ext>
          </c:extLst>
        </c:ser>
        <c:ser>
          <c:idx val="0"/>
          <c:order val="1"/>
          <c:spPr>
            <a:solidFill>
              <a:srgbClr val="FF9999"/>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Sheet5!$C$17:$C$23</c:f>
              <c:numCache>
                <c:formatCode>0%</c:formatCode>
                <c:ptCount val="7"/>
                <c:pt idx="0">
                  <c:v>4.7277936962750719E-2</c:v>
                </c:pt>
                <c:pt idx="1">
                  <c:v>6.0579064587973276E-2</c:v>
                </c:pt>
                <c:pt idx="2">
                  <c:v>0.12876990850559134</c:v>
                </c:pt>
                <c:pt idx="3">
                  <c:v>7.8337104072398189E-2</c:v>
                </c:pt>
                <c:pt idx="4">
                  <c:v>9.3645484949832769E-2</c:v>
                </c:pt>
                <c:pt idx="5">
                  <c:v>0.12061068702290076</c:v>
                </c:pt>
                <c:pt idx="6">
                  <c:v>2.9850746268656716E-2</c:v>
                </c:pt>
              </c:numCache>
            </c:numRef>
          </c:val>
          <c:extLst>
            <c:ext xmlns:c16="http://schemas.microsoft.com/office/drawing/2014/chart" uri="{C3380CC4-5D6E-409C-BE32-E72D297353CC}">
              <c16:uniqueId val="{00000001-4F27-46FD-A37C-3B37F627A374}"/>
            </c:ext>
          </c:extLst>
        </c:ser>
        <c:ser>
          <c:idx val="4"/>
          <c:order val="2"/>
          <c:spPr>
            <a:solidFill>
              <a:schemeClr val="bg2">
                <a:lumMod val="9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Sheet5!$G$17:$G$23</c:f>
              <c:numCache>
                <c:formatCode>0%</c:formatCode>
                <c:ptCount val="7"/>
                <c:pt idx="0">
                  <c:v>0.14666905444126074</c:v>
                </c:pt>
                <c:pt idx="1">
                  <c:v>0.13594654788418709</c:v>
                </c:pt>
                <c:pt idx="2">
                  <c:v>0.21201852479385519</c:v>
                </c:pt>
                <c:pt idx="3">
                  <c:v>0.28195701357466063</c:v>
                </c:pt>
                <c:pt idx="4">
                  <c:v>0.51672240802675584</c:v>
                </c:pt>
                <c:pt idx="5">
                  <c:v>0.4315521628498728</c:v>
                </c:pt>
                <c:pt idx="6">
                  <c:v>0.46268656716417911</c:v>
                </c:pt>
              </c:numCache>
            </c:numRef>
          </c:val>
          <c:extLst>
            <c:ext xmlns:c16="http://schemas.microsoft.com/office/drawing/2014/chart" uri="{C3380CC4-5D6E-409C-BE32-E72D297353CC}">
              <c16:uniqueId val="{00000002-4F27-46FD-A37C-3B37F627A374}"/>
            </c:ext>
          </c:extLst>
        </c:ser>
        <c:ser>
          <c:idx val="2"/>
          <c:order val="3"/>
          <c:spPr>
            <a:solidFill>
              <a:schemeClr val="accent6">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Sheet5!$E$17:$E$23</c:f>
              <c:numCache>
                <c:formatCode>0%</c:formatCode>
                <c:ptCount val="7"/>
                <c:pt idx="0">
                  <c:v>0.12965616045845271</c:v>
                </c:pt>
                <c:pt idx="1">
                  <c:v>8.9799554565701559E-2</c:v>
                </c:pt>
                <c:pt idx="2">
                  <c:v>5.5574381565570992E-2</c:v>
                </c:pt>
                <c:pt idx="3">
                  <c:v>6.7873303167420809E-2</c:v>
                </c:pt>
                <c:pt idx="4">
                  <c:v>4.0133779264214048E-2</c:v>
                </c:pt>
                <c:pt idx="5">
                  <c:v>8.2951653944020362E-2</c:v>
                </c:pt>
                <c:pt idx="6">
                  <c:v>4.4776119402985072E-2</c:v>
                </c:pt>
              </c:numCache>
            </c:numRef>
          </c:val>
          <c:extLst>
            <c:ext xmlns:c16="http://schemas.microsoft.com/office/drawing/2014/chart" uri="{C3380CC4-5D6E-409C-BE32-E72D297353CC}">
              <c16:uniqueId val="{00000003-4F27-46FD-A37C-3B37F627A374}"/>
            </c:ext>
          </c:extLst>
        </c:ser>
        <c:ser>
          <c:idx val="3"/>
          <c:order val="4"/>
          <c:spPr>
            <a:solidFill>
              <a:srgbClr val="00B050"/>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tx1">
                        <a:lumMod val="75000"/>
                        <a:lumOff val="25000"/>
                      </a:schemeClr>
                    </a:solidFill>
                    <a:latin typeface="Ekachon" panose="00000500000000000000" pitchFamily="2" charset="-34"/>
                    <a:ea typeface="+mn-ea"/>
                    <a:cs typeface="Ekachon" panose="00000500000000000000" pitchFamily="2" charset="-34"/>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Sheet5!$F$17:$F$23</c:f>
              <c:numCache>
                <c:formatCode>0%</c:formatCode>
                <c:ptCount val="7"/>
                <c:pt idx="0">
                  <c:v>0.58309455587392545</c:v>
                </c:pt>
                <c:pt idx="1">
                  <c:v>0.51919821826280621</c:v>
                </c:pt>
                <c:pt idx="2">
                  <c:v>0.33954591663842765</c:v>
                </c:pt>
                <c:pt idx="3">
                  <c:v>0.30005656108597284</c:v>
                </c:pt>
                <c:pt idx="4">
                  <c:v>0.24749163879598662</c:v>
                </c:pt>
                <c:pt idx="5">
                  <c:v>0.23918575063613232</c:v>
                </c:pt>
                <c:pt idx="6">
                  <c:v>0.43283582089552236</c:v>
                </c:pt>
              </c:numCache>
            </c:numRef>
          </c:val>
          <c:extLst>
            <c:ext xmlns:c16="http://schemas.microsoft.com/office/drawing/2014/chart" uri="{C3380CC4-5D6E-409C-BE32-E72D297353CC}">
              <c16:uniqueId val="{00000004-4F27-46FD-A37C-3B37F627A374}"/>
            </c:ext>
          </c:extLst>
        </c:ser>
        <c:dLbls>
          <c:dLblPos val="ctr"/>
          <c:showLegendKey val="0"/>
          <c:showVal val="1"/>
          <c:showCatName val="0"/>
          <c:showSerName val="0"/>
          <c:showPercent val="0"/>
          <c:showBubbleSize val="0"/>
        </c:dLbls>
        <c:gapWidth val="70"/>
        <c:overlap val="100"/>
        <c:axId val="494274416"/>
        <c:axId val="726305696"/>
      </c:barChart>
      <c:catAx>
        <c:axId val="494274416"/>
        <c:scaling>
          <c:orientation val="maxMin"/>
        </c:scaling>
        <c:delete val="1"/>
        <c:axPos val="l"/>
        <c:majorTickMark val="none"/>
        <c:minorTickMark val="none"/>
        <c:tickLblPos val="nextTo"/>
        <c:crossAx val="726305696"/>
        <c:crosses val="autoZero"/>
        <c:auto val="1"/>
        <c:lblAlgn val="ctr"/>
        <c:lblOffset val="100"/>
        <c:noMultiLvlLbl val="0"/>
      </c:catAx>
      <c:valAx>
        <c:axId val="726305696"/>
        <c:scaling>
          <c:orientation val="minMax"/>
        </c:scaling>
        <c:delete val="1"/>
        <c:axPos val="t"/>
        <c:numFmt formatCode="0%" sourceLinked="1"/>
        <c:majorTickMark val="none"/>
        <c:minorTickMark val="none"/>
        <c:tickLblPos val="nextTo"/>
        <c:crossAx val="49427441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latin typeface="Ekachon" panose="00000500000000000000" pitchFamily="2" charset="-34"/>
          <a:cs typeface="Ekachon" panose="00000500000000000000" pitchFamily="2" charset="-34"/>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Sheet1!$B$1</c:f>
              <c:strCache>
                <c:ptCount val="1"/>
                <c:pt idx="0">
                  <c:v>Series 1</c:v>
                </c:pt>
              </c:strCache>
            </c:strRef>
          </c:tx>
          <c:spPr>
            <a:solidFill>
              <a:srgbClr val="FF7F0E"/>
            </a:solidFill>
            <a:ln>
              <a:noFill/>
            </a:ln>
            <a:effectLst/>
          </c:spPr>
          <c:invertIfNegative val="0"/>
          <c:cat>
            <c:strRef>
              <c:f>Sheet1!$A$2</c:f>
              <c:strCache>
                <c:ptCount val="1"/>
                <c:pt idx="0">
                  <c:v>Category 1</c:v>
                </c:pt>
              </c:strCache>
            </c:strRef>
          </c:cat>
          <c:val>
            <c:numRef>
              <c:f>Sheet1!$B$2</c:f>
              <c:numCache>
                <c:formatCode>#,##0</c:formatCode>
                <c:ptCount val="1"/>
                <c:pt idx="0">
                  <c:v>14438851</c:v>
                </c:pt>
              </c:numCache>
            </c:numRef>
          </c:val>
          <c:extLst>
            <c:ext xmlns:c16="http://schemas.microsoft.com/office/drawing/2014/chart" uri="{C3380CC4-5D6E-409C-BE32-E72D297353CC}">
              <c16:uniqueId val="{00000000-D001-4839-B0EA-D23E87F939C9}"/>
            </c:ext>
          </c:extLst>
        </c:ser>
        <c:ser>
          <c:idx val="1"/>
          <c:order val="1"/>
          <c:tx>
            <c:strRef>
              <c:f>Sheet1!$C$1</c:f>
              <c:strCache>
                <c:ptCount val="1"/>
                <c:pt idx="0">
                  <c:v>Series 2</c:v>
                </c:pt>
              </c:strCache>
            </c:strRef>
          </c:tx>
          <c:spPr>
            <a:solidFill>
              <a:srgbClr val="DA3731"/>
            </a:solidFill>
            <a:ln>
              <a:noFill/>
            </a:ln>
            <a:effectLst/>
          </c:spPr>
          <c:invertIfNegative val="0"/>
          <c:dPt>
            <c:idx val="0"/>
            <c:invertIfNegative val="0"/>
            <c:bubble3D val="0"/>
            <c:spPr>
              <a:solidFill>
                <a:srgbClr val="D62728"/>
              </a:solidFill>
              <a:ln>
                <a:noFill/>
              </a:ln>
              <a:effectLst/>
            </c:spPr>
            <c:extLst>
              <c:ext xmlns:c16="http://schemas.microsoft.com/office/drawing/2014/chart" uri="{C3380CC4-5D6E-409C-BE32-E72D297353CC}">
                <c16:uniqueId val="{00000002-D001-4839-B0EA-D23E87F939C9}"/>
              </c:ext>
            </c:extLst>
          </c:dPt>
          <c:cat>
            <c:strRef>
              <c:f>Sheet1!$A$2</c:f>
              <c:strCache>
                <c:ptCount val="1"/>
                <c:pt idx="0">
                  <c:v>Category 1</c:v>
                </c:pt>
              </c:strCache>
            </c:strRef>
          </c:cat>
          <c:val>
            <c:numRef>
              <c:f>Sheet1!$C$2</c:f>
              <c:numCache>
                <c:formatCode>#,##0</c:formatCode>
                <c:ptCount val="1"/>
                <c:pt idx="0">
                  <c:v>10962522</c:v>
                </c:pt>
              </c:numCache>
            </c:numRef>
          </c:val>
          <c:extLst>
            <c:ext xmlns:c16="http://schemas.microsoft.com/office/drawing/2014/chart" uri="{C3380CC4-5D6E-409C-BE32-E72D297353CC}">
              <c16:uniqueId val="{00000003-D001-4839-B0EA-D23E87F939C9}"/>
            </c:ext>
          </c:extLst>
        </c:ser>
        <c:ser>
          <c:idx val="2"/>
          <c:order val="2"/>
          <c:tx>
            <c:strRef>
              <c:f>Sheet1!$D$1</c:f>
              <c:strCache>
                <c:ptCount val="1"/>
                <c:pt idx="0">
                  <c:v>Series 3</c:v>
                </c:pt>
              </c:strCache>
            </c:strRef>
          </c:tx>
          <c:spPr>
            <a:solidFill>
              <a:srgbClr val="E6E6E6"/>
            </a:solidFill>
            <a:ln>
              <a:noFill/>
            </a:ln>
            <a:effectLst/>
          </c:spPr>
          <c:invertIfNegative val="0"/>
          <c:dPt>
            <c:idx val="0"/>
            <c:invertIfNegative val="0"/>
            <c:bubble3D val="0"/>
            <c:spPr>
              <a:solidFill>
                <a:srgbClr val="051C61"/>
              </a:solidFill>
              <a:ln>
                <a:noFill/>
              </a:ln>
              <a:effectLst/>
            </c:spPr>
            <c:extLst>
              <c:ext xmlns:c16="http://schemas.microsoft.com/office/drawing/2014/chart" uri="{C3380CC4-5D6E-409C-BE32-E72D297353CC}">
                <c16:uniqueId val="{00000005-D001-4839-B0EA-D23E87F939C9}"/>
              </c:ext>
            </c:extLst>
          </c:dPt>
          <c:cat>
            <c:strRef>
              <c:f>Sheet1!$A$2</c:f>
              <c:strCache>
                <c:ptCount val="1"/>
                <c:pt idx="0">
                  <c:v>Category 1</c:v>
                </c:pt>
              </c:strCache>
            </c:strRef>
          </c:cat>
          <c:val>
            <c:numRef>
              <c:f>Sheet1!$D$2</c:f>
              <c:numCache>
                <c:formatCode>#,##0</c:formatCode>
                <c:ptCount val="1"/>
                <c:pt idx="0">
                  <c:v>4766408</c:v>
                </c:pt>
              </c:numCache>
            </c:numRef>
          </c:val>
          <c:extLst>
            <c:ext xmlns:c16="http://schemas.microsoft.com/office/drawing/2014/chart" uri="{C3380CC4-5D6E-409C-BE32-E72D297353CC}">
              <c16:uniqueId val="{00000006-D001-4839-B0EA-D23E87F939C9}"/>
            </c:ext>
          </c:extLst>
        </c:ser>
        <c:ser>
          <c:idx val="3"/>
          <c:order val="3"/>
          <c:tx>
            <c:strRef>
              <c:f>Sheet1!$E$1</c:f>
              <c:strCache>
                <c:ptCount val="1"/>
                <c:pt idx="0">
                  <c:v>Series 4</c:v>
                </c:pt>
              </c:strCache>
            </c:strRef>
          </c:tx>
          <c:spPr>
            <a:solidFill>
              <a:schemeClr val="accent4"/>
            </a:solidFill>
            <a:ln>
              <a:noFill/>
            </a:ln>
            <a:effectLst/>
          </c:spPr>
          <c:invertIfNegative val="0"/>
          <c:dPt>
            <c:idx val="0"/>
            <c:invertIfNegative val="0"/>
            <c:bubble3D val="0"/>
            <c:spPr>
              <a:solidFill>
                <a:srgbClr val="0E6ECE"/>
              </a:solidFill>
              <a:ln>
                <a:noFill/>
              </a:ln>
              <a:effectLst/>
            </c:spPr>
            <c:extLst>
              <c:ext xmlns:c16="http://schemas.microsoft.com/office/drawing/2014/chart" uri="{C3380CC4-5D6E-409C-BE32-E72D297353CC}">
                <c16:uniqueId val="{00000008-D001-4839-B0EA-D23E87F939C9}"/>
              </c:ext>
            </c:extLst>
          </c:dPt>
          <c:cat>
            <c:strRef>
              <c:f>Sheet1!$A$2</c:f>
              <c:strCache>
                <c:ptCount val="1"/>
                <c:pt idx="0">
                  <c:v>Category 1</c:v>
                </c:pt>
              </c:strCache>
            </c:strRef>
          </c:cat>
          <c:val>
            <c:numRef>
              <c:f>Sheet1!$E$2</c:f>
              <c:numCache>
                <c:formatCode>#,##0</c:formatCode>
                <c:ptCount val="1"/>
                <c:pt idx="0">
                  <c:v>1138202</c:v>
                </c:pt>
              </c:numCache>
            </c:numRef>
          </c:val>
          <c:extLst>
            <c:ext xmlns:c16="http://schemas.microsoft.com/office/drawing/2014/chart" uri="{C3380CC4-5D6E-409C-BE32-E72D297353CC}">
              <c16:uniqueId val="{00000009-D001-4839-B0EA-D23E87F939C9}"/>
            </c:ext>
          </c:extLst>
        </c:ser>
        <c:ser>
          <c:idx val="4"/>
          <c:order val="4"/>
          <c:tx>
            <c:strRef>
              <c:f>Sheet1!$F$1</c:f>
              <c:strCache>
                <c:ptCount val="1"/>
                <c:pt idx="0">
                  <c:v>Series 5</c:v>
                </c:pt>
              </c:strCache>
            </c:strRef>
          </c:tx>
          <c:spPr>
            <a:solidFill>
              <a:schemeClr val="accent5"/>
            </a:solidFill>
            <a:ln>
              <a:noFill/>
            </a:ln>
            <a:effectLst/>
          </c:spPr>
          <c:invertIfNegative val="0"/>
          <c:dPt>
            <c:idx val="0"/>
            <c:invertIfNegative val="0"/>
            <c:bubble3D val="0"/>
            <c:spPr>
              <a:solidFill>
                <a:srgbClr val="68CEEE"/>
              </a:solidFill>
              <a:ln>
                <a:noFill/>
              </a:ln>
              <a:effectLst/>
            </c:spPr>
            <c:extLst>
              <c:ext xmlns:c16="http://schemas.microsoft.com/office/drawing/2014/chart" uri="{C3380CC4-5D6E-409C-BE32-E72D297353CC}">
                <c16:uniqueId val="{0000000B-D001-4839-B0EA-D23E87F939C9}"/>
              </c:ext>
            </c:extLst>
          </c:dPt>
          <c:cat>
            <c:strRef>
              <c:f>Sheet1!$A$2</c:f>
              <c:strCache>
                <c:ptCount val="1"/>
                <c:pt idx="0">
                  <c:v>Category 1</c:v>
                </c:pt>
              </c:strCache>
            </c:strRef>
          </c:cat>
          <c:val>
            <c:numRef>
              <c:f>Sheet1!$F$2</c:f>
              <c:numCache>
                <c:formatCode>#,##0</c:formatCode>
                <c:ptCount val="1"/>
                <c:pt idx="0">
                  <c:v>925349</c:v>
                </c:pt>
              </c:numCache>
            </c:numRef>
          </c:val>
          <c:extLst>
            <c:ext xmlns:c16="http://schemas.microsoft.com/office/drawing/2014/chart" uri="{C3380CC4-5D6E-409C-BE32-E72D297353CC}">
              <c16:uniqueId val="{0000000C-D001-4839-B0EA-D23E87F939C9}"/>
            </c:ext>
          </c:extLst>
        </c:ser>
        <c:ser>
          <c:idx val="5"/>
          <c:order val="5"/>
          <c:tx>
            <c:strRef>
              <c:f>Sheet1!$G$1</c:f>
              <c:strCache>
                <c:ptCount val="1"/>
                <c:pt idx="0">
                  <c:v>Series 6</c:v>
                </c:pt>
              </c:strCache>
            </c:strRef>
          </c:tx>
          <c:spPr>
            <a:solidFill>
              <a:srgbClr val="68CEEE"/>
            </a:solidFill>
            <a:ln>
              <a:noFill/>
            </a:ln>
            <a:effectLst/>
          </c:spPr>
          <c:invertIfNegative val="0"/>
          <c:dPt>
            <c:idx val="0"/>
            <c:invertIfNegative val="0"/>
            <c:bubble3D val="0"/>
            <c:spPr>
              <a:solidFill>
                <a:srgbClr val="2D9CED"/>
              </a:solidFill>
              <a:ln>
                <a:noFill/>
              </a:ln>
              <a:effectLst/>
            </c:spPr>
            <c:extLst>
              <c:ext xmlns:c16="http://schemas.microsoft.com/office/drawing/2014/chart" uri="{C3380CC4-5D6E-409C-BE32-E72D297353CC}">
                <c16:uniqueId val="{0000000E-D001-4839-B0EA-D23E87F939C9}"/>
              </c:ext>
            </c:extLst>
          </c:dPt>
          <c:cat>
            <c:strRef>
              <c:f>Sheet1!$A$2</c:f>
              <c:strCache>
                <c:ptCount val="1"/>
                <c:pt idx="0">
                  <c:v>Category 1</c:v>
                </c:pt>
              </c:strCache>
            </c:strRef>
          </c:cat>
          <c:val>
            <c:numRef>
              <c:f>Sheet1!$G$2</c:f>
              <c:numCache>
                <c:formatCode>#,##0</c:formatCode>
                <c:ptCount val="1"/>
                <c:pt idx="0">
                  <c:v>537625</c:v>
                </c:pt>
              </c:numCache>
            </c:numRef>
          </c:val>
          <c:extLst>
            <c:ext xmlns:c16="http://schemas.microsoft.com/office/drawing/2014/chart" uri="{C3380CC4-5D6E-409C-BE32-E72D297353CC}">
              <c16:uniqueId val="{0000000F-D001-4839-B0EA-D23E87F939C9}"/>
            </c:ext>
          </c:extLst>
        </c:ser>
        <c:ser>
          <c:idx val="6"/>
          <c:order val="6"/>
          <c:tx>
            <c:strRef>
              <c:f>Sheet1!$H$1</c:f>
              <c:strCache>
                <c:ptCount val="1"/>
                <c:pt idx="0">
                  <c:v>Series 7</c:v>
                </c:pt>
              </c:strCache>
            </c:strRef>
          </c:tx>
          <c:spPr>
            <a:solidFill>
              <a:srgbClr val="FF9895"/>
            </a:solidFill>
            <a:ln>
              <a:noFill/>
            </a:ln>
            <a:effectLst/>
          </c:spPr>
          <c:invertIfNegative val="0"/>
          <c:cat>
            <c:strRef>
              <c:f>Sheet1!$A$2</c:f>
              <c:strCache>
                <c:ptCount val="1"/>
                <c:pt idx="0">
                  <c:v>Category 1</c:v>
                </c:pt>
              </c:strCache>
            </c:strRef>
          </c:cat>
          <c:val>
            <c:numRef>
              <c:f>Sheet1!$H$2</c:f>
              <c:numCache>
                <c:formatCode>#,##0</c:formatCode>
                <c:ptCount val="1"/>
                <c:pt idx="0">
                  <c:v>340178</c:v>
                </c:pt>
              </c:numCache>
            </c:numRef>
          </c:val>
          <c:extLst>
            <c:ext xmlns:c16="http://schemas.microsoft.com/office/drawing/2014/chart" uri="{C3380CC4-5D6E-409C-BE32-E72D297353CC}">
              <c16:uniqueId val="{00000010-D001-4839-B0EA-D23E87F939C9}"/>
            </c:ext>
          </c:extLst>
        </c:ser>
        <c:dLbls>
          <c:showLegendKey val="0"/>
          <c:showVal val="0"/>
          <c:showCatName val="0"/>
          <c:showSerName val="0"/>
          <c:showPercent val="0"/>
          <c:showBubbleSize val="0"/>
        </c:dLbls>
        <c:gapWidth val="150"/>
        <c:overlap val="100"/>
        <c:axId val="1053734688"/>
        <c:axId val="1053750496"/>
      </c:barChart>
      <c:catAx>
        <c:axId val="1053734688"/>
        <c:scaling>
          <c:orientation val="minMax"/>
        </c:scaling>
        <c:delete val="1"/>
        <c:axPos val="t"/>
        <c:numFmt formatCode="General" sourceLinked="1"/>
        <c:majorTickMark val="none"/>
        <c:minorTickMark val="none"/>
        <c:tickLblPos val="nextTo"/>
        <c:crossAx val="1053750496"/>
        <c:crosses val="autoZero"/>
        <c:auto val="1"/>
        <c:lblAlgn val="ctr"/>
        <c:lblOffset val="100"/>
        <c:noMultiLvlLbl val="0"/>
      </c:catAx>
      <c:valAx>
        <c:axId val="1053750496"/>
        <c:scaling>
          <c:orientation val="maxMin"/>
        </c:scaling>
        <c:delete val="1"/>
        <c:axPos val="l"/>
        <c:numFmt formatCode="0%" sourceLinked="1"/>
        <c:majorTickMark val="none"/>
        <c:minorTickMark val="none"/>
        <c:tickLblPos val="nextTo"/>
        <c:crossAx val="10537346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83B7DCA-5563-48DA-8B5E-70E588C3D5DC}" type="doc">
      <dgm:prSet loTypeId="urn:microsoft.com/office/officeart/2005/8/layout/pyramid3" loCatId="pyramid" qsTypeId="urn:microsoft.com/office/officeart/2005/8/quickstyle/simple1" qsCatId="simple" csTypeId="urn:microsoft.com/office/officeart/2005/8/colors/accent1_4" csCatId="accent1" phldr="1"/>
      <dgm:spPr/>
    </dgm:pt>
    <dgm:pt modelId="{27AA0D2C-2C5A-4A04-931F-786F7CE548E5}">
      <dgm:prSet phldrT="[Text]" custT="1"/>
      <dgm:spPr>
        <a:solidFill>
          <a:srgbClr val="1F4E79"/>
        </a:solidFill>
      </dgm:spPr>
      <dgm:t>
        <a:bodyPr/>
        <a:lstStyle/>
        <a:p>
          <a:endParaRPr lang="en-US" sz="1400" dirty="0">
            <a:solidFill>
              <a:schemeClr val="tx1"/>
            </a:solidFill>
          </a:endParaRPr>
        </a:p>
      </dgm:t>
    </dgm:pt>
    <dgm:pt modelId="{5BBE90B7-B4E2-4472-BAE6-44606602D21A}" type="parTrans" cxnId="{3CE647A6-411F-4F83-9BAF-9E38594FC6C7}">
      <dgm:prSet/>
      <dgm:spPr/>
      <dgm:t>
        <a:bodyPr/>
        <a:lstStyle/>
        <a:p>
          <a:endParaRPr lang="en-US" sz="1400">
            <a:solidFill>
              <a:schemeClr val="tx1"/>
            </a:solidFill>
          </a:endParaRPr>
        </a:p>
      </dgm:t>
    </dgm:pt>
    <dgm:pt modelId="{3B284C70-8F20-49BD-A932-552D053A5969}" type="sibTrans" cxnId="{3CE647A6-411F-4F83-9BAF-9E38594FC6C7}">
      <dgm:prSet/>
      <dgm:spPr/>
      <dgm:t>
        <a:bodyPr/>
        <a:lstStyle/>
        <a:p>
          <a:endParaRPr lang="en-US" sz="1400">
            <a:solidFill>
              <a:schemeClr val="tx1"/>
            </a:solidFill>
          </a:endParaRPr>
        </a:p>
      </dgm:t>
    </dgm:pt>
    <dgm:pt modelId="{8579A204-CAB4-4D7F-86C2-565402F724E8}">
      <dgm:prSet phldrT="[Text]" custT="1"/>
      <dgm:spPr>
        <a:solidFill>
          <a:srgbClr val="2F5597"/>
        </a:solidFill>
      </dgm:spPr>
      <dgm:t>
        <a:bodyPr/>
        <a:lstStyle/>
        <a:p>
          <a:endParaRPr lang="en-US" sz="1400" dirty="0">
            <a:solidFill>
              <a:schemeClr val="tx1"/>
            </a:solidFill>
          </a:endParaRPr>
        </a:p>
      </dgm:t>
    </dgm:pt>
    <dgm:pt modelId="{4B41AAD5-45C2-4B4F-B11B-B1A6A4BB83DC}" type="parTrans" cxnId="{2A3F3D57-9D23-48C1-847A-6C4F988BCBE1}">
      <dgm:prSet/>
      <dgm:spPr/>
      <dgm:t>
        <a:bodyPr/>
        <a:lstStyle/>
        <a:p>
          <a:endParaRPr lang="en-US" sz="1400">
            <a:solidFill>
              <a:schemeClr val="tx1"/>
            </a:solidFill>
          </a:endParaRPr>
        </a:p>
      </dgm:t>
    </dgm:pt>
    <dgm:pt modelId="{493D0B63-D765-4DDC-9873-606E099D1B24}" type="sibTrans" cxnId="{2A3F3D57-9D23-48C1-847A-6C4F988BCBE1}">
      <dgm:prSet/>
      <dgm:spPr/>
      <dgm:t>
        <a:bodyPr/>
        <a:lstStyle/>
        <a:p>
          <a:endParaRPr lang="en-US" sz="1400">
            <a:solidFill>
              <a:schemeClr val="tx1"/>
            </a:solidFill>
          </a:endParaRPr>
        </a:p>
      </dgm:t>
    </dgm:pt>
    <dgm:pt modelId="{A6FCB8A6-95E2-4421-86FD-95CB8011C0A8}">
      <dgm:prSet phldrT="[Text]" custT="1"/>
      <dgm:spPr>
        <a:solidFill>
          <a:srgbClr val="0070C0"/>
        </a:solidFill>
      </dgm:spPr>
      <dgm:t>
        <a:bodyPr/>
        <a:lstStyle/>
        <a:p>
          <a:endParaRPr lang="en-US" sz="1400" dirty="0">
            <a:solidFill>
              <a:schemeClr val="tx1"/>
            </a:solidFill>
          </a:endParaRPr>
        </a:p>
      </dgm:t>
    </dgm:pt>
    <dgm:pt modelId="{FBFAB8FD-A1CC-43EA-BD68-AE33E8487741}" type="parTrans" cxnId="{0ED698F2-C0B2-44B4-802C-F2854D02533E}">
      <dgm:prSet/>
      <dgm:spPr/>
      <dgm:t>
        <a:bodyPr/>
        <a:lstStyle/>
        <a:p>
          <a:endParaRPr lang="en-US" sz="1400">
            <a:solidFill>
              <a:schemeClr val="tx1"/>
            </a:solidFill>
          </a:endParaRPr>
        </a:p>
      </dgm:t>
    </dgm:pt>
    <dgm:pt modelId="{9B134E47-D52C-446A-B9D8-E6C75FBF2EC4}" type="sibTrans" cxnId="{0ED698F2-C0B2-44B4-802C-F2854D02533E}">
      <dgm:prSet/>
      <dgm:spPr/>
      <dgm:t>
        <a:bodyPr/>
        <a:lstStyle/>
        <a:p>
          <a:endParaRPr lang="en-US" sz="1400">
            <a:solidFill>
              <a:schemeClr val="tx1"/>
            </a:solidFill>
          </a:endParaRPr>
        </a:p>
      </dgm:t>
    </dgm:pt>
    <dgm:pt modelId="{313ADCC1-F138-4151-BF4A-137E0D505708}">
      <dgm:prSet phldrT="[Text]" custT="1"/>
      <dgm:spPr>
        <a:solidFill>
          <a:schemeClr val="accent5">
            <a:lumMod val="75000"/>
          </a:schemeClr>
        </a:solidFill>
      </dgm:spPr>
      <dgm:t>
        <a:bodyPr/>
        <a:lstStyle/>
        <a:p>
          <a:endParaRPr lang="en-US" sz="1400" dirty="0">
            <a:solidFill>
              <a:schemeClr val="tx1"/>
            </a:solidFill>
          </a:endParaRPr>
        </a:p>
      </dgm:t>
    </dgm:pt>
    <dgm:pt modelId="{65C28630-BE6E-40EA-936B-E9EAA668B497}" type="parTrans" cxnId="{8008CF9D-3CDC-4CBA-82C6-AA69B4A22F2C}">
      <dgm:prSet/>
      <dgm:spPr/>
      <dgm:t>
        <a:bodyPr/>
        <a:lstStyle/>
        <a:p>
          <a:endParaRPr lang="en-US" sz="1400">
            <a:solidFill>
              <a:schemeClr val="tx1"/>
            </a:solidFill>
          </a:endParaRPr>
        </a:p>
      </dgm:t>
    </dgm:pt>
    <dgm:pt modelId="{59BF1FB7-403E-4E13-A416-593F2F560722}" type="sibTrans" cxnId="{8008CF9D-3CDC-4CBA-82C6-AA69B4A22F2C}">
      <dgm:prSet/>
      <dgm:spPr/>
      <dgm:t>
        <a:bodyPr/>
        <a:lstStyle/>
        <a:p>
          <a:endParaRPr lang="en-US" sz="1400">
            <a:solidFill>
              <a:schemeClr val="tx1"/>
            </a:solidFill>
          </a:endParaRPr>
        </a:p>
      </dgm:t>
    </dgm:pt>
    <dgm:pt modelId="{82A5262E-60FA-4D90-A6CF-9098864BEC80}">
      <dgm:prSet phldrT="[Text]" custT="1"/>
      <dgm:spPr>
        <a:solidFill>
          <a:srgbClr val="0066FF"/>
        </a:solidFill>
      </dgm:spPr>
      <dgm:t>
        <a:bodyPr/>
        <a:lstStyle/>
        <a:p>
          <a:endParaRPr lang="en-US" sz="1400" dirty="0">
            <a:solidFill>
              <a:schemeClr val="tx1"/>
            </a:solidFill>
          </a:endParaRPr>
        </a:p>
      </dgm:t>
    </dgm:pt>
    <dgm:pt modelId="{08517CB8-8D44-4183-A20F-976A172C29CF}" type="parTrans" cxnId="{B03302FB-DDA4-438D-A42C-07E7D6ECE427}">
      <dgm:prSet/>
      <dgm:spPr/>
      <dgm:t>
        <a:bodyPr/>
        <a:lstStyle/>
        <a:p>
          <a:endParaRPr lang="en-US" sz="1400">
            <a:solidFill>
              <a:schemeClr val="tx1"/>
            </a:solidFill>
          </a:endParaRPr>
        </a:p>
      </dgm:t>
    </dgm:pt>
    <dgm:pt modelId="{CA5404D2-6FEC-42D7-8F26-363D6F80E3E9}" type="sibTrans" cxnId="{B03302FB-DDA4-438D-A42C-07E7D6ECE427}">
      <dgm:prSet/>
      <dgm:spPr/>
      <dgm:t>
        <a:bodyPr/>
        <a:lstStyle/>
        <a:p>
          <a:endParaRPr lang="en-US" sz="1400">
            <a:solidFill>
              <a:schemeClr val="tx1"/>
            </a:solidFill>
          </a:endParaRPr>
        </a:p>
      </dgm:t>
    </dgm:pt>
    <dgm:pt modelId="{DD081EF6-91F7-4E10-8340-432BB6C19691}">
      <dgm:prSet phldrT="[Text]" custT="1"/>
      <dgm:spPr>
        <a:solidFill>
          <a:srgbClr val="203864"/>
        </a:solidFill>
      </dgm:spPr>
      <dgm:t>
        <a:bodyPr/>
        <a:lstStyle/>
        <a:p>
          <a:endParaRPr lang="en-US" sz="1400" dirty="0">
            <a:solidFill>
              <a:schemeClr val="tx1"/>
            </a:solidFill>
          </a:endParaRPr>
        </a:p>
      </dgm:t>
    </dgm:pt>
    <dgm:pt modelId="{8B013A3A-A569-40F7-919E-A9127F4EBA81}" type="sibTrans" cxnId="{E4A5F2C6-7C4F-45E7-A753-D0C5D1078EF9}">
      <dgm:prSet/>
      <dgm:spPr/>
      <dgm:t>
        <a:bodyPr/>
        <a:lstStyle/>
        <a:p>
          <a:endParaRPr lang="en-US" sz="1400">
            <a:solidFill>
              <a:schemeClr val="tx1"/>
            </a:solidFill>
          </a:endParaRPr>
        </a:p>
      </dgm:t>
    </dgm:pt>
    <dgm:pt modelId="{9203D35A-E8FF-4EE6-9E90-C074D48C3F5E}" type="parTrans" cxnId="{E4A5F2C6-7C4F-45E7-A753-D0C5D1078EF9}">
      <dgm:prSet/>
      <dgm:spPr/>
      <dgm:t>
        <a:bodyPr/>
        <a:lstStyle/>
        <a:p>
          <a:endParaRPr lang="en-US" sz="1400">
            <a:solidFill>
              <a:schemeClr val="tx1"/>
            </a:solidFill>
          </a:endParaRPr>
        </a:p>
      </dgm:t>
    </dgm:pt>
    <dgm:pt modelId="{CF38ADB0-DE48-472B-B638-6C923510E070}" type="pres">
      <dgm:prSet presAssocID="{A83B7DCA-5563-48DA-8B5E-70E588C3D5DC}" presName="Name0" presStyleCnt="0">
        <dgm:presLayoutVars>
          <dgm:dir/>
          <dgm:animLvl val="lvl"/>
          <dgm:resizeHandles val="exact"/>
        </dgm:presLayoutVars>
      </dgm:prSet>
      <dgm:spPr/>
    </dgm:pt>
    <dgm:pt modelId="{5F222E04-7940-437A-8618-7573555D2B9E}" type="pres">
      <dgm:prSet presAssocID="{DD081EF6-91F7-4E10-8340-432BB6C19691}" presName="Name8" presStyleCnt="0"/>
      <dgm:spPr/>
    </dgm:pt>
    <dgm:pt modelId="{F4FB88FB-481E-4BC1-A4EB-50AC0DE46DC9}" type="pres">
      <dgm:prSet presAssocID="{DD081EF6-91F7-4E10-8340-432BB6C19691}" presName="level" presStyleLbl="node1" presStyleIdx="0" presStyleCnt="6">
        <dgm:presLayoutVars>
          <dgm:chMax val="1"/>
          <dgm:bulletEnabled val="1"/>
        </dgm:presLayoutVars>
      </dgm:prSet>
      <dgm:spPr/>
    </dgm:pt>
    <dgm:pt modelId="{64C99648-6F6D-4CD6-8926-CD289E124655}" type="pres">
      <dgm:prSet presAssocID="{DD081EF6-91F7-4E10-8340-432BB6C19691}" presName="levelTx" presStyleLbl="revTx" presStyleIdx="0" presStyleCnt="0">
        <dgm:presLayoutVars>
          <dgm:chMax val="1"/>
          <dgm:bulletEnabled val="1"/>
        </dgm:presLayoutVars>
      </dgm:prSet>
      <dgm:spPr/>
    </dgm:pt>
    <dgm:pt modelId="{2480049F-186C-47E5-9D6E-DDA16A1F3D7F}" type="pres">
      <dgm:prSet presAssocID="{27AA0D2C-2C5A-4A04-931F-786F7CE548E5}" presName="Name8" presStyleCnt="0"/>
      <dgm:spPr/>
    </dgm:pt>
    <dgm:pt modelId="{F4EC751D-690C-40DF-97E2-21B007C3884A}" type="pres">
      <dgm:prSet presAssocID="{27AA0D2C-2C5A-4A04-931F-786F7CE548E5}" presName="level" presStyleLbl="node1" presStyleIdx="1" presStyleCnt="6">
        <dgm:presLayoutVars>
          <dgm:chMax val="1"/>
          <dgm:bulletEnabled val="1"/>
        </dgm:presLayoutVars>
      </dgm:prSet>
      <dgm:spPr/>
    </dgm:pt>
    <dgm:pt modelId="{6981EA8A-AE70-4623-828E-73BBB6331A84}" type="pres">
      <dgm:prSet presAssocID="{27AA0D2C-2C5A-4A04-931F-786F7CE548E5}" presName="levelTx" presStyleLbl="revTx" presStyleIdx="0" presStyleCnt="0">
        <dgm:presLayoutVars>
          <dgm:chMax val="1"/>
          <dgm:bulletEnabled val="1"/>
        </dgm:presLayoutVars>
      </dgm:prSet>
      <dgm:spPr/>
    </dgm:pt>
    <dgm:pt modelId="{87D19662-A53D-48A0-91C1-7DEF0A4C942C}" type="pres">
      <dgm:prSet presAssocID="{8579A204-CAB4-4D7F-86C2-565402F724E8}" presName="Name8" presStyleCnt="0"/>
      <dgm:spPr/>
    </dgm:pt>
    <dgm:pt modelId="{3259D60B-6FEE-46F4-9FC9-04EB0BC28411}" type="pres">
      <dgm:prSet presAssocID="{8579A204-CAB4-4D7F-86C2-565402F724E8}" presName="level" presStyleLbl="node1" presStyleIdx="2" presStyleCnt="6">
        <dgm:presLayoutVars>
          <dgm:chMax val="1"/>
          <dgm:bulletEnabled val="1"/>
        </dgm:presLayoutVars>
      </dgm:prSet>
      <dgm:spPr/>
    </dgm:pt>
    <dgm:pt modelId="{A4BD74E3-0924-4388-B8BD-8885A3DAD15A}" type="pres">
      <dgm:prSet presAssocID="{8579A204-CAB4-4D7F-86C2-565402F724E8}" presName="levelTx" presStyleLbl="revTx" presStyleIdx="0" presStyleCnt="0">
        <dgm:presLayoutVars>
          <dgm:chMax val="1"/>
          <dgm:bulletEnabled val="1"/>
        </dgm:presLayoutVars>
      </dgm:prSet>
      <dgm:spPr/>
    </dgm:pt>
    <dgm:pt modelId="{0C8208CE-8354-42E3-8A8C-995A056C3F6E}" type="pres">
      <dgm:prSet presAssocID="{A6FCB8A6-95E2-4421-86FD-95CB8011C0A8}" presName="Name8" presStyleCnt="0"/>
      <dgm:spPr/>
    </dgm:pt>
    <dgm:pt modelId="{47BEB3C7-8A78-4B6C-8ADA-BF4F3DD5EE5A}" type="pres">
      <dgm:prSet presAssocID="{A6FCB8A6-95E2-4421-86FD-95CB8011C0A8}" presName="level" presStyleLbl="node1" presStyleIdx="3" presStyleCnt="6" custScaleY="151261">
        <dgm:presLayoutVars>
          <dgm:chMax val="1"/>
          <dgm:bulletEnabled val="1"/>
        </dgm:presLayoutVars>
      </dgm:prSet>
      <dgm:spPr/>
    </dgm:pt>
    <dgm:pt modelId="{EC42F5EE-80BA-4864-A226-119EA2868E07}" type="pres">
      <dgm:prSet presAssocID="{A6FCB8A6-95E2-4421-86FD-95CB8011C0A8}" presName="levelTx" presStyleLbl="revTx" presStyleIdx="0" presStyleCnt="0">
        <dgm:presLayoutVars>
          <dgm:chMax val="1"/>
          <dgm:bulletEnabled val="1"/>
        </dgm:presLayoutVars>
      </dgm:prSet>
      <dgm:spPr/>
    </dgm:pt>
    <dgm:pt modelId="{70A0F4D2-305C-48B4-A1E9-E0CA1212E856}" type="pres">
      <dgm:prSet presAssocID="{313ADCC1-F138-4151-BF4A-137E0D505708}" presName="Name8" presStyleCnt="0"/>
      <dgm:spPr/>
    </dgm:pt>
    <dgm:pt modelId="{FF8EFBF6-F365-4835-B58E-1DB26AB8DF21}" type="pres">
      <dgm:prSet presAssocID="{313ADCC1-F138-4151-BF4A-137E0D505708}" presName="level" presStyleLbl="node1" presStyleIdx="4" presStyleCnt="6">
        <dgm:presLayoutVars>
          <dgm:chMax val="1"/>
          <dgm:bulletEnabled val="1"/>
        </dgm:presLayoutVars>
      </dgm:prSet>
      <dgm:spPr/>
    </dgm:pt>
    <dgm:pt modelId="{534B55C7-D273-4CFC-BF17-26E5C328D577}" type="pres">
      <dgm:prSet presAssocID="{313ADCC1-F138-4151-BF4A-137E0D505708}" presName="levelTx" presStyleLbl="revTx" presStyleIdx="0" presStyleCnt="0">
        <dgm:presLayoutVars>
          <dgm:chMax val="1"/>
          <dgm:bulletEnabled val="1"/>
        </dgm:presLayoutVars>
      </dgm:prSet>
      <dgm:spPr/>
    </dgm:pt>
    <dgm:pt modelId="{95833EC3-1C9A-4C67-BE18-9BD5740CA62C}" type="pres">
      <dgm:prSet presAssocID="{82A5262E-60FA-4D90-A6CF-9098864BEC80}" presName="Name8" presStyleCnt="0"/>
      <dgm:spPr/>
    </dgm:pt>
    <dgm:pt modelId="{09C92E91-1B21-4974-A484-EA357E7A36E2}" type="pres">
      <dgm:prSet presAssocID="{82A5262E-60FA-4D90-A6CF-9098864BEC80}" presName="level" presStyleLbl="node1" presStyleIdx="5" presStyleCnt="6">
        <dgm:presLayoutVars>
          <dgm:chMax val="1"/>
          <dgm:bulletEnabled val="1"/>
        </dgm:presLayoutVars>
      </dgm:prSet>
      <dgm:spPr/>
    </dgm:pt>
    <dgm:pt modelId="{E017232D-CBC4-4A1B-9161-18D8963FFDD9}" type="pres">
      <dgm:prSet presAssocID="{82A5262E-60FA-4D90-A6CF-9098864BEC80}" presName="levelTx" presStyleLbl="revTx" presStyleIdx="0" presStyleCnt="0">
        <dgm:presLayoutVars>
          <dgm:chMax val="1"/>
          <dgm:bulletEnabled val="1"/>
        </dgm:presLayoutVars>
      </dgm:prSet>
      <dgm:spPr/>
    </dgm:pt>
  </dgm:ptLst>
  <dgm:cxnLst>
    <dgm:cxn modelId="{14D86A02-DAC5-41FB-B465-C36C90BBA800}" type="presOf" srcId="{A83B7DCA-5563-48DA-8B5E-70E588C3D5DC}" destId="{CF38ADB0-DE48-472B-B638-6C923510E070}" srcOrd="0" destOrd="0" presId="urn:microsoft.com/office/officeart/2005/8/layout/pyramid3"/>
    <dgm:cxn modelId="{C68D7912-36DE-4846-B04C-543AF9450803}" type="presOf" srcId="{82A5262E-60FA-4D90-A6CF-9098864BEC80}" destId="{09C92E91-1B21-4974-A484-EA357E7A36E2}" srcOrd="0" destOrd="0" presId="urn:microsoft.com/office/officeart/2005/8/layout/pyramid3"/>
    <dgm:cxn modelId="{DFE91B23-3603-4269-95A3-3D5DB9510058}" type="presOf" srcId="{27AA0D2C-2C5A-4A04-931F-786F7CE548E5}" destId="{F4EC751D-690C-40DF-97E2-21B007C3884A}" srcOrd="0" destOrd="0" presId="urn:microsoft.com/office/officeart/2005/8/layout/pyramid3"/>
    <dgm:cxn modelId="{66E9A834-C4A6-46EA-93D7-361EAE6E777C}" type="presOf" srcId="{DD081EF6-91F7-4E10-8340-432BB6C19691}" destId="{64C99648-6F6D-4CD6-8926-CD289E124655}" srcOrd="1" destOrd="0" presId="urn:microsoft.com/office/officeart/2005/8/layout/pyramid3"/>
    <dgm:cxn modelId="{0BC13337-6CC6-4E91-A135-A983962D661E}" type="presOf" srcId="{8579A204-CAB4-4D7F-86C2-565402F724E8}" destId="{A4BD74E3-0924-4388-B8BD-8885A3DAD15A}" srcOrd="1" destOrd="0" presId="urn:microsoft.com/office/officeart/2005/8/layout/pyramid3"/>
    <dgm:cxn modelId="{7E8A9B63-5037-4A32-9E45-81B7184DD834}" type="presOf" srcId="{313ADCC1-F138-4151-BF4A-137E0D505708}" destId="{534B55C7-D273-4CFC-BF17-26E5C328D577}" srcOrd="1" destOrd="0" presId="urn:microsoft.com/office/officeart/2005/8/layout/pyramid3"/>
    <dgm:cxn modelId="{B33BF649-1D7E-4F12-B7E1-CD27DC543BFB}" type="presOf" srcId="{313ADCC1-F138-4151-BF4A-137E0D505708}" destId="{FF8EFBF6-F365-4835-B58E-1DB26AB8DF21}" srcOrd="0" destOrd="0" presId="urn:microsoft.com/office/officeart/2005/8/layout/pyramid3"/>
    <dgm:cxn modelId="{2A3F3D57-9D23-48C1-847A-6C4F988BCBE1}" srcId="{A83B7DCA-5563-48DA-8B5E-70E588C3D5DC}" destId="{8579A204-CAB4-4D7F-86C2-565402F724E8}" srcOrd="2" destOrd="0" parTransId="{4B41AAD5-45C2-4B4F-B11B-B1A6A4BB83DC}" sibTransId="{493D0B63-D765-4DDC-9873-606E099D1B24}"/>
    <dgm:cxn modelId="{8008CF9D-3CDC-4CBA-82C6-AA69B4A22F2C}" srcId="{A83B7DCA-5563-48DA-8B5E-70E588C3D5DC}" destId="{313ADCC1-F138-4151-BF4A-137E0D505708}" srcOrd="4" destOrd="0" parTransId="{65C28630-BE6E-40EA-936B-E9EAA668B497}" sibTransId="{59BF1FB7-403E-4E13-A416-593F2F560722}"/>
    <dgm:cxn modelId="{3CE647A6-411F-4F83-9BAF-9E38594FC6C7}" srcId="{A83B7DCA-5563-48DA-8B5E-70E588C3D5DC}" destId="{27AA0D2C-2C5A-4A04-931F-786F7CE548E5}" srcOrd="1" destOrd="0" parTransId="{5BBE90B7-B4E2-4472-BAE6-44606602D21A}" sibTransId="{3B284C70-8F20-49BD-A932-552D053A5969}"/>
    <dgm:cxn modelId="{FCFC6BB1-761E-4305-9CE5-2B153E2D8BEE}" type="presOf" srcId="{DD081EF6-91F7-4E10-8340-432BB6C19691}" destId="{F4FB88FB-481E-4BC1-A4EB-50AC0DE46DC9}" srcOrd="0" destOrd="0" presId="urn:microsoft.com/office/officeart/2005/8/layout/pyramid3"/>
    <dgm:cxn modelId="{0A6B04BC-43F7-43D6-9B47-C10E80D294B9}" type="presOf" srcId="{82A5262E-60FA-4D90-A6CF-9098864BEC80}" destId="{E017232D-CBC4-4A1B-9161-18D8963FFDD9}" srcOrd="1" destOrd="0" presId="urn:microsoft.com/office/officeart/2005/8/layout/pyramid3"/>
    <dgm:cxn modelId="{3C7F95BF-C1D3-4DB8-A833-87AC6D1F0403}" type="presOf" srcId="{A6FCB8A6-95E2-4421-86FD-95CB8011C0A8}" destId="{EC42F5EE-80BA-4864-A226-119EA2868E07}" srcOrd="1" destOrd="0" presId="urn:microsoft.com/office/officeart/2005/8/layout/pyramid3"/>
    <dgm:cxn modelId="{E4A5F2C6-7C4F-45E7-A753-D0C5D1078EF9}" srcId="{A83B7DCA-5563-48DA-8B5E-70E588C3D5DC}" destId="{DD081EF6-91F7-4E10-8340-432BB6C19691}" srcOrd="0" destOrd="0" parTransId="{9203D35A-E8FF-4EE6-9E90-C074D48C3F5E}" sibTransId="{8B013A3A-A569-40F7-919E-A9127F4EBA81}"/>
    <dgm:cxn modelId="{6D7E76E7-6971-46C9-9A00-E9634E99CD8E}" type="presOf" srcId="{27AA0D2C-2C5A-4A04-931F-786F7CE548E5}" destId="{6981EA8A-AE70-4623-828E-73BBB6331A84}" srcOrd="1" destOrd="0" presId="urn:microsoft.com/office/officeart/2005/8/layout/pyramid3"/>
    <dgm:cxn modelId="{6746E0EA-C892-4A78-80E3-6A9A2E673E1D}" type="presOf" srcId="{8579A204-CAB4-4D7F-86C2-565402F724E8}" destId="{3259D60B-6FEE-46F4-9FC9-04EB0BC28411}" srcOrd="0" destOrd="0" presId="urn:microsoft.com/office/officeart/2005/8/layout/pyramid3"/>
    <dgm:cxn modelId="{0ED698F2-C0B2-44B4-802C-F2854D02533E}" srcId="{A83B7DCA-5563-48DA-8B5E-70E588C3D5DC}" destId="{A6FCB8A6-95E2-4421-86FD-95CB8011C0A8}" srcOrd="3" destOrd="0" parTransId="{FBFAB8FD-A1CC-43EA-BD68-AE33E8487741}" sibTransId="{9B134E47-D52C-446A-B9D8-E6C75FBF2EC4}"/>
    <dgm:cxn modelId="{E1E136F7-9C0B-4624-8F4F-69EA85FB81D9}" type="presOf" srcId="{A6FCB8A6-95E2-4421-86FD-95CB8011C0A8}" destId="{47BEB3C7-8A78-4B6C-8ADA-BF4F3DD5EE5A}" srcOrd="0" destOrd="0" presId="urn:microsoft.com/office/officeart/2005/8/layout/pyramid3"/>
    <dgm:cxn modelId="{B03302FB-DDA4-438D-A42C-07E7D6ECE427}" srcId="{A83B7DCA-5563-48DA-8B5E-70E588C3D5DC}" destId="{82A5262E-60FA-4D90-A6CF-9098864BEC80}" srcOrd="5" destOrd="0" parTransId="{08517CB8-8D44-4183-A20F-976A172C29CF}" sibTransId="{CA5404D2-6FEC-42D7-8F26-363D6F80E3E9}"/>
    <dgm:cxn modelId="{43DE6B73-F2CA-4F9B-8C52-A5B4CB837CC6}" type="presParOf" srcId="{CF38ADB0-DE48-472B-B638-6C923510E070}" destId="{5F222E04-7940-437A-8618-7573555D2B9E}" srcOrd="0" destOrd="0" presId="urn:microsoft.com/office/officeart/2005/8/layout/pyramid3"/>
    <dgm:cxn modelId="{94F8AF6A-D122-4789-80B2-113050EDA931}" type="presParOf" srcId="{5F222E04-7940-437A-8618-7573555D2B9E}" destId="{F4FB88FB-481E-4BC1-A4EB-50AC0DE46DC9}" srcOrd="0" destOrd="0" presId="urn:microsoft.com/office/officeart/2005/8/layout/pyramid3"/>
    <dgm:cxn modelId="{94BF204F-31C0-453C-AB00-6F1B1F40B051}" type="presParOf" srcId="{5F222E04-7940-437A-8618-7573555D2B9E}" destId="{64C99648-6F6D-4CD6-8926-CD289E124655}" srcOrd="1" destOrd="0" presId="urn:microsoft.com/office/officeart/2005/8/layout/pyramid3"/>
    <dgm:cxn modelId="{AB28E762-50CF-4FEE-9D19-13C710686CBA}" type="presParOf" srcId="{CF38ADB0-DE48-472B-B638-6C923510E070}" destId="{2480049F-186C-47E5-9D6E-DDA16A1F3D7F}" srcOrd="1" destOrd="0" presId="urn:microsoft.com/office/officeart/2005/8/layout/pyramid3"/>
    <dgm:cxn modelId="{74605360-7978-4233-94CA-1589DEE7E2EC}" type="presParOf" srcId="{2480049F-186C-47E5-9D6E-DDA16A1F3D7F}" destId="{F4EC751D-690C-40DF-97E2-21B007C3884A}" srcOrd="0" destOrd="0" presId="urn:microsoft.com/office/officeart/2005/8/layout/pyramid3"/>
    <dgm:cxn modelId="{C632AB48-03E2-43A2-B855-AEB3B7FB5D3E}" type="presParOf" srcId="{2480049F-186C-47E5-9D6E-DDA16A1F3D7F}" destId="{6981EA8A-AE70-4623-828E-73BBB6331A84}" srcOrd="1" destOrd="0" presId="urn:microsoft.com/office/officeart/2005/8/layout/pyramid3"/>
    <dgm:cxn modelId="{ED45D485-C541-4A6E-90E3-2F7707625727}" type="presParOf" srcId="{CF38ADB0-DE48-472B-B638-6C923510E070}" destId="{87D19662-A53D-48A0-91C1-7DEF0A4C942C}" srcOrd="2" destOrd="0" presId="urn:microsoft.com/office/officeart/2005/8/layout/pyramid3"/>
    <dgm:cxn modelId="{C5D61EB8-9E1D-486C-B934-877F6035945B}" type="presParOf" srcId="{87D19662-A53D-48A0-91C1-7DEF0A4C942C}" destId="{3259D60B-6FEE-46F4-9FC9-04EB0BC28411}" srcOrd="0" destOrd="0" presId="urn:microsoft.com/office/officeart/2005/8/layout/pyramid3"/>
    <dgm:cxn modelId="{08AC4BB3-672A-4DC1-A2BD-E8985E623F9D}" type="presParOf" srcId="{87D19662-A53D-48A0-91C1-7DEF0A4C942C}" destId="{A4BD74E3-0924-4388-B8BD-8885A3DAD15A}" srcOrd="1" destOrd="0" presId="urn:microsoft.com/office/officeart/2005/8/layout/pyramid3"/>
    <dgm:cxn modelId="{E3B22EBA-C9D1-4097-B919-4597123F3120}" type="presParOf" srcId="{CF38ADB0-DE48-472B-B638-6C923510E070}" destId="{0C8208CE-8354-42E3-8A8C-995A056C3F6E}" srcOrd="3" destOrd="0" presId="urn:microsoft.com/office/officeart/2005/8/layout/pyramid3"/>
    <dgm:cxn modelId="{EB31E6AE-CB6A-4120-8830-39B474C06166}" type="presParOf" srcId="{0C8208CE-8354-42E3-8A8C-995A056C3F6E}" destId="{47BEB3C7-8A78-4B6C-8ADA-BF4F3DD5EE5A}" srcOrd="0" destOrd="0" presId="urn:microsoft.com/office/officeart/2005/8/layout/pyramid3"/>
    <dgm:cxn modelId="{9107D29A-8A4E-4941-9F08-6F0D19AAA559}" type="presParOf" srcId="{0C8208CE-8354-42E3-8A8C-995A056C3F6E}" destId="{EC42F5EE-80BA-4864-A226-119EA2868E07}" srcOrd="1" destOrd="0" presId="urn:microsoft.com/office/officeart/2005/8/layout/pyramid3"/>
    <dgm:cxn modelId="{7B64C975-A4EF-4332-8A33-CB0E25DAC7C9}" type="presParOf" srcId="{CF38ADB0-DE48-472B-B638-6C923510E070}" destId="{70A0F4D2-305C-48B4-A1E9-E0CA1212E856}" srcOrd="4" destOrd="0" presId="urn:microsoft.com/office/officeart/2005/8/layout/pyramid3"/>
    <dgm:cxn modelId="{ED76A79D-8FE3-433F-8B86-8903ADD919D8}" type="presParOf" srcId="{70A0F4D2-305C-48B4-A1E9-E0CA1212E856}" destId="{FF8EFBF6-F365-4835-B58E-1DB26AB8DF21}" srcOrd="0" destOrd="0" presId="urn:microsoft.com/office/officeart/2005/8/layout/pyramid3"/>
    <dgm:cxn modelId="{1C4ED84C-4A45-4017-BD00-D0251A8D17BD}" type="presParOf" srcId="{70A0F4D2-305C-48B4-A1E9-E0CA1212E856}" destId="{534B55C7-D273-4CFC-BF17-26E5C328D577}" srcOrd="1" destOrd="0" presId="urn:microsoft.com/office/officeart/2005/8/layout/pyramid3"/>
    <dgm:cxn modelId="{278EAE0B-8DB2-4B73-B9C0-6B325EC34B77}" type="presParOf" srcId="{CF38ADB0-DE48-472B-B638-6C923510E070}" destId="{95833EC3-1C9A-4C67-BE18-9BD5740CA62C}" srcOrd="5" destOrd="0" presId="urn:microsoft.com/office/officeart/2005/8/layout/pyramid3"/>
    <dgm:cxn modelId="{20EB36D5-EBE6-40E4-8931-E5E40AAC1DB0}" type="presParOf" srcId="{95833EC3-1C9A-4C67-BE18-9BD5740CA62C}" destId="{09C92E91-1B21-4974-A484-EA357E7A36E2}" srcOrd="0" destOrd="0" presId="urn:microsoft.com/office/officeart/2005/8/layout/pyramid3"/>
    <dgm:cxn modelId="{6AC965BF-E055-4985-9A2D-7865DD0904C9}" type="presParOf" srcId="{95833EC3-1C9A-4C67-BE18-9BD5740CA62C}" destId="{E017232D-CBC4-4A1B-9161-18D8963FFDD9}" srcOrd="1" destOrd="0" presId="urn:microsoft.com/office/officeart/2005/8/layout/pyramid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B88FB-481E-4BC1-A4EB-50AC0DE46DC9}">
      <dsp:nvSpPr>
        <dsp:cNvPr id="0" name=""/>
        <dsp:cNvSpPr/>
      </dsp:nvSpPr>
      <dsp:spPr>
        <a:xfrm rot="10800000">
          <a:off x="0" y="0"/>
          <a:ext cx="2301363" cy="463035"/>
        </a:xfrm>
        <a:prstGeom prst="trapezoid">
          <a:avLst>
            <a:gd name="adj" fmla="val 38158"/>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02738" y="0"/>
        <a:ext cx="1495885" cy="463035"/>
      </dsp:txXfrm>
    </dsp:sp>
    <dsp:sp modelId="{F4EC751D-690C-40DF-97E2-21B007C3884A}">
      <dsp:nvSpPr>
        <dsp:cNvPr id="0" name=""/>
        <dsp:cNvSpPr/>
      </dsp:nvSpPr>
      <dsp:spPr>
        <a:xfrm rot="10800000">
          <a:off x="176685" y="463035"/>
          <a:ext cx="1947992" cy="463035"/>
        </a:xfrm>
        <a:prstGeom prst="trapezoid">
          <a:avLst>
            <a:gd name="adj" fmla="val 38158"/>
          </a:avLst>
        </a:prstGeom>
        <a:solidFill>
          <a:srgbClr val="1F4E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517583" y="463035"/>
        <a:ext cx="1266195" cy="463035"/>
      </dsp:txXfrm>
    </dsp:sp>
    <dsp:sp modelId="{3259D60B-6FEE-46F4-9FC9-04EB0BC28411}">
      <dsp:nvSpPr>
        <dsp:cNvPr id="0" name=""/>
        <dsp:cNvSpPr/>
      </dsp:nvSpPr>
      <dsp:spPr>
        <a:xfrm rot="10800000">
          <a:off x="353370" y="926071"/>
          <a:ext cx="1594622" cy="463035"/>
        </a:xfrm>
        <a:prstGeom prst="trapezoid">
          <a:avLst>
            <a:gd name="adj" fmla="val 38158"/>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632429" y="926071"/>
        <a:ext cx="1036504" cy="463035"/>
      </dsp:txXfrm>
    </dsp:sp>
    <dsp:sp modelId="{47BEB3C7-8A78-4B6C-8ADA-BF4F3DD5EE5A}">
      <dsp:nvSpPr>
        <dsp:cNvPr id="0" name=""/>
        <dsp:cNvSpPr/>
      </dsp:nvSpPr>
      <dsp:spPr>
        <a:xfrm rot="10800000">
          <a:off x="530055" y="1389107"/>
          <a:ext cx="1241252" cy="700392"/>
        </a:xfrm>
        <a:prstGeom prst="trapezoid">
          <a:avLst>
            <a:gd name="adj" fmla="val 3815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747274" y="1389107"/>
        <a:ext cx="806813" cy="700392"/>
      </dsp:txXfrm>
    </dsp:sp>
    <dsp:sp modelId="{FF8EFBF6-F365-4835-B58E-1DB26AB8DF21}">
      <dsp:nvSpPr>
        <dsp:cNvPr id="0" name=""/>
        <dsp:cNvSpPr/>
      </dsp:nvSpPr>
      <dsp:spPr>
        <a:xfrm rot="10800000">
          <a:off x="797311" y="2089499"/>
          <a:ext cx="706740" cy="463035"/>
        </a:xfrm>
        <a:prstGeom prst="trapezoid">
          <a:avLst>
            <a:gd name="adj" fmla="val 38158"/>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20990" y="2089499"/>
        <a:ext cx="459381" cy="463035"/>
      </dsp:txXfrm>
    </dsp:sp>
    <dsp:sp modelId="{09C92E91-1B21-4974-A484-EA357E7A36E2}">
      <dsp:nvSpPr>
        <dsp:cNvPr id="0" name=""/>
        <dsp:cNvSpPr/>
      </dsp:nvSpPr>
      <dsp:spPr>
        <a:xfrm rot="10800000">
          <a:off x="973996" y="2552535"/>
          <a:ext cx="353370" cy="463035"/>
        </a:xfrm>
        <a:prstGeom prst="trapezoid">
          <a:avLst>
            <a:gd name="adj" fmla="val 50000"/>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73996" y="2552535"/>
        <a:ext cx="353370" cy="4630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B88FB-481E-4BC1-A4EB-50AC0DE46DC9}">
      <dsp:nvSpPr>
        <dsp:cNvPr id="0" name=""/>
        <dsp:cNvSpPr/>
      </dsp:nvSpPr>
      <dsp:spPr>
        <a:xfrm rot="10800000">
          <a:off x="0" y="0"/>
          <a:ext cx="2301363" cy="463035"/>
        </a:xfrm>
        <a:prstGeom prst="trapezoid">
          <a:avLst>
            <a:gd name="adj" fmla="val 38158"/>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02738" y="0"/>
        <a:ext cx="1495885" cy="463035"/>
      </dsp:txXfrm>
    </dsp:sp>
    <dsp:sp modelId="{F4EC751D-690C-40DF-97E2-21B007C3884A}">
      <dsp:nvSpPr>
        <dsp:cNvPr id="0" name=""/>
        <dsp:cNvSpPr/>
      </dsp:nvSpPr>
      <dsp:spPr>
        <a:xfrm rot="10800000">
          <a:off x="176685" y="463035"/>
          <a:ext cx="1947992" cy="463035"/>
        </a:xfrm>
        <a:prstGeom prst="trapezoid">
          <a:avLst>
            <a:gd name="adj" fmla="val 38158"/>
          </a:avLst>
        </a:prstGeom>
        <a:solidFill>
          <a:srgbClr val="1F4E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517583" y="463035"/>
        <a:ext cx="1266195" cy="463035"/>
      </dsp:txXfrm>
    </dsp:sp>
    <dsp:sp modelId="{3259D60B-6FEE-46F4-9FC9-04EB0BC28411}">
      <dsp:nvSpPr>
        <dsp:cNvPr id="0" name=""/>
        <dsp:cNvSpPr/>
      </dsp:nvSpPr>
      <dsp:spPr>
        <a:xfrm rot="10800000">
          <a:off x="353370" y="926071"/>
          <a:ext cx="1594622" cy="463035"/>
        </a:xfrm>
        <a:prstGeom prst="trapezoid">
          <a:avLst>
            <a:gd name="adj" fmla="val 38158"/>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632429" y="926071"/>
        <a:ext cx="1036504" cy="463035"/>
      </dsp:txXfrm>
    </dsp:sp>
    <dsp:sp modelId="{47BEB3C7-8A78-4B6C-8ADA-BF4F3DD5EE5A}">
      <dsp:nvSpPr>
        <dsp:cNvPr id="0" name=""/>
        <dsp:cNvSpPr/>
      </dsp:nvSpPr>
      <dsp:spPr>
        <a:xfrm rot="10800000">
          <a:off x="530055" y="1389107"/>
          <a:ext cx="1241252" cy="700392"/>
        </a:xfrm>
        <a:prstGeom prst="trapezoid">
          <a:avLst>
            <a:gd name="adj" fmla="val 3815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747274" y="1389107"/>
        <a:ext cx="806813" cy="700392"/>
      </dsp:txXfrm>
    </dsp:sp>
    <dsp:sp modelId="{FF8EFBF6-F365-4835-B58E-1DB26AB8DF21}">
      <dsp:nvSpPr>
        <dsp:cNvPr id="0" name=""/>
        <dsp:cNvSpPr/>
      </dsp:nvSpPr>
      <dsp:spPr>
        <a:xfrm rot="10800000">
          <a:off x="797311" y="2089499"/>
          <a:ext cx="706740" cy="463035"/>
        </a:xfrm>
        <a:prstGeom prst="trapezoid">
          <a:avLst>
            <a:gd name="adj" fmla="val 38158"/>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20990" y="2089499"/>
        <a:ext cx="459381" cy="463035"/>
      </dsp:txXfrm>
    </dsp:sp>
    <dsp:sp modelId="{09C92E91-1B21-4974-A484-EA357E7A36E2}">
      <dsp:nvSpPr>
        <dsp:cNvPr id="0" name=""/>
        <dsp:cNvSpPr/>
      </dsp:nvSpPr>
      <dsp:spPr>
        <a:xfrm rot="10800000">
          <a:off x="973996" y="2552535"/>
          <a:ext cx="353370" cy="463035"/>
        </a:xfrm>
        <a:prstGeom prst="trapezoid">
          <a:avLst>
            <a:gd name="adj" fmla="val 50000"/>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73996" y="2552535"/>
        <a:ext cx="353370" cy="4630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B88FB-481E-4BC1-A4EB-50AC0DE46DC9}">
      <dsp:nvSpPr>
        <dsp:cNvPr id="0" name=""/>
        <dsp:cNvSpPr/>
      </dsp:nvSpPr>
      <dsp:spPr>
        <a:xfrm rot="10800000">
          <a:off x="0" y="0"/>
          <a:ext cx="2301363" cy="463035"/>
        </a:xfrm>
        <a:prstGeom prst="trapezoid">
          <a:avLst>
            <a:gd name="adj" fmla="val 38158"/>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02738" y="0"/>
        <a:ext cx="1495885" cy="463035"/>
      </dsp:txXfrm>
    </dsp:sp>
    <dsp:sp modelId="{F4EC751D-690C-40DF-97E2-21B007C3884A}">
      <dsp:nvSpPr>
        <dsp:cNvPr id="0" name=""/>
        <dsp:cNvSpPr/>
      </dsp:nvSpPr>
      <dsp:spPr>
        <a:xfrm rot="10800000">
          <a:off x="176685" y="463035"/>
          <a:ext cx="1947992" cy="463035"/>
        </a:xfrm>
        <a:prstGeom prst="trapezoid">
          <a:avLst>
            <a:gd name="adj" fmla="val 38158"/>
          </a:avLst>
        </a:prstGeom>
        <a:solidFill>
          <a:srgbClr val="1F4E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517583" y="463035"/>
        <a:ext cx="1266195" cy="463035"/>
      </dsp:txXfrm>
    </dsp:sp>
    <dsp:sp modelId="{3259D60B-6FEE-46F4-9FC9-04EB0BC28411}">
      <dsp:nvSpPr>
        <dsp:cNvPr id="0" name=""/>
        <dsp:cNvSpPr/>
      </dsp:nvSpPr>
      <dsp:spPr>
        <a:xfrm rot="10800000">
          <a:off x="353370" y="926071"/>
          <a:ext cx="1594622" cy="463035"/>
        </a:xfrm>
        <a:prstGeom prst="trapezoid">
          <a:avLst>
            <a:gd name="adj" fmla="val 38158"/>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632429" y="926071"/>
        <a:ext cx="1036504" cy="463035"/>
      </dsp:txXfrm>
    </dsp:sp>
    <dsp:sp modelId="{47BEB3C7-8A78-4B6C-8ADA-BF4F3DD5EE5A}">
      <dsp:nvSpPr>
        <dsp:cNvPr id="0" name=""/>
        <dsp:cNvSpPr/>
      </dsp:nvSpPr>
      <dsp:spPr>
        <a:xfrm rot="10800000">
          <a:off x="530055" y="1389107"/>
          <a:ext cx="1241252" cy="700392"/>
        </a:xfrm>
        <a:prstGeom prst="trapezoid">
          <a:avLst>
            <a:gd name="adj" fmla="val 3815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747274" y="1389107"/>
        <a:ext cx="806813" cy="700392"/>
      </dsp:txXfrm>
    </dsp:sp>
    <dsp:sp modelId="{FF8EFBF6-F365-4835-B58E-1DB26AB8DF21}">
      <dsp:nvSpPr>
        <dsp:cNvPr id="0" name=""/>
        <dsp:cNvSpPr/>
      </dsp:nvSpPr>
      <dsp:spPr>
        <a:xfrm rot="10800000">
          <a:off x="797311" y="2089499"/>
          <a:ext cx="706740" cy="463035"/>
        </a:xfrm>
        <a:prstGeom prst="trapezoid">
          <a:avLst>
            <a:gd name="adj" fmla="val 38158"/>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20990" y="2089499"/>
        <a:ext cx="459381" cy="463035"/>
      </dsp:txXfrm>
    </dsp:sp>
    <dsp:sp modelId="{09C92E91-1B21-4974-A484-EA357E7A36E2}">
      <dsp:nvSpPr>
        <dsp:cNvPr id="0" name=""/>
        <dsp:cNvSpPr/>
      </dsp:nvSpPr>
      <dsp:spPr>
        <a:xfrm rot="10800000">
          <a:off x="973996" y="2552535"/>
          <a:ext cx="353370" cy="463035"/>
        </a:xfrm>
        <a:prstGeom prst="trapezoid">
          <a:avLst>
            <a:gd name="adj" fmla="val 50000"/>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73996" y="2552535"/>
        <a:ext cx="353370" cy="46303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B88FB-481E-4BC1-A4EB-50AC0DE46DC9}">
      <dsp:nvSpPr>
        <dsp:cNvPr id="0" name=""/>
        <dsp:cNvSpPr/>
      </dsp:nvSpPr>
      <dsp:spPr>
        <a:xfrm rot="10800000">
          <a:off x="0" y="0"/>
          <a:ext cx="2301363" cy="463035"/>
        </a:xfrm>
        <a:prstGeom prst="trapezoid">
          <a:avLst>
            <a:gd name="adj" fmla="val 38158"/>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02738" y="0"/>
        <a:ext cx="1495885" cy="463035"/>
      </dsp:txXfrm>
    </dsp:sp>
    <dsp:sp modelId="{F4EC751D-690C-40DF-97E2-21B007C3884A}">
      <dsp:nvSpPr>
        <dsp:cNvPr id="0" name=""/>
        <dsp:cNvSpPr/>
      </dsp:nvSpPr>
      <dsp:spPr>
        <a:xfrm rot="10800000">
          <a:off x="176685" y="463035"/>
          <a:ext cx="1947992" cy="463035"/>
        </a:xfrm>
        <a:prstGeom prst="trapezoid">
          <a:avLst>
            <a:gd name="adj" fmla="val 38158"/>
          </a:avLst>
        </a:prstGeom>
        <a:solidFill>
          <a:srgbClr val="1F4E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517583" y="463035"/>
        <a:ext cx="1266195" cy="463035"/>
      </dsp:txXfrm>
    </dsp:sp>
    <dsp:sp modelId="{3259D60B-6FEE-46F4-9FC9-04EB0BC28411}">
      <dsp:nvSpPr>
        <dsp:cNvPr id="0" name=""/>
        <dsp:cNvSpPr/>
      </dsp:nvSpPr>
      <dsp:spPr>
        <a:xfrm rot="10800000">
          <a:off x="353370" y="926071"/>
          <a:ext cx="1594622" cy="463035"/>
        </a:xfrm>
        <a:prstGeom prst="trapezoid">
          <a:avLst>
            <a:gd name="adj" fmla="val 38158"/>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632429" y="926071"/>
        <a:ext cx="1036504" cy="463035"/>
      </dsp:txXfrm>
    </dsp:sp>
    <dsp:sp modelId="{47BEB3C7-8A78-4B6C-8ADA-BF4F3DD5EE5A}">
      <dsp:nvSpPr>
        <dsp:cNvPr id="0" name=""/>
        <dsp:cNvSpPr/>
      </dsp:nvSpPr>
      <dsp:spPr>
        <a:xfrm rot="10800000">
          <a:off x="530055" y="1389107"/>
          <a:ext cx="1241252" cy="700392"/>
        </a:xfrm>
        <a:prstGeom prst="trapezoid">
          <a:avLst>
            <a:gd name="adj" fmla="val 3815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747274" y="1389107"/>
        <a:ext cx="806813" cy="700392"/>
      </dsp:txXfrm>
    </dsp:sp>
    <dsp:sp modelId="{FF8EFBF6-F365-4835-B58E-1DB26AB8DF21}">
      <dsp:nvSpPr>
        <dsp:cNvPr id="0" name=""/>
        <dsp:cNvSpPr/>
      </dsp:nvSpPr>
      <dsp:spPr>
        <a:xfrm rot="10800000">
          <a:off x="797311" y="2089499"/>
          <a:ext cx="706740" cy="463035"/>
        </a:xfrm>
        <a:prstGeom prst="trapezoid">
          <a:avLst>
            <a:gd name="adj" fmla="val 38158"/>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20990" y="2089499"/>
        <a:ext cx="459381" cy="463035"/>
      </dsp:txXfrm>
    </dsp:sp>
    <dsp:sp modelId="{09C92E91-1B21-4974-A484-EA357E7A36E2}">
      <dsp:nvSpPr>
        <dsp:cNvPr id="0" name=""/>
        <dsp:cNvSpPr/>
      </dsp:nvSpPr>
      <dsp:spPr>
        <a:xfrm rot="10800000">
          <a:off x="973996" y="2552535"/>
          <a:ext cx="353370" cy="463035"/>
        </a:xfrm>
        <a:prstGeom prst="trapezoid">
          <a:avLst>
            <a:gd name="adj" fmla="val 50000"/>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73996" y="2552535"/>
        <a:ext cx="353370" cy="4630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FB88FB-481E-4BC1-A4EB-50AC0DE46DC9}">
      <dsp:nvSpPr>
        <dsp:cNvPr id="0" name=""/>
        <dsp:cNvSpPr/>
      </dsp:nvSpPr>
      <dsp:spPr>
        <a:xfrm rot="10800000">
          <a:off x="0" y="0"/>
          <a:ext cx="2301363" cy="463035"/>
        </a:xfrm>
        <a:prstGeom prst="trapezoid">
          <a:avLst>
            <a:gd name="adj" fmla="val 38158"/>
          </a:avLst>
        </a:prstGeom>
        <a:solidFill>
          <a:srgbClr val="20386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402738" y="0"/>
        <a:ext cx="1495885" cy="463035"/>
      </dsp:txXfrm>
    </dsp:sp>
    <dsp:sp modelId="{F4EC751D-690C-40DF-97E2-21B007C3884A}">
      <dsp:nvSpPr>
        <dsp:cNvPr id="0" name=""/>
        <dsp:cNvSpPr/>
      </dsp:nvSpPr>
      <dsp:spPr>
        <a:xfrm rot="10800000">
          <a:off x="176685" y="463035"/>
          <a:ext cx="1947992" cy="463035"/>
        </a:xfrm>
        <a:prstGeom prst="trapezoid">
          <a:avLst>
            <a:gd name="adj" fmla="val 38158"/>
          </a:avLst>
        </a:prstGeom>
        <a:solidFill>
          <a:srgbClr val="1F4E79"/>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517583" y="463035"/>
        <a:ext cx="1266195" cy="463035"/>
      </dsp:txXfrm>
    </dsp:sp>
    <dsp:sp modelId="{3259D60B-6FEE-46F4-9FC9-04EB0BC28411}">
      <dsp:nvSpPr>
        <dsp:cNvPr id="0" name=""/>
        <dsp:cNvSpPr/>
      </dsp:nvSpPr>
      <dsp:spPr>
        <a:xfrm rot="10800000">
          <a:off x="353370" y="926071"/>
          <a:ext cx="1594622" cy="463035"/>
        </a:xfrm>
        <a:prstGeom prst="trapezoid">
          <a:avLst>
            <a:gd name="adj" fmla="val 38158"/>
          </a:avLst>
        </a:prstGeom>
        <a:solidFill>
          <a:srgbClr val="2F5597"/>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632429" y="926071"/>
        <a:ext cx="1036504" cy="463035"/>
      </dsp:txXfrm>
    </dsp:sp>
    <dsp:sp modelId="{47BEB3C7-8A78-4B6C-8ADA-BF4F3DD5EE5A}">
      <dsp:nvSpPr>
        <dsp:cNvPr id="0" name=""/>
        <dsp:cNvSpPr/>
      </dsp:nvSpPr>
      <dsp:spPr>
        <a:xfrm rot="10800000">
          <a:off x="530055" y="1389107"/>
          <a:ext cx="1241252" cy="700392"/>
        </a:xfrm>
        <a:prstGeom prst="trapezoid">
          <a:avLst>
            <a:gd name="adj" fmla="val 38158"/>
          </a:avLst>
        </a:prstGeom>
        <a:solidFill>
          <a:srgbClr val="0070C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747274" y="1389107"/>
        <a:ext cx="806813" cy="700392"/>
      </dsp:txXfrm>
    </dsp:sp>
    <dsp:sp modelId="{FF8EFBF6-F365-4835-B58E-1DB26AB8DF21}">
      <dsp:nvSpPr>
        <dsp:cNvPr id="0" name=""/>
        <dsp:cNvSpPr/>
      </dsp:nvSpPr>
      <dsp:spPr>
        <a:xfrm rot="10800000">
          <a:off x="797311" y="2089499"/>
          <a:ext cx="706740" cy="463035"/>
        </a:xfrm>
        <a:prstGeom prst="trapezoid">
          <a:avLst>
            <a:gd name="adj" fmla="val 38158"/>
          </a:avLst>
        </a:prstGeom>
        <a:solidFill>
          <a:schemeClr val="accent5">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20990" y="2089499"/>
        <a:ext cx="459381" cy="463035"/>
      </dsp:txXfrm>
    </dsp:sp>
    <dsp:sp modelId="{09C92E91-1B21-4974-A484-EA357E7A36E2}">
      <dsp:nvSpPr>
        <dsp:cNvPr id="0" name=""/>
        <dsp:cNvSpPr/>
      </dsp:nvSpPr>
      <dsp:spPr>
        <a:xfrm rot="10800000">
          <a:off x="973996" y="2552535"/>
          <a:ext cx="353370" cy="463035"/>
        </a:xfrm>
        <a:prstGeom prst="trapezoid">
          <a:avLst>
            <a:gd name="adj" fmla="val 50000"/>
          </a:avLst>
        </a:prstGeom>
        <a:solidFill>
          <a:srgbClr val="0066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endParaRPr lang="en-US" sz="1400" kern="1200" dirty="0">
            <a:solidFill>
              <a:schemeClr val="tx1"/>
            </a:solidFill>
          </a:endParaRPr>
        </a:p>
      </dsp:txBody>
      <dsp:txXfrm rot="-10800000">
        <a:off x="973996" y="2552535"/>
        <a:ext cx="353370" cy="463035"/>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13BB6-0E3F-2B38-B60D-65E2225F71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A4A48AD-53F6-5B8D-8AD4-0E6BC1AB96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488E73-1020-D599-3E4F-BB09D287AE14}"/>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84B442C7-D2A1-53CF-D1CB-2BDB0684D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E04CE9-BD47-E2FC-A80D-E29CF1EE42B3}"/>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3930024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74F25-0AE6-AA21-5D1C-F71491B683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E4F28D6-410E-BBAC-0155-5991CBD3502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BC85C2-BE06-C4F6-1FD5-B883227738CD}"/>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3A120A2A-3AC1-398E-8E20-A1A59C54B5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DE898F-DD9B-7748-632D-56F857B1E6EF}"/>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2761772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7E91D1-F264-8FDB-3B47-EB92221F780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1BBF81D-DA38-5FD2-1107-1BB5DCA8BF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FBA071-C2A2-90D0-5025-042EC6C295AC}"/>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DCB599AC-B8D1-2297-C0B4-8A9CDDF94A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9FD6C-4E24-6486-AF8C-E3AE37EB5C5B}"/>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13276210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AAAE-BE19-1AE5-41D7-FDF90D5CE2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2DAABC-9619-EBE7-5CC4-A18206EF6E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63F98-0D18-D4FD-D937-002720B710FF}"/>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7CB7D031-4DFB-9A14-5EE5-A41A0D20E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1FA5D0-8C3D-E589-BA08-1014B2BF90B6}"/>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114414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7EA9D-94EF-CA54-E5D7-3524EADF25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64C57F3-E3DE-63B7-BA9A-B8CCE8B8A2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EE3AF6-B517-5AEF-3DF2-BD19FD8DCF9B}"/>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3E90D12F-0B7F-9409-F2E7-5C387B527B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FEFB65-2CAF-E392-97ED-6322EF3B860F}"/>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32434964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AEFD7-20E2-989F-75FE-3E78F53940B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FA589D8-73FE-CA74-D29B-53A74700FB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693BFA-3589-1E0E-CB87-464DA4A1BE2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2443BC9-8844-D3A1-1E7B-1495188DF101}"/>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6" name="Footer Placeholder 5">
            <a:extLst>
              <a:ext uri="{FF2B5EF4-FFF2-40B4-BE49-F238E27FC236}">
                <a16:creationId xmlns:a16="http://schemas.microsoft.com/office/drawing/2014/main" id="{1D3C92D3-3596-6195-F29B-5BB9366201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00E70-CE72-B202-E1F7-C82D19651DB1}"/>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12343320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D818C-C567-5790-1412-E89293FD63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5AA147-A611-0959-90FA-E0B71C1C57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70E6341-76F9-7C4E-E659-A20486AF5D1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C7367C-F319-CADB-C1D8-CE8C4243F5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84BECD-67C1-78CD-8C6E-8B0F7D25D9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0CF44AE-0D8B-8D36-B1F8-B33DE804FAB1}"/>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8" name="Footer Placeholder 7">
            <a:extLst>
              <a:ext uri="{FF2B5EF4-FFF2-40B4-BE49-F238E27FC236}">
                <a16:creationId xmlns:a16="http://schemas.microsoft.com/office/drawing/2014/main" id="{4BF18891-8E69-D898-7B53-9139338379B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CAD549F-B84F-7A15-6690-8EFD7677F74F}"/>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32605711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56B0-35DA-1307-72BA-DCF0D7748C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7D18255-E0D4-86CE-C000-BA725EE8D1C0}"/>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4" name="Footer Placeholder 3">
            <a:extLst>
              <a:ext uri="{FF2B5EF4-FFF2-40B4-BE49-F238E27FC236}">
                <a16:creationId xmlns:a16="http://schemas.microsoft.com/office/drawing/2014/main" id="{FD88EFD3-E56E-CBA4-F0BD-1AF47199D22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546AC8-ACD9-23E6-10F9-DC9D92C74392}"/>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2098400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EA95101-CD52-74BF-347B-EF0B2CDC456C}"/>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3" name="Footer Placeholder 2">
            <a:extLst>
              <a:ext uri="{FF2B5EF4-FFF2-40B4-BE49-F238E27FC236}">
                <a16:creationId xmlns:a16="http://schemas.microsoft.com/office/drawing/2014/main" id="{30C47306-A67B-6151-34AF-A5CAE9D54F5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17BEF8A-B2C9-76E0-9EAE-9001B7C6A6EE}"/>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33000871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9C488-A80B-60AC-951B-2D6795CCB7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0575F4-D910-7319-ED95-F9375C72CE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DC85AA-C456-D11E-5DBE-2F984BB47B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67A75F-803D-8667-75C9-CCDE6B6E7819}"/>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6" name="Footer Placeholder 5">
            <a:extLst>
              <a:ext uri="{FF2B5EF4-FFF2-40B4-BE49-F238E27FC236}">
                <a16:creationId xmlns:a16="http://schemas.microsoft.com/office/drawing/2014/main" id="{C509FACE-20B8-AB5B-53C6-9672CB0E06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F8D911-1E03-CE3F-81CD-FA027098891B}"/>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10209317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08EE5-03E7-162A-0EBD-242A92A727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DAEB08-606D-0B54-1165-188BF4A2EC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584E485-D351-FBD8-1D2D-0326F8DC51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63D3016-54E3-91C8-2C61-06F64188ED0C}"/>
              </a:ext>
            </a:extLst>
          </p:cNvPr>
          <p:cNvSpPr>
            <a:spLocks noGrp="1"/>
          </p:cNvSpPr>
          <p:nvPr>
            <p:ph type="dt" sz="half" idx="10"/>
          </p:nvPr>
        </p:nvSpPr>
        <p:spPr/>
        <p:txBody>
          <a:bodyPr/>
          <a:lstStyle/>
          <a:p>
            <a:fld id="{B2BA35AA-3499-4519-A94E-73F1CEF118EF}" type="datetimeFigureOut">
              <a:rPr lang="en-US" smtClean="0"/>
              <a:t>21-Jul-23</a:t>
            </a:fld>
            <a:endParaRPr lang="en-US"/>
          </a:p>
        </p:txBody>
      </p:sp>
      <p:sp>
        <p:nvSpPr>
          <p:cNvPr id="6" name="Footer Placeholder 5">
            <a:extLst>
              <a:ext uri="{FF2B5EF4-FFF2-40B4-BE49-F238E27FC236}">
                <a16:creationId xmlns:a16="http://schemas.microsoft.com/office/drawing/2014/main" id="{832AA09B-D2ED-8B0C-42E9-A15053451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EA1ECD-BC92-8ECC-DD4A-2E1F6D24E53D}"/>
              </a:ext>
            </a:extLst>
          </p:cNvPr>
          <p:cNvSpPr>
            <a:spLocks noGrp="1"/>
          </p:cNvSpPr>
          <p:nvPr>
            <p:ph type="sldNum" sz="quarter" idx="12"/>
          </p:nvPr>
        </p:nvSpPr>
        <p:spPr/>
        <p:txBody>
          <a:bodyPr/>
          <a:lstStyle/>
          <a:p>
            <a:fld id="{F7B0E16A-5920-4BDA-A01A-E743426D8E5C}" type="slidenum">
              <a:rPr lang="en-US" smtClean="0"/>
              <a:t>‹#›</a:t>
            </a:fld>
            <a:endParaRPr lang="en-US"/>
          </a:p>
        </p:txBody>
      </p:sp>
    </p:spTree>
    <p:extLst>
      <p:ext uri="{BB962C8B-B14F-4D97-AF65-F5344CB8AC3E}">
        <p14:creationId xmlns:p14="http://schemas.microsoft.com/office/powerpoint/2010/main" val="2369882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119C26-F79E-FC0F-8DB7-FD2919D18C6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17C8455-8D9F-D8D7-DA1F-024743E3CC0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558D68-E15F-F7E1-17A4-32CC90A3C46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2BA35AA-3499-4519-A94E-73F1CEF118EF}" type="datetimeFigureOut">
              <a:rPr lang="en-US" smtClean="0"/>
              <a:t>21-Jul-23</a:t>
            </a:fld>
            <a:endParaRPr lang="en-US"/>
          </a:p>
        </p:txBody>
      </p:sp>
      <p:sp>
        <p:nvSpPr>
          <p:cNvPr id="5" name="Footer Placeholder 4">
            <a:extLst>
              <a:ext uri="{FF2B5EF4-FFF2-40B4-BE49-F238E27FC236}">
                <a16:creationId xmlns:a16="http://schemas.microsoft.com/office/drawing/2014/main" id="{1072586A-EA1F-D93D-1320-D23128B00B4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8E64C2-6FA0-B468-3201-5A3081D3595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B0E16A-5920-4BDA-A01A-E743426D8E5C}" type="slidenum">
              <a:rPr lang="en-US" smtClean="0"/>
              <a:t>‹#›</a:t>
            </a:fld>
            <a:endParaRPr lang="en-US"/>
          </a:p>
        </p:txBody>
      </p:sp>
    </p:spTree>
    <p:extLst>
      <p:ext uri="{BB962C8B-B14F-4D97-AF65-F5344CB8AC3E}">
        <p14:creationId xmlns:p14="http://schemas.microsoft.com/office/powerpoint/2010/main" val="1861057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gif"/><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18" Type="http://schemas.openxmlformats.org/officeDocument/2006/relationships/chart" Target="../charts/chart1.xml"/><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00.png"/><Relationship Id="rId17" Type="http://schemas.openxmlformats.org/officeDocument/2006/relationships/image" Target="../media/image24.png"/><Relationship Id="rId2" Type="http://schemas.openxmlformats.org/officeDocument/2006/relationships/image" Target="../media/image18.gif"/><Relationship Id="rId16"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diagramColors" Target="../diagrams/colors1.xml"/><Relationship Id="rId11" Type="http://schemas.openxmlformats.org/officeDocument/2006/relationships/diagramColors" Target="../diagrams/colors1.xml"/><Relationship Id="rId5" Type="http://schemas.openxmlformats.org/officeDocument/2006/relationships/diagramQuickStyle" Target="../diagrams/quickStyle1.xml"/><Relationship Id="rId15" Type="http://schemas.openxmlformats.org/officeDocument/2006/relationships/image" Target="../media/image22.emf"/><Relationship Id="rId10" Type="http://schemas.openxmlformats.org/officeDocument/2006/relationships/diagramQuickStyle" Target="../diagrams/quickStyle1.xml"/><Relationship Id="rId19" Type="http://schemas.openxmlformats.org/officeDocument/2006/relationships/image" Target="../media/image25.png"/><Relationship Id="rId4" Type="http://schemas.openxmlformats.org/officeDocument/2006/relationships/diagramLayout" Target="../diagrams/layout1.xml"/><Relationship Id="rId9" Type="http://schemas.openxmlformats.org/officeDocument/2006/relationships/diagramLayout" Target="../diagrams/layout1.xml"/><Relationship Id="rId14" Type="http://schemas.openxmlformats.org/officeDocument/2006/relationships/image" Target="../media/image21.emf"/></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image" Target="../media/image4.png"/><Relationship Id="rId18" Type="http://schemas.openxmlformats.org/officeDocument/2006/relationships/chart" Target="../charts/chart2.xml"/><Relationship Id="rId3" Type="http://schemas.openxmlformats.org/officeDocument/2006/relationships/diagramData" Target="../diagrams/data3.xml"/><Relationship Id="rId7" Type="http://schemas.microsoft.com/office/2007/relationships/diagramDrawing" Target="../diagrams/drawing2.xml"/><Relationship Id="rId12" Type="http://schemas.openxmlformats.org/officeDocument/2006/relationships/image" Target="../media/image200.png"/><Relationship Id="rId17" Type="http://schemas.openxmlformats.org/officeDocument/2006/relationships/image" Target="../media/image24.png"/><Relationship Id="rId2" Type="http://schemas.openxmlformats.org/officeDocument/2006/relationships/image" Target="../media/image18.gif"/><Relationship Id="rId16"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diagramColors" Target="../diagrams/colors2.xml"/><Relationship Id="rId5" Type="http://schemas.openxmlformats.org/officeDocument/2006/relationships/diagramQuickStyle" Target="../diagrams/quickStyle2.xml"/><Relationship Id="rId15" Type="http://schemas.openxmlformats.org/officeDocument/2006/relationships/image" Target="../media/image22.emf"/><Relationship Id="rId10" Type="http://schemas.openxmlformats.org/officeDocument/2006/relationships/diagramQuickStyle" Target="../diagrams/quickStyle2.xml"/><Relationship Id="rId19"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diagramLayout" Target="../diagrams/layout2.xml"/><Relationship Id="rId14" Type="http://schemas.openxmlformats.org/officeDocument/2006/relationships/image" Target="../media/image21.emf"/></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4.png"/><Relationship Id="rId18" Type="http://schemas.openxmlformats.org/officeDocument/2006/relationships/chart" Target="../charts/chart3.xml"/><Relationship Id="rId3" Type="http://schemas.openxmlformats.org/officeDocument/2006/relationships/diagramData" Target="../diagrams/data5.xml"/><Relationship Id="rId7" Type="http://schemas.microsoft.com/office/2007/relationships/diagramDrawing" Target="../diagrams/drawing3.xml"/><Relationship Id="rId12" Type="http://schemas.openxmlformats.org/officeDocument/2006/relationships/image" Target="../media/image200.png"/><Relationship Id="rId17" Type="http://schemas.openxmlformats.org/officeDocument/2006/relationships/image" Target="../media/image24.png"/><Relationship Id="rId2" Type="http://schemas.openxmlformats.org/officeDocument/2006/relationships/image" Target="../media/image18.gif"/><Relationship Id="rId16"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5" Type="http://schemas.openxmlformats.org/officeDocument/2006/relationships/image" Target="../media/image22.emf"/><Relationship Id="rId10" Type="http://schemas.openxmlformats.org/officeDocument/2006/relationships/diagramQuickStyle" Target="../diagrams/quickStyle3.xml"/><Relationship Id="rId19" Type="http://schemas.openxmlformats.org/officeDocument/2006/relationships/image" Target="../media/image25.png"/><Relationship Id="rId4" Type="http://schemas.openxmlformats.org/officeDocument/2006/relationships/diagramLayout" Target="../diagrams/layout3.xml"/><Relationship Id="rId9" Type="http://schemas.openxmlformats.org/officeDocument/2006/relationships/diagramLayout" Target="../diagrams/layout3.xml"/><Relationship Id="rId14" Type="http://schemas.openxmlformats.org/officeDocument/2006/relationships/image" Target="../media/image21.em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4.png"/><Relationship Id="rId18" Type="http://schemas.openxmlformats.org/officeDocument/2006/relationships/chart" Target="../charts/chart4.xml"/><Relationship Id="rId3" Type="http://schemas.openxmlformats.org/officeDocument/2006/relationships/diagramData" Target="../diagrams/data7.xml"/><Relationship Id="rId7" Type="http://schemas.microsoft.com/office/2007/relationships/diagramDrawing" Target="../diagrams/drawing4.xml"/><Relationship Id="rId12" Type="http://schemas.openxmlformats.org/officeDocument/2006/relationships/image" Target="../media/image200.png"/><Relationship Id="rId17" Type="http://schemas.openxmlformats.org/officeDocument/2006/relationships/image" Target="../media/image24.png"/><Relationship Id="rId2" Type="http://schemas.openxmlformats.org/officeDocument/2006/relationships/image" Target="../media/image18.gif"/><Relationship Id="rId16"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diagramColors" Target="../diagrams/colors4.xml"/><Relationship Id="rId11" Type="http://schemas.openxmlformats.org/officeDocument/2006/relationships/diagramColors" Target="../diagrams/colors4.xml"/><Relationship Id="rId5" Type="http://schemas.openxmlformats.org/officeDocument/2006/relationships/diagramQuickStyle" Target="../diagrams/quickStyle4.xml"/><Relationship Id="rId15" Type="http://schemas.openxmlformats.org/officeDocument/2006/relationships/image" Target="../media/image22.emf"/><Relationship Id="rId10" Type="http://schemas.openxmlformats.org/officeDocument/2006/relationships/diagramQuickStyle" Target="../diagrams/quickStyle4.xml"/><Relationship Id="rId19" Type="http://schemas.openxmlformats.org/officeDocument/2006/relationships/image" Target="../media/image25.png"/><Relationship Id="rId4" Type="http://schemas.openxmlformats.org/officeDocument/2006/relationships/diagramLayout" Target="../diagrams/layout4.xml"/><Relationship Id="rId9" Type="http://schemas.openxmlformats.org/officeDocument/2006/relationships/diagramLayout" Target="../diagrams/layout4.xml"/><Relationship Id="rId14" Type="http://schemas.openxmlformats.org/officeDocument/2006/relationships/image" Target="../media/image21.emf"/></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chart" Target="../charts/chart6.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chart" Target="../charts/chart5.xml"/><Relationship Id="rId5" Type="http://schemas.openxmlformats.org/officeDocument/2006/relationships/image" Target="../media/image53.png"/><Relationship Id="rId10" Type="http://schemas.openxmlformats.org/officeDocument/2006/relationships/image" Target="../media/image58.jpeg"/><Relationship Id="rId4" Type="http://schemas.openxmlformats.org/officeDocument/2006/relationships/image" Target="../media/image52.png"/><Relationship Id="rId9" Type="http://schemas.openxmlformats.org/officeDocument/2006/relationships/image" Target="../media/image57.png"/></Relationships>
</file>

<file path=ppt/slides/_rels/slide2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chart" Target="../charts/chart7.xml"/><Relationship Id="rId7" Type="http://schemas.openxmlformats.org/officeDocument/2006/relationships/chart" Target="../charts/chart8.xml"/><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50.svg"/><Relationship Id="rId4" Type="http://schemas.openxmlformats.org/officeDocument/2006/relationships/image" Target="../media/image59.png"/><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4.png"/><Relationship Id="rId18" Type="http://schemas.openxmlformats.org/officeDocument/2006/relationships/chart" Target="../charts/chart9.xml"/><Relationship Id="rId3" Type="http://schemas.openxmlformats.org/officeDocument/2006/relationships/diagramData" Target="../diagrams/data9.xml"/><Relationship Id="rId7" Type="http://schemas.microsoft.com/office/2007/relationships/diagramDrawing" Target="../diagrams/drawing5.xml"/><Relationship Id="rId12" Type="http://schemas.openxmlformats.org/officeDocument/2006/relationships/image" Target="../media/image200.png"/><Relationship Id="rId17" Type="http://schemas.openxmlformats.org/officeDocument/2006/relationships/image" Target="../media/image24.png"/><Relationship Id="rId2" Type="http://schemas.openxmlformats.org/officeDocument/2006/relationships/image" Target="../media/image18.gif"/><Relationship Id="rId16" Type="http://schemas.openxmlformats.org/officeDocument/2006/relationships/image" Target="../media/image23.emf"/><Relationship Id="rId1" Type="http://schemas.openxmlformats.org/officeDocument/2006/relationships/slideLayout" Target="../slideLayouts/slideLayout7.xml"/><Relationship Id="rId6" Type="http://schemas.openxmlformats.org/officeDocument/2006/relationships/diagramColors" Target="../diagrams/colors5.xml"/><Relationship Id="rId11" Type="http://schemas.openxmlformats.org/officeDocument/2006/relationships/diagramColors" Target="../diagrams/colors5.xml"/><Relationship Id="rId5" Type="http://schemas.openxmlformats.org/officeDocument/2006/relationships/diagramQuickStyle" Target="../diagrams/quickStyle5.xml"/><Relationship Id="rId15" Type="http://schemas.openxmlformats.org/officeDocument/2006/relationships/image" Target="../media/image22.emf"/><Relationship Id="rId10" Type="http://schemas.openxmlformats.org/officeDocument/2006/relationships/diagramQuickStyle" Target="../diagrams/quickStyle5.xml"/><Relationship Id="rId19" Type="http://schemas.openxmlformats.org/officeDocument/2006/relationships/image" Target="../media/image25.png"/><Relationship Id="rId4" Type="http://schemas.openxmlformats.org/officeDocument/2006/relationships/diagramLayout" Target="../diagrams/layout5.xml"/><Relationship Id="rId9" Type="http://schemas.openxmlformats.org/officeDocument/2006/relationships/diagramLayout" Target="../diagrams/layout5.xml"/><Relationship Id="rId1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image" Target="../media/image2.png"/><Relationship Id="rId16" Type="http://schemas.openxmlformats.org/officeDocument/2006/relationships/image" Target="../media/image88.png"/><Relationship Id="rId20" Type="http://schemas.openxmlformats.org/officeDocument/2006/relationships/image" Target="../media/image92.svg"/><Relationship Id="rId1" Type="http://schemas.openxmlformats.org/officeDocument/2006/relationships/slideLayout" Target="../slideLayouts/slideLayout7.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5.png"/><Relationship Id="rId18" Type="http://schemas.openxmlformats.org/officeDocument/2006/relationships/image" Target="../media/image90.svg"/><Relationship Id="rId3" Type="http://schemas.openxmlformats.org/officeDocument/2006/relationships/image" Target="../media/image2.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9.png"/><Relationship Id="rId2" Type="http://schemas.openxmlformats.org/officeDocument/2006/relationships/image" Target="../media/image93.png"/><Relationship Id="rId16"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5" Type="http://schemas.openxmlformats.org/officeDocument/2006/relationships/image" Target="../media/image97.png"/><Relationship Id="rId10" Type="http://schemas.openxmlformats.org/officeDocument/2006/relationships/image" Target="../media/image80.png"/><Relationship Id="rId4" Type="http://schemas.openxmlformats.org/officeDocument/2006/relationships/image" Target="../media/image94.png"/><Relationship Id="rId9" Type="http://schemas.openxmlformats.org/officeDocument/2006/relationships/image" Target="../media/image79.png"/><Relationship Id="rId14" Type="http://schemas.openxmlformats.org/officeDocument/2006/relationships/image" Target="../media/image96.png"/></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2.png"/><Relationship Id="rId7" Type="http://schemas.openxmlformats.org/officeDocument/2006/relationships/image" Target="../media/image50.sv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49.png"/><Relationship Id="rId11" Type="http://schemas.openxmlformats.org/officeDocument/2006/relationships/chart" Target="../charts/chart11.xml"/><Relationship Id="rId5" Type="http://schemas.openxmlformats.org/officeDocument/2006/relationships/image" Target="../media/image18.gif"/><Relationship Id="rId10" Type="http://schemas.openxmlformats.org/officeDocument/2006/relationships/chart" Target="../charts/chart10.xml"/><Relationship Id="rId4" Type="http://schemas.openxmlformats.org/officeDocument/2006/relationships/image" Target="../media/image25.png"/><Relationship Id="rId9" Type="http://schemas.openxmlformats.org/officeDocument/2006/relationships/image" Target="../media/image100.sv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hyperlink" Target="https://colab.research.google.com/drive/1caasFG6ha3rR9Wu3g6tsjU-ZhT2TmSMw?usp=sharing"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3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4.png"/><Relationship Id="rId7"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hyperlink" Target="https://github.com/PyThaiNLP/wisesight-sentiment" TargetMode="External"/><Relationship Id="rId5" Type="http://schemas.openxmlformats.org/officeDocument/2006/relationships/image" Target="../media/image15.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000059"/>
            </a:gs>
            <a:gs pos="8000">
              <a:schemeClr val="tx1"/>
            </a:gs>
          </a:gsLst>
          <a:lin ang="10800000" scaled="0"/>
        </a:gradFill>
        <a:effectLst/>
      </p:bgPr>
    </p:bg>
    <p:spTree>
      <p:nvGrpSpPr>
        <p:cNvPr id="1" name=""/>
        <p:cNvGrpSpPr/>
        <p:nvPr/>
      </p:nvGrpSpPr>
      <p:grpSpPr>
        <a:xfrm>
          <a:off x="0" y="0"/>
          <a:ext cx="0" cy="0"/>
          <a:chOff x="0" y="0"/>
          <a:chExt cx="0" cy="0"/>
        </a:xfrm>
      </p:grpSpPr>
      <p:pic>
        <p:nvPicPr>
          <p:cNvPr id="7" name="Picture 4" descr="Elon Musk's Twitter Files Don't Amount to Much, Expert Says">
            <a:extLst>
              <a:ext uri="{FF2B5EF4-FFF2-40B4-BE49-F238E27FC236}">
                <a16:creationId xmlns:a16="http://schemas.microsoft.com/office/drawing/2014/main" id="{78608B02-6227-6D98-E3DC-2BD124784E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302" r="98740" b="4299"/>
          <a:stretch/>
        </p:blipFill>
        <p:spPr bwMode="auto">
          <a:xfrm>
            <a:off x="0" y="374437"/>
            <a:ext cx="1746573" cy="60138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Elon Musk's Twitter Files Don't Amount to Much, Expert Says">
            <a:extLst>
              <a:ext uri="{FF2B5EF4-FFF2-40B4-BE49-F238E27FC236}">
                <a16:creationId xmlns:a16="http://schemas.microsoft.com/office/drawing/2014/main" id="{BB522717-8496-15D7-CAD4-C482C90F9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02" r="9976" b="4299"/>
          <a:stretch/>
        </p:blipFill>
        <p:spPr bwMode="auto">
          <a:xfrm>
            <a:off x="1737242" y="374437"/>
            <a:ext cx="9512300" cy="60138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7B33DE-5A0D-D22D-16FE-2389A9863E5A}"/>
              </a:ext>
            </a:extLst>
          </p:cNvPr>
          <p:cNvSpPr txBox="1"/>
          <p:nvPr/>
        </p:nvSpPr>
        <p:spPr>
          <a:xfrm>
            <a:off x="430295" y="3923722"/>
            <a:ext cx="3485134" cy="995478"/>
          </a:xfrm>
          <a:prstGeom prst="rect">
            <a:avLst/>
          </a:prstGeom>
          <a:noFill/>
          <a:ln>
            <a:noFill/>
          </a:ln>
        </p:spPr>
        <p:txBody>
          <a:bodyPr wrap="none" rtlCol="0" anchor="ctr" anchorCtr="1">
            <a:noAutofit/>
          </a:bodyPr>
          <a:lstStyle/>
          <a:p>
            <a:r>
              <a:rPr lang="en-US" sz="2400" dirty="0">
                <a:solidFill>
                  <a:srgbClr val="00B0F0"/>
                </a:solidFill>
                <a:latin typeface="Ekachon" panose="00000500000000000000" pitchFamily="2" charset="-34"/>
                <a:cs typeface="Ekachon" panose="00000500000000000000" pitchFamily="2" charset="-34"/>
              </a:rPr>
              <a:t>Kantima Techaphonprasit</a:t>
            </a:r>
          </a:p>
          <a:p>
            <a:r>
              <a:rPr lang="en-US" sz="2000" dirty="0">
                <a:solidFill>
                  <a:schemeClr val="bg1"/>
                </a:solidFill>
                <a:latin typeface="Ekachon" panose="00000500000000000000" pitchFamily="2" charset="-34"/>
                <a:cs typeface="Ekachon" panose="00000500000000000000" pitchFamily="2" charset="-34"/>
              </a:rPr>
              <a:t>6410422027</a:t>
            </a:r>
          </a:p>
        </p:txBody>
      </p:sp>
      <p:sp>
        <p:nvSpPr>
          <p:cNvPr id="6" name="TextBox 5">
            <a:extLst>
              <a:ext uri="{FF2B5EF4-FFF2-40B4-BE49-F238E27FC236}">
                <a16:creationId xmlns:a16="http://schemas.microsoft.com/office/drawing/2014/main" id="{2117ED63-BF0A-706E-6DE5-A867FA3EE0D7}"/>
              </a:ext>
            </a:extLst>
          </p:cNvPr>
          <p:cNvSpPr txBox="1"/>
          <p:nvPr/>
        </p:nvSpPr>
        <p:spPr>
          <a:xfrm>
            <a:off x="-787939" y="5488085"/>
            <a:ext cx="6094800" cy="995478"/>
          </a:xfrm>
          <a:prstGeom prst="rect">
            <a:avLst/>
          </a:prstGeom>
          <a:noFill/>
          <a:ln>
            <a:noFill/>
          </a:ln>
        </p:spPr>
        <p:txBody>
          <a:bodyPr wrap="none" rtlCol="0" anchor="ctr" anchorCtr="1">
            <a:noAutofit/>
          </a:bodyPr>
          <a:lstStyle>
            <a:defPPr>
              <a:defRPr lang="en-US"/>
            </a:defPPr>
            <a:lvl1pPr algn="ctr">
              <a:defRPr sz="2000" b="1">
                <a:solidFill>
                  <a:schemeClr val="bg1">
                    <a:lumMod val="75000"/>
                  </a:schemeClr>
                </a:solidFill>
                <a:latin typeface="Ekachon" panose="00000500000000000000" pitchFamily="2" charset="-34"/>
                <a:cs typeface="Ekachon" panose="00000500000000000000" pitchFamily="2" charset="-34"/>
              </a:defRPr>
            </a:lvl1pPr>
          </a:lstStyle>
          <a:p>
            <a:pPr algn="l"/>
            <a:r>
              <a:rPr lang="en-US" sz="1800" dirty="0"/>
              <a:t>Independent Study | 21st July 2023</a:t>
            </a:r>
          </a:p>
        </p:txBody>
      </p:sp>
      <p:sp>
        <p:nvSpPr>
          <p:cNvPr id="3" name="TextBox 2">
            <a:extLst>
              <a:ext uri="{FF2B5EF4-FFF2-40B4-BE49-F238E27FC236}">
                <a16:creationId xmlns:a16="http://schemas.microsoft.com/office/drawing/2014/main" id="{2A4C4648-968B-C21C-F036-27940D61B282}"/>
              </a:ext>
            </a:extLst>
          </p:cNvPr>
          <p:cNvSpPr txBox="1"/>
          <p:nvPr/>
        </p:nvSpPr>
        <p:spPr>
          <a:xfrm>
            <a:off x="304800" y="374437"/>
            <a:ext cx="9835827" cy="2062103"/>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r>
              <a:rPr lang="en-US" sz="2800" dirty="0">
                <a:solidFill>
                  <a:schemeClr val="bg1"/>
                </a:solidFill>
              </a:rPr>
              <a:t>Framework for Analyzing </a:t>
            </a:r>
          </a:p>
          <a:p>
            <a:r>
              <a:rPr lang="en-US" sz="3600" dirty="0">
                <a:solidFill>
                  <a:srgbClr val="00B0F0"/>
                </a:solidFill>
              </a:rPr>
              <a:t>Party Voting Patterns among Twitter Users</a:t>
            </a:r>
          </a:p>
          <a:p>
            <a:r>
              <a:rPr lang="en-US" sz="3200" dirty="0">
                <a:solidFill>
                  <a:schemeClr val="bg1"/>
                </a:solidFill>
              </a:rPr>
              <a:t>Based On Sentiment Prediction Results</a:t>
            </a:r>
          </a:p>
          <a:p>
            <a:r>
              <a:rPr lang="en-US" sz="3200" dirty="0">
                <a:solidFill>
                  <a:schemeClr val="bg1"/>
                </a:solidFill>
              </a:rPr>
              <a:t>Using BERT Architecture</a:t>
            </a:r>
          </a:p>
        </p:txBody>
      </p:sp>
      <p:sp>
        <p:nvSpPr>
          <p:cNvPr id="8" name="TextBox 7">
            <a:extLst>
              <a:ext uri="{FF2B5EF4-FFF2-40B4-BE49-F238E27FC236}">
                <a16:creationId xmlns:a16="http://schemas.microsoft.com/office/drawing/2014/main" id="{7C861A23-FB69-6B4D-D3F8-A1CCB7384A92}"/>
              </a:ext>
            </a:extLst>
          </p:cNvPr>
          <p:cNvSpPr txBox="1"/>
          <p:nvPr/>
        </p:nvSpPr>
        <p:spPr>
          <a:xfrm>
            <a:off x="-571134" y="5848665"/>
            <a:ext cx="3485134" cy="995478"/>
          </a:xfrm>
          <a:prstGeom prst="rect">
            <a:avLst/>
          </a:prstGeom>
          <a:noFill/>
          <a:ln>
            <a:noFill/>
          </a:ln>
        </p:spPr>
        <p:txBody>
          <a:bodyPr wrap="none" rtlCol="0" anchor="ctr" anchorCtr="1">
            <a:noAutofit/>
          </a:bodyPr>
          <a:lstStyle/>
          <a:p>
            <a:r>
              <a:rPr lang="en-US" b="1" dirty="0" err="1">
                <a:solidFill>
                  <a:schemeClr val="bg1">
                    <a:lumMod val="75000"/>
                  </a:schemeClr>
                </a:solidFill>
                <a:latin typeface="Ekachon" panose="00000500000000000000" pitchFamily="2" charset="-34"/>
                <a:cs typeface="Ekachon" panose="00000500000000000000" pitchFamily="2" charset="-34"/>
              </a:rPr>
              <a:t>Aj</a:t>
            </a:r>
            <a:r>
              <a:rPr lang="en-US" b="1" dirty="0">
                <a:solidFill>
                  <a:schemeClr val="bg1">
                    <a:lumMod val="75000"/>
                  </a:schemeClr>
                </a:solidFill>
                <a:latin typeface="Ekachon" panose="00000500000000000000" pitchFamily="2" charset="-34"/>
                <a:cs typeface="Ekachon" panose="00000500000000000000" pitchFamily="2" charset="-34"/>
              </a:rPr>
              <a:t>. Ohm </a:t>
            </a:r>
            <a:r>
              <a:rPr lang="en-US" b="1" dirty="0" err="1">
                <a:solidFill>
                  <a:schemeClr val="bg1">
                    <a:lumMod val="75000"/>
                  </a:schemeClr>
                </a:solidFill>
                <a:latin typeface="Ekachon" panose="00000500000000000000" pitchFamily="2" charset="-34"/>
                <a:cs typeface="Ekachon" panose="00000500000000000000" pitchFamily="2" charset="-34"/>
              </a:rPr>
              <a:t>Sornil</a:t>
            </a:r>
            <a:endParaRPr lang="en-US" b="1" dirty="0">
              <a:solidFill>
                <a:schemeClr val="bg1">
                  <a:lumMod val="75000"/>
                </a:schemeClr>
              </a:solidFill>
              <a:latin typeface="Ekachon" panose="00000500000000000000" pitchFamily="2" charset="-34"/>
              <a:cs typeface="Ekachon" panose="00000500000000000000" pitchFamily="2" charset="-34"/>
            </a:endParaRPr>
          </a:p>
        </p:txBody>
      </p:sp>
      <p:pic>
        <p:nvPicPr>
          <p:cNvPr id="10" name="Picture 2" descr="หลักสูตร - NIDA-GSAS">
            <a:extLst>
              <a:ext uri="{FF2B5EF4-FFF2-40B4-BE49-F238E27FC236}">
                <a16:creationId xmlns:a16="http://schemas.microsoft.com/office/drawing/2014/main" id="{44B37011-6140-A620-10E9-1CCEC5B5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6112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pic>
        <p:nvPicPr>
          <p:cNvPr id="114" name="Picture 113">
            <a:extLst>
              <a:ext uri="{FF2B5EF4-FFF2-40B4-BE49-F238E27FC236}">
                <a16:creationId xmlns:a16="http://schemas.microsoft.com/office/drawing/2014/main" id="{5074851D-9BAE-97A2-79F6-592BA9C3908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54430" y="1066613"/>
            <a:ext cx="11348520" cy="1707390"/>
          </a:xfrm>
          <a:prstGeom prst="rect">
            <a:avLst/>
          </a:prstGeom>
        </p:spPr>
      </p:pic>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2372422"/>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9" name="Picture 4">
            <a:extLst>
              <a:ext uri="{FF2B5EF4-FFF2-40B4-BE49-F238E27FC236}">
                <a16:creationId xmlns:a16="http://schemas.microsoft.com/office/drawing/2014/main" id="{3AC53D57-DDF4-4BA4-5E34-56128C68768A}"/>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55170" y="33895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10</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F29E5DD-FDD7-2D52-DACC-33A94E9A8874}"/>
              </a:ext>
            </a:extLst>
          </p:cNvPr>
          <p:cNvSpPr txBox="1"/>
          <p:nvPr/>
        </p:nvSpPr>
        <p:spPr>
          <a:xfrm>
            <a:off x="-64280" y="3115608"/>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Model </a:t>
            </a:r>
          </a:p>
          <a:p>
            <a:r>
              <a:rPr lang="en-US" dirty="0"/>
              <a:t>Evaluation</a:t>
            </a:r>
          </a:p>
        </p:txBody>
      </p:sp>
      <p:sp>
        <p:nvSpPr>
          <p:cNvPr id="3" name="TextBox 2">
            <a:extLst>
              <a:ext uri="{FF2B5EF4-FFF2-40B4-BE49-F238E27FC236}">
                <a16:creationId xmlns:a16="http://schemas.microsoft.com/office/drawing/2014/main" id="{3C1BA5BA-15BD-1DB1-B4FF-9516371CC69A}"/>
              </a:ext>
            </a:extLst>
          </p:cNvPr>
          <p:cNvSpPr txBox="1"/>
          <p:nvPr/>
        </p:nvSpPr>
        <p:spPr>
          <a:xfrm>
            <a:off x="986206" y="99729"/>
            <a:ext cx="9264612" cy="830997"/>
          </a:xfrm>
          <a:prstGeom prst="rect">
            <a:avLst/>
          </a:prstGeom>
          <a:noFill/>
        </p:spPr>
        <p:txBody>
          <a:bodyPr wrap="square" rtlCol="0">
            <a:spAutoFit/>
          </a:bodyPr>
          <a:lstStyle>
            <a:defPPr>
              <a:defRPr lang="en-US"/>
            </a:defPPr>
            <a:lvl1pPr>
              <a:defRPr sz="1200" b="1">
                <a:latin typeface="Century Gothic" panose="020B0502020202020204" pitchFamily="34" charset="0"/>
              </a:defRPr>
            </a:lvl1pPr>
          </a:lstStyle>
          <a:p>
            <a:r>
              <a:rPr lang="en-US" sz="2400" dirty="0">
                <a:latin typeface="Ekachon" panose="00000500000000000000" pitchFamily="2" charset="-34"/>
                <a:cs typeface="Ekachon" panose="00000500000000000000" pitchFamily="2" charset="-34"/>
              </a:rPr>
              <a:t>Optimal Model Choice: </a:t>
            </a:r>
            <a:r>
              <a:rPr lang="en-US" sz="2400" dirty="0" err="1">
                <a:solidFill>
                  <a:srgbClr val="0033CC"/>
                </a:solidFill>
                <a:latin typeface="Ekachon" panose="00000500000000000000" pitchFamily="2" charset="-34"/>
                <a:cs typeface="Ekachon" panose="00000500000000000000" pitchFamily="2" charset="-34"/>
              </a:rPr>
              <a:t>wangchanberta</a:t>
            </a:r>
            <a:r>
              <a:rPr lang="en-US" sz="2400" dirty="0">
                <a:solidFill>
                  <a:srgbClr val="0033CC"/>
                </a:solidFill>
                <a:latin typeface="Ekachon" panose="00000500000000000000" pitchFamily="2" charset="-34"/>
                <a:cs typeface="Ekachon" panose="00000500000000000000" pitchFamily="2" charset="-34"/>
              </a:rPr>
              <a:t>-base-</a:t>
            </a:r>
            <a:r>
              <a:rPr lang="en-US" sz="2400" dirty="0" err="1">
                <a:solidFill>
                  <a:srgbClr val="0033CC"/>
                </a:solidFill>
                <a:latin typeface="Ekachon" panose="00000500000000000000" pitchFamily="2" charset="-34"/>
                <a:cs typeface="Ekachon" panose="00000500000000000000" pitchFamily="2" charset="-34"/>
              </a:rPr>
              <a:t>att</a:t>
            </a:r>
            <a:r>
              <a:rPr lang="en-US" sz="2400" dirty="0">
                <a:solidFill>
                  <a:srgbClr val="0033CC"/>
                </a:solidFill>
                <a:latin typeface="Ekachon" panose="00000500000000000000" pitchFamily="2" charset="-34"/>
                <a:cs typeface="Ekachon" panose="00000500000000000000" pitchFamily="2" charset="-34"/>
              </a:rPr>
              <a:t>-</a:t>
            </a:r>
            <a:r>
              <a:rPr lang="en-US" sz="2400" dirty="0" err="1">
                <a:solidFill>
                  <a:srgbClr val="0033CC"/>
                </a:solidFill>
                <a:latin typeface="Ekachon" panose="00000500000000000000" pitchFamily="2" charset="-34"/>
                <a:cs typeface="Ekachon" panose="00000500000000000000" pitchFamily="2" charset="-34"/>
              </a:rPr>
              <a:t>spm</a:t>
            </a:r>
            <a:r>
              <a:rPr lang="en-US" sz="2400" dirty="0">
                <a:solidFill>
                  <a:srgbClr val="0033CC"/>
                </a:solidFill>
                <a:latin typeface="Ekachon" panose="00000500000000000000" pitchFamily="2" charset="-34"/>
                <a:cs typeface="Ekachon" panose="00000500000000000000" pitchFamily="2" charset="-34"/>
              </a:rPr>
              <a:t>-uncased </a:t>
            </a:r>
            <a:r>
              <a:rPr lang="en-US" sz="2400" dirty="0">
                <a:latin typeface="Ekachon" panose="00000500000000000000" pitchFamily="2" charset="-34"/>
                <a:cs typeface="Ekachon" panose="00000500000000000000" pitchFamily="2" charset="-34"/>
              </a:rPr>
              <a:t>Outperforms in Both Datasets</a:t>
            </a:r>
          </a:p>
        </p:txBody>
      </p:sp>
      <p:pic>
        <p:nvPicPr>
          <p:cNvPr id="5" name="Picture 4" descr="ผลการค้นหารูปภาพสำหรับ gear gif">
            <a:extLst>
              <a:ext uri="{FF2B5EF4-FFF2-40B4-BE49-F238E27FC236}">
                <a16:creationId xmlns:a16="http://schemas.microsoft.com/office/drawing/2014/main" id="{4194A947-C507-97F2-ED0C-3752DDAC93CA}"/>
              </a:ext>
            </a:extLst>
          </p:cNvPr>
          <p:cNvPicPr preferRelativeResize="0">
            <a:picLocks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5957299">
            <a:off x="407386" y="93695"/>
            <a:ext cx="494891" cy="580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3" name="Cube 12">
            <a:extLst>
              <a:ext uri="{FF2B5EF4-FFF2-40B4-BE49-F238E27FC236}">
                <a16:creationId xmlns:a16="http://schemas.microsoft.com/office/drawing/2014/main" id="{928686D5-8640-E1EB-4235-0D822CA6750D}"/>
              </a:ext>
            </a:extLst>
          </p:cNvPr>
          <p:cNvSpPr/>
          <p:nvPr/>
        </p:nvSpPr>
        <p:spPr>
          <a:xfrm>
            <a:off x="5089611" y="4173111"/>
            <a:ext cx="781043" cy="2140002"/>
          </a:xfrm>
          <a:prstGeom prst="cube">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Cube 14">
            <a:extLst>
              <a:ext uri="{FF2B5EF4-FFF2-40B4-BE49-F238E27FC236}">
                <a16:creationId xmlns:a16="http://schemas.microsoft.com/office/drawing/2014/main" id="{A5C87C2E-1E34-B89F-323F-F2A55B449B1C}"/>
              </a:ext>
            </a:extLst>
          </p:cNvPr>
          <p:cNvSpPr/>
          <p:nvPr/>
        </p:nvSpPr>
        <p:spPr>
          <a:xfrm>
            <a:off x="4889593" y="4563615"/>
            <a:ext cx="781043" cy="1921626"/>
          </a:xfrm>
          <a:prstGeom prst="cub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86A6D95C-4D34-1190-62F2-936BE663C919}"/>
              </a:ext>
            </a:extLst>
          </p:cNvPr>
          <p:cNvSpPr/>
          <p:nvPr/>
        </p:nvSpPr>
        <p:spPr>
          <a:xfrm>
            <a:off x="5670635" y="4768427"/>
            <a:ext cx="781043" cy="1536479"/>
          </a:xfrm>
          <a:prstGeom prst="cub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TextBox 76">
            <a:extLst>
              <a:ext uri="{FF2B5EF4-FFF2-40B4-BE49-F238E27FC236}">
                <a16:creationId xmlns:a16="http://schemas.microsoft.com/office/drawing/2014/main" id="{12911BD4-A321-2BC6-3FB2-D281DF7902A9}"/>
              </a:ext>
            </a:extLst>
          </p:cNvPr>
          <p:cNvSpPr txBox="1"/>
          <p:nvPr/>
        </p:nvSpPr>
        <p:spPr>
          <a:xfrm>
            <a:off x="5188991" y="4136415"/>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0.76</a:t>
            </a:r>
          </a:p>
        </p:txBody>
      </p:sp>
      <p:sp>
        <p:nvSpPr>
          <p:cNvPr id="78" name="TextBox 77">
            <a:extLst>
              <a:ext uri="{FF2B5EF4-FFF2-40B4-BE49-F238E27FC236}">
                <a16:creationId xmlns:a16="http://schemas.microsoft.com/office/drawing/2014/main" id="{64431D86-91D6-0CD2-130C-D328F2294F36}"/>
              </a:ext>
            </a:extLst>
          </p:cNvPr>
          <p:cNvSpPr txBox="1"/>
          <p:nvPr/>
        </p:nvSpPr>
        <p:spPr>
          <a:xfrm>
            <a:off x="4994700" y="4526919"/>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0.62</a:t>
            </a:r>
          </a:p>
        </p:txBody>
      </p:sp>
      <p:sp>
        <p:nvSpPr>
          <p:cNvPr id="80" name="TextBox 79">
            <a:extLst>
              <a:ext uri="{FF2B5EF4-FFF2-40B4-BE49-F238E27FC236}">
                <a16:creationId xmlns:a16="http://schemas.microsoft.com/office/drawing/2014/main" id="{068FBEE3-9B85-4A4B-A08B-16AE05B34ED1}"/>
              </a:ext>
            </a:extLst>
          </p:cNvPr>
          <p:cNvSpPr txBox="1"/>
          <p:nvPr/>
        </p:nvSpPr>
        <p:spPr>
          <a:xfrm>
            <a:off x="5753959" y="4748825"/>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0.59</a:t>
            </a:r>
          </a:p>
        </p:txBody>
      </p:sp>
      <p:sp>
        <p:nvSpPr>
          <p:cNvPr id="85" name="Cube 84">
            <a:extLst>
              <a:ext uri="{FF2B5EF4-FFF2-40B4-BE49-F238E27FC236}">
                <a16:creationId xmlns:a16="http://schemas.microsoft.com/office/drawing/2014/main" id="{EC457F21-5FB1-D9E9-E610-6DBD05110CC7}"/>
              </a:ext>
            </a:extLst>
          </p:cNvPr>
          <p:cNvSpPr/>
          <p:nvPr/>
        </p:nvSpPr>
        <p:spPr>
          <a:xfrm>
            <a:off x="9306804" y="3566112"/>
            <a:ext cx="781043" cy="2747002"/>
          </a:xfrm>
          <a:prstGeom prst="cube">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Cube 86">
            <a:extLst>
              <a:ext uri="{FF2B5EF4-FFF2-40B4-BE49-F238E27FC236}">
                <a16:creationId xmlns:a16="http://schemas.microsoft.com/office/drawing/2014/main" id="{A86E6EE7-44BB-08CE-9FC2-3A8925A000E9}"/>
              </a:ext>
            </a:extLst>
          </p:cNvPr>
          <p:cNvSpPr/>
          <p:nvPr/>
        </p:nvSpPr>
        <p:spPr>
          <a:xfrm>
            <a:off x="9106786" y="3987439"/>
            <a:ext cx="781043" cy="2497801"/>
          </a:xfrm>
          <a:prstGeom prst="cube">
            <a:avLst/>
          </a:prstGeom>
          <a:solidFill>
            <a:srgbClr val="2E75B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a:extLst>
              <a:ext uri="{FF2B5EF4-FFF2-40B4-BE49-F238E27FC236}">
                <a16:creationId xmlns:a16="http://schemas.microsoft.com/office/drawing/2014/main" id="{B65E57B2-CE08-8958-F918-FCCF2C527230}"/>
              </a:ext>
            </a:extLst>
          </p:cNvPr>
          <p:cNvSpPr txBox="1"/>
          <p:nvPr/>
        </p:nvSpPr>
        <p:spPr>
          <a:xfrm>
            <a:off x="9409045" y="3520133"/>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0.84</a:t>
            </a:r>
          </a:p>
        </p:txBody>
      </p:sp>
      <p:sp>
        <p:nvSpPr>
          <p:cNvPr id="90" name="TextBox 89">
            <a:extLst>
              <a:ext uri="{FF2B5EF4-FFF2-40B4-BE49-F238E27FC236}">
                <a16:creationId xmlns:a16="http://schemas.microsoft.com/office/drawing/2014/main" id="{6640E560-2219-81DA-64A7-88C3893D1A6C}"/>
              </a:ext>
            </a:extLst>
          </p:cNvPr>
          <p:cNvSpPr txBox="1"/>
          <p:nvPr/>
        </p:nvSpPr>
        <p:spPr>
          <a:xfrm>
            <a:off x="9168023" y="3945354"/>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0.81</a:t>
            </a:r>
          </a:p>
        </p:txBody>
      </p:sp>
      <p:sp>
        <p:nvSpPr>
          <p:cNvPr id="92" name="TextBox 91">
            <a:extLst>
              <a:ext uri="{FF2B5EF4-FFF2-40B4-BE49-F238E27FC236}">
                <a16:creationId xmlns:a16="http://schemas.microsoft.com/office/drawing/2014/main" id="{32C4FEDA-F518-F12E-309F-A9DAE2F29BD7}"/>
              </a:ext>
            </a:extLst>
          </p:cNvPr>
          <p:cNvSpPr txBox="1"/>
          <p:nvPr/>
        </p:nvSpPr>
        <p:spPr>
          <a:xfrm>
            <a:off x="9789890" y="5008732"/>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0.59</a:t>
            </a:r>
          </a:p>
        </p:txBody>
      </p:sp>
      <p:sp>
        <p:nvSpPr>
          <p:cNvPr id="14" name="Cube 13">
            <a:extLst>
              <a:ext uri="{FF2B5EF4-FFF2-40B4-BE49-F238E27FC236}">
                <a16:creationId xmlns:a16="http://schemas.microsoft.com/office/drawing/2014/main" id="{240C14EC-BBEC-CAED-943E-FAF9F4FCAF1D}"/>
              </a:ext>
            </a:extLst>
          </p:cNvPr>
          <p:cNvSpPr/>
          <p:nvPr/>
        </p:nvSpPr>
        <p:spPr>
          <a:xfrm>
            <a:off x="5476179" y="5329956"/>
            <a:ext cx="781043" cy="1163876"/>
          </a:xfrm>
          <a:prstGeom prst="cube">
            <a:avLst/>
          </a:prstGeom>
          <a:solidFill>
            <a:srgbClr val="66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a:extLst>
              <a:ext uri="{FF2B5EF4-FFF2-40B4-BE49-F238E27FC236}">
                <a16:creationId xmlns:a16="http://schemas.microsoft.com/office/drawing/2014/main" id="{5B695137-9EDB-1436-AFCA-AB73294C018C}"/>
              </a:ext>
            </a:extLst>
          </p:cNvPr>
          <p:cNvSpPr txBox="1"/>
          <p:nvPr/>
        </p:nvSpPr>
        <p:spPr>
          <a:xfrm>
            <a:off x="5554036" y="5294698"/>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0.49</a:t>
            </a:r>
          </a:p>
        </p:txBody>
      </p:sp>
      <p:sp>
        <p:nvSpPr>
          <p:cNvPr id="88" name="Cube 87">
            <a:extLst>
              <a:ext uri="{FF2B5EF4-FFF2-40B4-BE49-F238E27FC236}">
                <a16:creationId xmlns:a16="http://schemas.microsoft.com/office/drawing/2014/main" id="{A335357F-C347-D399-BA0C-76F733729150}"/>
              </a:ext>
            </a:extLst>
          </p:cNvPr>
          <p:cNvSpPr/>
          <p:nvPr/>
        </p:nvSpPr>
        <p:spPr>
          <a:xfrm>
            <a:off x="9896720" y="4222353"/>
            <a:ext cx="781043" cy="2066647"/>
          </a:xfrm>
          <a:prstGeom prst="cube">
            <a:avLst/>
          </a:prstGeom>
          <a:solidFill>
            <a:srgbClr val="C55A1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Cube 85">
            <a:extLst>
              <a:ext uri="{FF2B5EF4-FFF2-40B4-BE49-F238E27FC236}">
                <a16:creationId xmlns:a16="http://schemas.microsoft.com/office/drawing/2014/main" id="{CDBA2B4A-6A9A-437F-759C-30FE315F482A}"/>
              </a:ext>
            </a:extLst>
          </p:cNvPr>
          <p:cNvSpPr/>
          <p:nvPr/>
        </p:nvSpPr>
        <p:spPr>
          <a:xfrm>
            <a:off x="9696702" y="4903860"/>
            <a:ext cx="781043" cy="1581380"/>
          </a:xfrm>
          <a:prstGeom prst="cube">
            <a:avLst/>
          </a:prstGeom>
          <a:solidFill>
            <a:srgbClr val="6699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a:extLst>
              <a:ext uri="{FF2B5EF4-FFF2-40B4-BE49-F238E27FC236}">
                <a16:creationId xmlns:a16="http://schemas.microsoft.com/office/drawing/2014/main" id="{92BCA7F4-CDF7-A932-39A1-4812CB34CD90}"/>
              </a:ext>
            </a:extLst>
          </p:cNvPr>
          <p:cNvSpPr txBox="1"/>
          <p:nvPr/>
        </p:nvSpPr>
        <p:spPr>
          <a:xfrm>
            <a:off x="9789890" y="4860510"/>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0.54</a:t>
            </a:r>
          </a:p>
        </p:txBody>
      </p:sp>
      <p:sp>
        <p:nvSpPr>
          <p:cNvPr id="93" name="TextBox 92">
            <a:extLst>
              <a:ext uri="{FF2B5EF4-FFF2-40B4-BE49-F238E27FC236}">
                <a16:creationId xmlns:a16="http://schemas.microsoft.com/office/drawing/2014/main" id="{275F960B-C97E-52E9-748B-CEF21C576172}"/>
              </a:ext>
            </a:extLst>
          </p:cNvPr>
          <p:cNvSpPr txBox="1"/>
          <p:nvPr/>
        </p:nvSpPr>
        <p:spPr>
          <a:xfrm>
            <a:off x="9965404" y="4189858"/>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0.73</a:t>
            </a:r>
          </a:p>
        </p:txBody>
      </p:sp>
      <p:pic>
        <p:nvPicPr>
          <p:cNvPr id="94" name="Picture 93">
            <a:extLst>
              <a:ext uri="{FF2B5EF4-FFF2-40B4-BE49-F238E27FC236}">
                <a16:creationId xmlns:a16="http://schemas.microsoft.com/office/drawing/2014/main" id="{3F12C050-2831-BF82-8BDC-0DF6CAA282C1}"/>
              </a:ext>
            </a:extLst>
          </p:cNvPr>
          <p:cNvPicPr>
            <a:picLocks noChangeAspect="1"/>
          </p:cNvPicPr>
          <p:nvPr/>
        </p:nvPicPr>
        <p:blipFill>
          <a:blip r:embed="rId6"/>
          <a:stretch>
            <a:fillRect/>
          </a:stretch>
        </p:blipFill>
        <p:spPr>
          <a:xfrm>
            <a:off x="540582" y="4173111"/>
            <a:ext cx="2164495" cy="2140002"/>
          </a:xfrm>
          <a:prstGeom prst="rect">
            <a:avLst/>
          </a:prstGeom>
        </p:spPr>
      </p:pic>
      <p:sp>
        <p:nvSpPr>
          <p:cNvPr id="95" name="TextBox 94">
            <a:extLst>
              <a:ext uri="{FF2B5EF4-FFF2-40B4-BE49-F238E27FC236}">
                <a16:creationId xmlns:a16="http://schemas.microsoft.com/office/drawing/2014/main" id="{9BC49894-48F9-FEBD-96ED-C5D63D04652E}"/>
              </a:ext>
            </a:extLst>
          </p:cNvPr>
          <p:cNvSpPr txBox="1"/>
          <p:nvPr/>
        </p:nvSpPr>
        <p:spPr>
          <a:xfrm>
            <a:off x="4626143" y="3123198"/>
            <a:ext cx="2216186" cy="260211"/>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400" b="1" dirty="0">
                <a:latin typeface="Ekachon" panose="00000500000000000000" pitchFamily="2" charset="-34"/>
                <a:cs typeface="Ekachon" panose="00000500000000000000" pitchFamily="2" charset="-34"/>
              </a:rPr>
              <a:t>ACCURACY</a:t>
            </a:r>
          </a:p>
        </p:txBody>
      </p:sp>
      <p:sp>
        <p:nvSpPr>
          <p:cNvPr id="96" name="TextBox 95">
            <a:extLst>
              <a:ext uri="{FF2B5EF4-FFF2-40B4-BE49-F238E27FC236}">
                <a16:creationId xmlns:a16="http://schemas.microsoft.com/office/drawing/2014/main" id="{E53DA585-BD61-C547-ECA7-530F145C5889}"/>
              </a:ext>
            </a:extLst>
          </p:cNvPr>
          <p:cNvSpPr txBox="1"/>
          <p:nvPr/>
        </p:nvSpPr>
        <p:spPr>
          <a:xfrm>
            <a:off x="8588609" y="3116280"/>
            <a:ext cx="2216186" cy="260211"/>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400" b="1" dirty="0">
                <a:latin typeface="Ekachon" panose="00000500000000000000" pitchFamily="2" charset="-34"/>
                <a:cs typeface="Ekachon" panose="00000500000000000000" pitchFamily="2" charset="-34"/>
              </a:rPr>
              <a:t>ACCURACY</a:t>
            </a:r>
          </a:p>
        </p:txBody>
      </p:sp>
      <p:sp>
        <p:nvSpPr>
          <p:cNvPr id="97" name="TextBox 96">
            <a:extLst>
              <a:ext uri="{FF2B5EF4-FFF2-40B4-BE49-F238E27FC236}">
                <a16:creationId xmlns:a16="http://schemas.microsoft.com/office/drawing/2014/main" id="{2267F5C6-DF62-5166-D19F-E68EBF174211}"/>
              </a:ext>
            </a:extLst>
          </p:cNvPr>
          <p:cNvSpPr txBox="1"/>
          <p:nvPr/>
        </p:nvSpPr>
        <p:spPr>
          <a:xfrm>
            <a:off x="4660284" y="3662091"/>
            <a:ext cx="1729500" cy="430887"/>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dirty="0" err="1">
                <a:solidFill>
                  <a:srgbClr val="002060"/>
                </a:solidFill>
              </a:rPr>
              <a:t>wangchanberta</a:t>
            </a:r>
            <a:r>
              <a:rPr lang="en-US" dirty="0">
                <a:solidFill>
                  <a:srgbClr val="002060"/>
                </a:solidFill>
              </a:rPr>
              <a:t>-base-</a:t>
            </a:r>
            <a:r>
              <a:rPr lang="en-US" dirty="0" err="1">
                <a:solidFill>
                  <a:srgbClr val="002060"/>
                </a:solidFill>
              </a:rPr>
              <a:t>att</a:t>
            </a:r>
            <a:r>
              <a:rPr lang="en-US" dirty="0">
                <a:solidFill>
                  <a:srgbClr val="002060"/>
                </a:solidFill>
              </a:rPr>
              <a:t>-</a:t>
            </a:r>
            <a:r>
              <a:rPr lang="en-US" dirty="0" err="1">
                <a:solidFill>
                  <a:srgbClr val="002060"/>
                </a:solidFill>
              </a:rPr>
              <a:t>spm</a:t>
            </a:r>
            <a:r>
              <a:rPr lang="en-US" dirty="0">
                <a:solidFill>
                  <a:srgbClr val="002060"/>
                </a:solidFill>
              </a:rPr>
              <a:t>-uncased</a:t>
            </a:r>
          </a:p>
        </p:txBody>
      </p:sp>
      <p:sp>
        <p:nvSpPr>
          <p:cNvPr id="98" name="TextBox 97">
            <a:extLst>
              <a:ext uri="{FF2B5EF4-FFF2-40B4-BE49-F238E27FC236}">
                <a16:creationId xmlns:a16="http://schemas.microsoft.com/office/drawing/2014/main" id="{190FDC3E-A84F-814F-F599-1A8AA7B74199}"/>
              </a:ext>
            </a:extLst>
          </p:cNvPr>
          <p:cNvSpPr txBox="1"/>
          <p:nvPr/>
        </p:nvSpPr>
        <p:spPr>
          <a:xfrm>
            <a:off x="3411061" y="4698439"/>
            <a:ext cx="1449665"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r"/>
            <a:r>
              <a:rPr lang="en-US" sz="1100" b="0" dirty="0" err="1">
                <a:solidFill>
                  <a:srgbClr val="2E75B6"/>
                </a:solidFill>
                <a:latin typeface="Century Gothic" panose="020B0502020202020204" pitchFamily="34" charset="0"/>
              </a:rPr>
              <a:t>wangchanberta</a:t>
            </a:r>
            <a:r>
              <a:rPr lang="en-US" sz="1100" b="0" dirty="0">
                <a:solidFill>
                  <a:srgbClr val="2E75B6"/>
                </a:solidFill>
                <a:latin typeface="Century Gothic" panose="020B0502020202020204" pitchFamily="34" charset="0"/>
              </a:rPr>
              <a:t>-base-wiki-</a:t>
            </a:r>
            <a:r>
              <a:rPr lang="en-US" sz="1100" b="0" dirty="0" err="1">
                <a:solidFill>
                  <a:srgbClr val="2E75B6"/>
                </a:solidFill>
                <a:latin typeface="Century Gothic" panose="020B0502020202020204" pitchFamily="34" charset="0"/>
              </a:rPr>
              <a:t>newmm</a:t>
            </a:r>
            <a:endParaRPr lang="en-US" sz="1100" b="0" dirty="0">
              <a:solidFill>
                <a:srgbClr val="2E75B6"/>
              </a:solidFill>
              <a:latin typeface="Century Gothic" panose="020B0502020202020204" pitchFamily="34" charset="0"/>
            </a:endParaRPr>
          </a:p>
        </p:txBody>
      </p:sp>
      <p:sp>
        <p:nvSpPr>
          <p:cNvPr id="99" name="TextBox 98">
            <a:extLst>
              <a:ext uri="{FF2B5EF4-FFF2-40B4-BE49-F238E27FC236}">
                <a16:creationId xmlns:a16="http://schemas.microsoft.com/office/drawing/2014/main" id="{9042138D-1200-574F-EFAD-6D984AA46A5E}"/>
              </a:ext>
            </a:extLst>
          </p:cNvPr>
          <p:cNvSpPr txBox="1"/>
          <p:nvPr/>
        </p:nvSpPr>
        <p:spPr>
          <a:xfrm>
            <a:off x="6439602" y="5329956"/>
            <a:ext cx="1371622"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l"/>
            <a:r>
              <a:rPr lang="en-US" sz="1100" b="0" dirty="0" err="1">
                <a:solidFill>
                  <a:srgbClr val="3366CC"/>
                </a:solidFill>
                <a:latin typeface="Century Gothic" panose="020B0502020202020204" pitchFamily="34" charset="0"/>
              </a:rPr>
              <a:t>wangchanberta</a:t>
            </a:r>
            <a:r>
              <a:rPr lang="en-US" sz="1100" b="0" dirty="0">
                <a:solidFill>
                  <a:srgbClr val="3366CC"/>
                </a:solidFill>
                <a:latin typeface="Century Gothic" panose="020B0502020202020204" pitchFamily="34" charset="0"/>
              </a:rPr>
              <a:t>-base-wiki-</a:t>
            </a:r>
            <a:r>
              <a:rPr lang="en-US" sz="1100" b="0" dirty="0" err="1">
                <a:solidFill>
                  <a:srgbClr val="3366CC"/>
                </a:solidFill>
                <a:latin typeface="Century Gothic" panose="020B0502020202020204" pitchFamily="34" charset="0"/>
              </a:rPr>
              <a:t>sefr</a:t>
            </a:r>
            <a:endParaRPr lang="en-US" sz="1100" b="0" dirty="0">
              <a:solidFill>
                <a:srgbClr val="3366CC"/>
              </a:solidFill>
              <a:latin typeface="Century Gothic" panose="020B0502020202020204" pitchFamily="34" charset="0"/>
            </a:endParaRPr>
          </a:p>
        </p:txBody>
      </p:sp>
      <p:sp>
        <p:nvSpPr>
          <p:cNvPr id="100" name="TextBox 99">
            <a:extLst>
              <a:ext uri="{FF2B5EF4-FFF2-40B4-BE49-F238E27FC236}">
                <a16:creationId xmlns:a16="http://schemas.microsoft.com/office/drawing/2014/main" id="{65877731-EB9F-993F-8993-B4BB170AF7E0}"/>
              </a:ext>
            </a:extLst>
          </p:cNvPr>
          <p:cNvSpPr txBox="1"/>
          <p:nvPr/>
        </p:nvSpPr>
        <p:spPr>
          <a:xfrm>
            <a:off x="6417975" y="4721562"/>
            <a:ext cx="1267910"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l"/>
            <a:r>
              <a:rPr lang="en-US" sz="1100" b="0" dirty="0">
                <a:solidFill>
                  <a:schemeClr val="accent2">
                    <a:lumMod val="75000"/>
                  </a:schemeClr>
                </a:solidFill>
                <a:latin typeface="Century Gothic" panose="020B0502020202020204" pitchFamily="34" charset="0"/>
              </a:rPr>
              <a:t>Logistic Regression</a:t>
            </a:r>
          </a:p>
        </p:txBody>
      </p:sp>
      <p:sp>
        <p:nvSpPr>
          <p:cNvPr id="101" name="TextBox 100">
            <a:extLst>
              <a:ext uri="{FF2B5EF4-FFF2-40B4-BE49-F238E27FC236}">
                <a16:creationId xmlns:a16="http://schemas.microsoft.com/office/drawing/2014/main" id="{DAB7432D-11F2-FC7B-7879-DCFEC2B142AF}"/>
              </a:ext>
            </a:extLst>
          </p:cNvPr>
          <p:cNvSpPr txBox="1"/>
          <p:nvPr/>
        </p:nvSpPr>
        <p:spPr>
          <a:xfrm>
            <a:off x="7592823" y="3524431"/>
            <a:ext cx="1729500" cy="430887"/>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r">
              <a:buNone/>
            </a:pPr>
            <a:r>
              <a:rPr lang="en-US" dirty="0" err="1">
                <a:solidFill>
                  <a:srgbClr val="002060"/>
                </a:solidFill>
              </a:rPr>
              <a:t>wangchanberta</a:t>
            </a:r>
            <a:r>
              <a:rPr lang="en-US" dirty="0">
                <a:solidFill>
                  <a:srgbClr val="002060"/>
                </a:solidFill>
              </a:rPr>
              <a:t>-base-</a:t>
            </a:r>
            <a:r>
              <a:rPr lang="en-US" dirty="0" err="1">
                <a:solidFill>
                  <a:srgbClr val="002060"/>
                </a:solidFill>
              </a:rPr>
              <a:t>att</a:t>
            </a:r>
            <a:r>
              <a:rPr lang="en-US" dirty="0">
                <a:solidFill>
                  <a:srgbClr val="002060"/>
                </a:solidFill>
              </a:rPr>
              <a:t>-</a:t>
            </a:r>
            <a:r>
              <a:rPr lang="en-US" dirty="0" err="1">
                <a:solidFill>
                  <a:srgbClr val="002060"/>
                </a:solidFill>
              </a:rPr>
              <a:t>spm</a:t>
            </a:r>
            <a:r>
              <a:rPr lang="en-US" dirty="0">
                <a:solidFill>
                  <a:srgbClr val="002060"/>
                </a:solidFill>
              </a:rPr>
              <a:t>-uncased</a:t>
            </a:r>
          </a:p>
        </p:txBody>
      </p:sp>
      <p:sp>
        <p:nvSpPr>
          <p:cNvPr id="102" name="TextBox 101">
            <a:extLst>
              <a:ext uri="{FF2B5EF4-FFF2-40B4-BE49-F238E27FC236}">
                <a16:creationId xmlns:a16="http://schemas.microsoft.com/office/drawing/2014/main" id="{B325A19C-7115-6F1A-ECDC-6DC08CCFC0CC}"/>
              </a:ext>
            </a:extLst>
          </p:cNvPr>
          <p:cNvSpPr txBox="1"/>
          <p:nvPr/>
        </p:nvSpPr>
        <p:spPr>
          <a:xfrm>
            <a:off x="7657121" y="4138992"/>
            <a:ext cx="1449665"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r"/>
            <a:r>
              <a:rPr lang="en-US" sz="1100" b="0" dirty="0" err="1">
                <a:solidFill>
                  <a:srgbClr val="2E75B6"/>
                </a:solidFill>
                <a:latin typeface="Century Gothic" panose="020B0502020202020204" pitchFamily="34" charset="0"/>
              </a:rPr>
              <a:t>wangchanberta</a:t>
            </a:r>
            <a:r>
              <a:rPr lang="en-US" sz="1100" b="0" dirty="0">
                <a:solidFill>
                  <a:srgbClr val="2E75B6"/>
                </a:solidFill>
                <a:latin typeface="Century Gothic" panose="020B0502020202020204" pitchFamily="34" charset="0"/>
              </a:rPr>
              <a:t>-base-wiki-</a:t>
            </a:r>
            <a:r>
              <a:rPr lang="en-US" sz="1100" b="0" dirty="0" err="1">
                <a:solidFill>
                  <a:srgbClr val="2E75B6"/>
                </a:solidFill>
                <a:latin typeface="Century Gothic" panose="020B0502020202020204" pitchFamily="34" charset="0"/>
              </a:rPr>
              <a:t>newmm</a:t>
            </a:r>
            <a:endParaRPr lang="en-US" sz="1100" b="0" dirty="0">
              <a:solidFill>
                <a:srgbClr val="2E75B6"/>
              </a:solidFill>
              <a:latin typeface="Century Gothic" panose="020B0502020202020204" pitchFamily="34" charset="0"/>
            </a:endParaRPr>
          </a:p>
        </p:txBody>
      </p:sp>
      <p:sp>
        <p:nvSpPr>
          <p:cNvPr id="103" name="TextBox 102">
            <a:extLst>
              <a:ext uri="{FF2B5EF4-FFF2-40B4-BE49-F238E27FC236}">
                <a16:creationId xmlns:a16="http://schemas.microsoft.com/office/drawing/2014/main" id="{3DB2B420-A887-8AF5-D165-09BC0E9B0BC6}"/>
              </a:ext>
            </a:extLst>
          </p:cNvPr>
          <p:cNvSpPr txBox="1"/>
          <p:nvPr/>
        </p:nvSpPr>
        <p:spPr>
          <a:xfrm>
            <a:off x="10672987" y="4835444"/>
            <a:ext cx="1371622"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l"/>
            <a:r>
              <a:rPr lang="en-US" sz="1100" b="0" dirty="0" err="1">
                <a:solidFill>
                  <a:srgbClr val="3366CC"/>
                </a:solidFill>
                <a:latin typeface="Century Gothic" panose="020B0502020202020204" pitchFamily="34" charset="0"/>
              </a:rPr>
              <a:t>wangchanberta</a:t>
            </a:r>
            <a:r>
              <a:rPr lang="en-US" sz="1100" b="0" dirty="0">
                <a:solidFill>
                  <a:srgbClr val="3366CC"/>
                </a:solidFill>
                <a:latin typeface="Century Gothic" panose="020B0502020202020204" pitchFamily="34" charset="0"/>
              </a:rPr>
              <a:t>-base-wiki-</a:t>
            </a:r>
            <a:r>
              <a:rPr lang="en-US" sz="1100" b="0" dirty="0" err="1">
                <a:solidFill>
                  <a:srgbClr val="3366CC"/>
                </a:solidFill>
                <a:latin typeface="Century Gothic" panose="020B0502020202020204" pitchFamily="34" charset="0"/>
              </a:rPr>
              <a:t>sefr</a:t>
            </a:r>
            <a:endParaRPr lang="en-US" sz="1100" b="0" dirty="0">
              <a:solidFill>
                <a:srgbClr val="3366CC"/>
              </a:solidFill>
              <a:latin typeface="Century Gothic" panose="020B0502020202020204" pitchFamily="34" charset="0"/>
            </a:endParaRPr>
          </a:p>
        </p:txBody>
      </p:sp>
      <p:sp>
        <p:nvSpPr>
          <p:cNvPr id="104" name="TextBox 103">
            <a:extLst>
              <a:ext uri="{FF2B5EF4-FFF2-40B4-BE49-F238E27FC236}">
                <a16:creationId xmlns:a16="http://schemas.microsoft.com/office/drawing/2014/main" id="{647FE504-808E-916F-2E30-CBFE12A57C6D}"/>
              </a:ext>
            </a:extLst>
          </p:cNvPr>
          <p:cNvSpPr txBox="1"/>
          <p:nvPr/>
        </p:nvSpPr>
        <p:spPr>
          <a:xfrm>
            <a:off x="10653534" y="4173111"/>
            <a:ext cx="1267910" cy="430887"/>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pPr algn="l"/>
            <a:r>
              <a:rPr lang="en-US" sz="1100" b="0" dirty="0">
                <a:solidFill>
                  <a:schemeClr val="accent2">
                    <a:lumMod val="75000"/>
                  </a:schemeClr>
                </a:solidFill>
                <a:latin typeface="Century Gothic" panose="020B0502020202020204" pitchFamily="34" charset="0"/>
              </a:rPr>
              <a:t>Logistic Regression</a:t>
            </a:r>
          </a:p>
        </p:txBody>
      </p:sp>
      <p:sp>
        <p:nvSpPr>
          <p:cNvPr id="105" name="Freeform 501">
            <a:extLst>
              <a:ext uri="{FF2B5EF4-FFF2-40B4-BE49-F238E27FC236}">
                <a16:creationId xmlns:a16="http://schemas.microsoft.com/office/drawing/2014/main" id="{903C2B35-FC07-9977-3A76-1DDE5DA3E666}"/>
              </a:ext>
            </a:extLst>
          </p:cNvPr>
          <p:cNvSpPr>
            <a:spLocks noEditPoints="1"/>
          </p:cNvSpPr>
          <p:nvPr/>
        </p:nvSpPr>
        <p:spPr bwMode="auto">
          <a:xfrm>
            <a:off x="5111837" y="4088830"/>
            <a:ext cx="760725" cy="34575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06" name="Freeform 501">
            <a:extLst>
              <a:ext uri="{FF2B5EF4-FFF2-40B4-BE49-F238E27FC236}">
                <a16:creationId xmlns:a16="http://schemas.microsoft.com/office/drawing/2014/main" id="{0AE1A1C8-DF88-68B1-B840-FAFA6C6B96E6}"/>
              </a:ext>
            </a:extLst>
          </p:cNvPr>
          <p:cNvSpPr>
            <a:spLocks noEditPoints="1"/>
          </p:cNvSpPr>
          <p:nvPr/>
        </p:nvSpPr>
        <p:spPr bwMode="auto">
          <a:xfrm>
            <a:off x="9306163" y="3477403"/>
            <a:ext cx="760725" cy="34575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07" name="Freeform 501">
            <a:extLst>
              <a:ext uri="{FF2B5EF4-FFF2-40B4-BE49-F238E27FC236}">
                <a16:creationId xmlns:a16="http://schemas.microsoft.com/office/drawing/2014/main" id="{8E38DB36-8D8D-1E8D-6F03-18A1ADDBA9A8}"/>
              </a:ext>
            </a:extLst>
          </p:cNvPr>
          <p:cNvSpPr>
            <a:spLocks noEditPoints="1"/>
          </p:cNvSpPr>
          <p:nvPr/>
        </p:nvSpPr>
        <p:spPr bwMode="auto">
          <a:xfrm>
            <a:off x="8077210" y="1668059"/>
            <a:ext cx="760725" cy="34575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08" name="Freeform 501">
            <a:extLst>
              <a:ext uri="{FF2B5EF4-FFF2-40B4-BE49-F238E27FC236}">
                <a16:creationId xmlns:a16="http://schemas.microsoft.com/office/drawing/2014/main" id="{F12DC01B-3A2A-975C-3B84-B35C4E83FDE0}"/>
              </a:ext>
            </a:extLst>
          </p:cNvPr>
          <p:cNvSpPr>
            <a:spLocks noEditPoints="1"/>
          </p:cNvSpPr>
          <p:nvPr/>
        </p:nvSpPr>
        <p:spPr bwMode="auto">
          <a:xfrm>
            <a:off x="4039994" y="1668059"/>
            <a:ext cx="760725" cy="34575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cxnSp>
        <p:nvCxnSpPr>
          <p:cNvPr id="110" name="Straight Connector 109">
            <a:extLst>
              <a:ext uri="{FF2B5EF4-FFF2-40B4-BE49-F238E27FC236}">
                <a16:creationId xmlns:a16="http://schemas.microsoft.com/office/drawing/2014/main" id="{0A5F4D91-0CF9-0674-8933-BB09E6634CA4}"/>
              </a:ext>
            </a:extLst>
          </p:cNvPr>
          <p:cNvCxnSpPr>
            <a:cxnSpLocks/>
          </p:cNvCxnSpPr>
          <p:nvPr/>
        </p:nvCxnSpPr>
        <p:spPr>
          <a:xfrm>
            <a:off x="4177364" y="6485240"/>
            <a:ext cx="713232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01352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8" name="Isosceles Triangle 187">
            <a:extLst>
              <a:ext uri="{FF2B5EF4-FFF2-40B4-BE49-F238E27FC236}">
                <a16:creationId xmlns:a16="http://schemas.microsoft.com/office/drawing/2014/main" id="{C98BDB13-3B98-8728-782E-3FB026F50231}"/>
              </a:ext>
            </a:extLst>
          </p:cNvPr>
          <p:cNvSpPr/>
          <p:nvPr/>
        </p:nvSpPr>
        <p:spPr>
          <a:xfrm rot="5400000">
            <a:off x="1830908" y="4129747"/>
            <a:ext cx="3660417" cy="75307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B6156AB1-07E0-099E-1650-97294BB8B4B3}"/>
              </a:ext>
            </a:extLst>
          </p:cNvPr>
          <p:cNvSpPr/>
          <p:nvPr/>
        </p:nvSpPr>
        <p:spPr>
          <a:xfrm rot="10800000">
            <a:off x="881329" y="1764159"/>
            <a:ext cx="2002641"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EF7595D-027B-00E1-85DB-246E4699F2B0}"/>
              </a:ext>
            </a:extLst>
          </p:cNvPr>
          <p:cNvSpPr/>
          <p:nvPr/>
        </p:nvSpPr>
        <p:spPr>
          <a:xfrm>
            <a:off x="471076" y="917067"/>
            <a:ext cx="2819782" cy="118715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109" name="Picture 108" descr="ผลการค้นหารูปภาพสำหรับ gear gif">
            <a:extLst>
              <a:ext uri="{FF2B5EF4-FFF2-40B4-BE49-F238E27FC236}">
                <a16:creationId xmlns:a16="http://schemas.microsoft.com/office/drawing/2014/main" id="{A560137E-B35D-BEC9-4432-0E8A294D2E99}"/>
              </a:ext>
            </a:extLst>
          </p:cNvPr>
          <p:cNvPicPr preferRelativeResize="0">
            <a:picLocks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957299">
            <a:off x="914613" y="1712258"/>
            <a:ext cx="280225" cy="3278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078FF3F8-EE55-6F4D-8C0C-5D3F8322F5BB}"/>
              </a:ext>
            </a:extLst>
          </p:cNvPr>
          <p:cNvSpPr txBox="1"/>
          <p:nvPr/>
        </p:nvSpPr>
        <p:spPr>
          <a:xfrm>
            <a:off x="1153567" y="1642561"/>
            <a:ext cx="1791873"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err="1">
                <a:solidFill>
                  <a:srgbClr val="002060"/>
                </a:solidFill>
                <a:latin typeface="Ekachon" panose="00000500000000000000" pitchFamily="2" charset="-34"/>
              </a:rPr>
              <a:t>wangchanberta</a:t>
            </a:r>
            <a:r>
              <a:rPr lang="en-US" sz="1200" b="1" dirty="0">
                <a:solidFill>
                  <a:srgbClr val="002060"/>
                </a:solidFill>
                <a:latin typeface="Ekachon" panose="00000500000000000000" pitchFamily="2" charset="-34"/>
              </a:rPr>
              <a:t>-base-</a:t>
            </a:r>
            <a:r>
              <a:rPr lang="en-US" sz="1200" b="1" dirty="0" err="1">
                <a:solidFill>
                  <a:srgbClr val="002060"/>
                </a:solidFill>
                <a:latin typeface="Ekachon" panose="00000500000000000000" pitchFamily="2" charset="-34"/>
              </a:rPr>
              <a:t>att</a:t>
            </a:r>
            <a:r>
              <a:rPr lang="en-US" sz="1200" b="1" dirty="0">
                <a:solidFill>
                  <a:srgbClr val="002060"/>
                </a:solidFill>
                <a:latin typeface="Ekachon" panose="00000500000000000000" pitchFamily="2" charset="-34"/>
              </a:rPr>
              <a:t>-</a:t>
            </a:r>
            <a:r>
              <a:rPr lang="en-US" sz="1200" b="1" dirty="0" err="1">
                <a:solidFill>
                  <a:srgbClr val="002060"/>
                </a:solidFill>
                <a:latin typeface="Ekachon" panose="00000500000000000000" pitchFamily="2" charset="-34"/>
              </a:rPr>
              <a:t>spm</a:t>
            </a:r>
            <a:r>
              <a:rPr lang="en-US" sz="1200" b="1" dirty="0">
                <a:solidFill>
                  <a:srgbClr val="002060"/>
                </a:solidFill>
                <a:latin typeface="Ekachon" panose="00000500000000000000" pitchFamily="2" charset="-34"/>
              </a:rPr>
              <a:t>-uncased</a:t>
            </a:r>
          </a:p>
        </p:txBody>
      </p:sp>
      <p:sp>
        <p:nvSpPr>
          <p:cNvPr id="111" name="TextBox 110">
            <a:extLst>
              <a:ext uri="{FF2B5EF4-FFF2-40B4-BE49-F238E27FC236}">
                <a16:creationId xmlns:a16="http://schemas.microsoft.com/office/drawing/2014/main" id="{B9CDC1F6-6CD8-2226-F56F-6767D92B5D0C}"/>
              </a:ext>
            </a:extLst>
          </p:cNvPr>
          <p:cNvSpPr txBox="1"/>
          <p:nvPr/>
        </p:nvSpPr>
        <p:spPr>
          <a:xfrm>
            <a:off x="655740" y="919672"/>
            <a:ext cx="2450454" cy="738664"/>
          </a:xfrm>
          <a:prstGeom prst="rect">
            <a:avLst/>
          </a:prstGeom>
          <a:noFill/>
        </p:spPr>
        <p:txBody>
          <a:bodyPr wrap="square">
            <a:spAutoFit/>
          </a:bodyPr>
          <a:lstStyle/>
          <a:p>
            <a:pPr algn="ctr"/>
            <a:r>
              <a:rPr lang="en-US"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rPr>
              <a:t>Incorporate Twitter data into the model for sentiment classification.</a:t>
            </a:r>
            <a:endParaRPr lang="th-TH"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endParaRPr>
          </a:p>
        </p:txBody>
      </p:sp>
      <p:grpSp>
        <p:nvGrpSpPr>
          <p:cNvPr id="114" name="Group 113">
            <a:extLst>
              <a:ext uri="{FF2B5EF4-FFF2-40B4-BE49-F238E27FC236}">
                <a16:creationId xmlns:a16="http://schemas.microsoft.com/office/drawing/2014/main" id="{AC97BBD1-5E37-C790-FAA1-EBCF976FA3FF}"/>
              </a:ext>
            </a:extLst>
          </p:cNvPr>
          <p:cNvGrpSpPr/>
          <p:nvPr/>
        </p:nvGrpSpPr>
        <p:grpSpPr>
          <a:xfrm>
            <a:off x="66855" y="2381225"/>
            <a:ext cx="3219999" cy="4257446"/>
            <a:chOff x="635266" y="1629853"/>
            <a:chExt cx="3290469" cy="4958847"/>
          </a:xfrm>
        </p:grpSpPr>
        <p:sp>
          <p:nvSpPr>
            <p:cNvPr id="115" name="Rectangle 114">
              <a:extLst>
                <a:ext uri="{FF2B5EF4-FFF2-40B4-BE49-F238E27FC236}">
                  <a16:creationId xmlns:a16="http://schemas.microsoft.com/office/drawing/2014/main" id="{37D772E6-A701-AD8F-2E41-84FD104776B8}"/>
                </a:ext>
              </a:extLst>
            </p:cNvPr>
            <p:cNvSpPr/>
            <p:nvPr/>
          </p:nvSpPr>
          <p:spPr>
            <a:xfrm>
              <a:off x="1044242" y="1629853"/>
              <a:ext cx="2881493" cy="495884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7" name="TextBox 116">
              <a:extLst>
                <a:ext uri="{FF2B5EF4-FFF2-40B4-BE49-F238E27FC236}">
                  <a16:creationId xmlns:a16="http://schemas.microsoft.com/office/drawing/2014/main" id="{02B81893-E700-2C19-435C-9934FCBD33CD}"/>
                </a:ext>
              </a:extLst>
            </p:cNvPr>
            <p:cNvSpPr txBox="1"/>
            <p:nvPr/>
          </p:nvSpPr>
          <p:spPr>
            <a:xfrm>
              <a:off x="1271882" y="1640627"/>
              <a:ext cx="2533681" cy="609419"/>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Criteria For Selecting Tweets In Analysis Scope</a:t>
              </a:r>
              <a:endParaRPr lang="th-TH" sz="1400" b="1" i="1" dirty="0">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420006FB-F189-E3B6-DE85-6C79BE121E26}"/>
                </a:ext>
              </a:extLst>
            </p:cNvPr>
            <p:cNvSpPr txBox="1"/>
            <p:nvPr/>
          </p:nvSpPr>
          <p:spPr>
            <a:xfrm>
              <a:off x="1484967" y="2557883"/>
              <a:ext cx="2031093"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Remove</a:t>
              </a:r>
            </a:p>
            <a:p>
              <a:r>
                <a:rPr lang="en-US" sz="1200" dirty="0">
                  <a:solidFill>
                    <a:schemeClr val="bg1">
                      <a:lumMod val="95000"/>
                    </a:schemeClr>
                  </a:solidFill>
                  <a:latin typeface="Ekachon" panose="00000500000000000000" pitchFamily="2" charset="-34"/>
                  <a:cs typeface="Ekachon" panose="00000500000000000000" pitchFamily="2" charset="-34"/>
                </a:rPr>
                <a:t>Duplicate Tweets</a:t>
              </a:r>
            </a:p>
          </p:txBody>
        </p:sp>
        <p:sp>
          <p:nvSpPr>
            <p:cNvPr id="119" name="TextBox 118">
              <a:extLst>
                <a:ext uri="{FF2B5EF4-FFF2-40B4-BE49-F238E27FC236}">
                  <a16:creationId xmlns:a16="http://schemas.microsoft.com/office/drawing/2014/main" id="{8986E3BB-1D0C-ABF7-13B5-8FB90BCA1D80}"/>
                </a:ext>
              </a:extLst>
            </p:cNvPr>
            <p:cNvSpPr txBox="1"/>
            <p:nvPr/>
          </p:nvSpPr>
          <p:spPr>
            <a:xfrm>
              <a:off x="1730760" y="3617605"/>
              <a:ext cx="151824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One-party Mention</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39AF78-9D1D-536E-634B-80F331532228}"/>
                    </a:ext>
                  </a:extLst>
                </p:cNvPr>
                <p:cNvSpPr txBox="1"/>
                <p:nvPr/>
              </p:nvSpPr>
              <p:spPr>
                <a:xfrm>
                  <a:off x="635266" y="5052024"/>
                  <a:ext cx="2127831"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Users who </a:t>
                  </a:r>
                </a:p>
                <a:p>
                  <a:r>
                    <a:rPr lang="en-US" sz="1100" dirty="0">
                      <a:latin typeface="Ekachon" panose="00000500000000000000" pitchFamily="2" charset="-34"/>
                      <a:cs typeface="Ekachon" panose="00000500000000000000" pitchFamily="2" charset="-34"/>
                    </a:rPr>
                    <a:t>tweeted</a:t>
                  </a:r>
                  <a14:m>
                    <m:oMath xmlns:m="http://schemas.openxmlformats.org/officeDocument/2006/math">
                      <m:r>
                        <a:rPr lang="en-US" sz="1100" b="0" i="0" dirty="0" smtClean="0">
                          <a:latin typeface="Cambria Math" panose="02040503050406030204" pitchFamily="18" charset="0"/>
                          <a:ea typeface="Cambria Math" panose="02040503050406030204" pitchFamily="18" charset="0"/>
                          <a:cs typeface="Ekachon" panose="00000500000000000000" pitchFamily="2" charset="-34"/>
                        </a:rPr>
                        <m:t> </m:t>
                      </m:r>
                      <m:r>
                        <a:rPr lang="en-US" sz="1100" i="1" dirty="0" smtClean="0">
                          <a:latin typeface="Cambria Math" panose="02040503050406030204" pitchFamily="18" charset="0"/>
                          <a:ea typeface="Cambria Math" panose="02040503050406030204" pitchFamily="18" charset="0"/>
                          <a:cs typeface="Ekachon" panose="00000500000000000000" pitchFamily="2" charset="-34"/>
                        </a:rPr>
                        <m:t>≤</m:t>
                      </m:r>
                    </m:oMath>
                  </a14:m>
                  <a:r>
                    <a:rPr lang="en-US" sz="1100" dirty="0">
                      <a:latin typeface="Ekachon" panose="00000500000000000000" pitchFamily="2" charset="-34"/>
                      <a:cs typeface="Ekachon" panose="00000500000000000000" pitchFamily="2" charset="-34"/>
                    </a:rPr>
                    <a:t> 300</a:t>
                  </a:r>
                </a:p>
              </p:txBody>
            </p:sp>
          </mc:Choice>
          <mc:Fallback xmlns="">
            <p:sp>
              <p:nvSpPr>
                <p:cNvPr id="120" name="TextBox 119">
                  <a:extLst>
                    <a:ext uri="{FF2B5EF4-FFF2-40B4-BE49-F238E27FC236}">
                      <a16:creationId xmlns:a16="http://schemas.microsoft.com/office/drawing/2014/main" id="{2139AF78-9D1D-536E-634B-80F331532228}"/>
                    </a:ext>
                  </a:extLst>
                </p:cNvPr>
                <p:cNvSpPr txBox="1">
                  <a:spLocks noRot="1" noChangeAspect="1" noMove="1" noResize="1" noEditPoints="1" noAdjustHandles="1" noChangeArrowheads="1" noChangeShapeType="1" noTextEdit="1"/>
                </p:cNvSpPr>
                <p:nvPr/>
              </p:nvSpPr>
              <p:spPr>
                <a:xfrm>
                  <a:off x="635266" y="5052024"/>
                  <a:ext cx="2127831" cy="461665"/>
                </a:xfrm>
                <a:prstGeom prst="rect">
                  <a:avLst/>
                </a:prstGeom>
                <a:blipFill>
                  <a:blip r:embed="rId12"/>
                  <a:stretch>
                    <a:fillRect b="-2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2BAFCCDC-E075-92F8-47F3-C518258D8A4C}"/>
                </a:ext>
              </a:extLst>
            </p:cNvPr>
            <p:cNvSpPr txBox="1"/>
            <p:nvPr/>
          </p:nvSpPr>
          <p:spPr>
            <a:xfrm>
              <a:off x="1095450" y="5573058"/>
              <a:ext cx="1363672"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Remove unrelated tweets</a:t>
              </a:r>
            </a:p>
          </p:txBody>
        </p:sp>
        <p:sp>
          <p:nvSpPr>
            <p:cNvPr id="122" name="TextBox 121">
              <a:extLst>
                <a:ext uri="{FF2B5EF4-FFF2-40B4-BE49-F238E27FC236}">
                  <a16:creationId xmlns:a16="http://schemas.microsoft.com/office/drawing/2014/main" id="{D1C2CD55-833A-85C3-D5C1-EA563A840F5D}"/>
                </a:ext>
              </a:extLst>
            </p:cNvPr>
            <p:cNvSpPr txBox="1"/>
            <p:nvPr/>
          </p:nvSpPr>
          <p:spPr>
            <a:xfrm>
              <a:off x="1556393" y="3106973"/>
              <a:ext cx="185115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Related</a:t>
              </a:r>
            </a:p>
            <a:p>
              <a:r>
                <a:rPr lang="en-US" sz="1200" dirty="0">
                  <a:solidFill>
                    <a:schemeClr val="bg1">
                      <a:lumMod val="95000"/>
                    </a:schemeClr>
                  </a:solidFill>
                  <a:latin typeface="Ekachon" panose="00000500000000000000" pitchFamily="2" charset="-34"/>
                  <a:cs typeface="Ekachon" panose="00000500000000000000" pitchFamily="2" charset="-34"/>
                </a:rPr>
                <a:t>7 Parties</a:t>
              </a:r>
            </a:p>
          </p:txBody>
        </p:sp>
        <p:sp>
          <p:nvSpPr>
            <p:cNvPr id="123" name="TextBox 122">
              <a:extLst>
                <a:ext uri="{FF2B5EF4-FFF2-40B4-BE49-F238E27FC236}">
                  <a16:creationId xmlns:a16="http://schemas.microsoft.com/office/drawing/2014/main" id="{AEB4FB13-6750-8F65-591E-4AE73FF4D250}"/>
                </a:ext>
              </a:extLst>
            </p:cNvPr>
            <p:cNvSpPr txBox="1"/>
            <p:nvPr/>
          </p:nvSpPr>
          <p:spPr>
            <a:xfrm>
              <a:off x="1949038" y="4195672"/>
              <a:ext cx="1081691" cy="682366"/>
            </a:xfrm>
            <a:prstGeom prst="rect">
              <a:avLst/>
            </a:prstGeom>
            <a:noFill/>
          </p:spPr>
          <p:txBody>
            <a:bodyPr wrap="square">
              <a:spAutoFit/>
            </a:bodyPr>
            <a:lstStyle/>
            <a:p>
              <a:pPr algn="ctr"/>
              <a:r>
                <a:rPr lang="en-US" sz="1200" dirty="0">
                  <a:solidFill>
                    <a:schemeClr val="bg1">
                      <a:lumMod val="95000"/>
                    </a:schemeClr>
                  </a:solidFill>
                  <a:latin typeface="Ekachon" panose="00000500000000000000" pitchFamily="2" charset="-34"/>
                  <a:cs typeface="Ekachon" panose="00000500000000000000" pitchFamily="2" charset="-34"/>
                </a:rPr>
                <a:t>Exclude Question Tweets</a:t>
              </a:r>
            </a:p>
          </p:txBody>
        </p:sp>
        <p:grpSp>
          <p:nvGrpSpPr>
            <p:cNvPr id="124" name="Group 123">
              <a:extLst>
                <a:ext uri="{FF2B5EF4-FFF2-40B4-BE49-F238E27FC236}">
                  <a16:creationId xmlns:a16="http://schemas.microsoft.com/office/drawing/2014/main" id="{731577F5-14A3-245B-D33E-43AC3F13290A}"/>
                </a:ext>
              </a:extLst>
            </p:cNvPr>
            <p:cNvGrpSpPr/>
            <p:nvPr/>
          </p:nvGrpSpPr>
          <p:grpSpPr>
            <a:xfrm>
              <a:off x="1492576" y="6023637"/>
              <a:ext cx="2249620" cy="487405"/>
              <a:chOff x="1820045" y="5901632"/>
              <a:chExt cx="2249620" cy="487405"/>
            </a:xfrm>
          </p:grpSpPr>
          <p:sp>
            <p:nvSpPr>
              <p:cNvPr id="128" name="TextBox 127">
                <a:extLst>
                  <a:ext uri="{FF2B5EF4-FFF2-40B4-BE49-F238E27FC236}">
                    <a16:creationId xmlns:a16="http://schemas.microsoft.com/office/drawing/2014/main" id="{87A5DE91-913F-A67E-DC1A-E1CE37F761F0}"/>
                  </a:ext>
                </a:extLst>
              </p:cNvPr>
              <p:cNvSpPr txBox="1"/>
              <p:nvPr/>
            </p:nvSpPr>
            <p:spPr>
              <a:xfrm>
                <a:off x="1820045" y="5901632"/>
                <a:ext cx="2249620" cy="48740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pic>
            <p:nvPicPr>
              <p:cNvPr id="129" name="Picture 4">
                <a:extLst>
                  <a:ext uri="{FF2B5EF4-FFF2-40B4-BE49-F238E27FC236}">
                    <a16:creationId xmlns:a16="http://schemas.microsoft.com/office/drawing/2014/main" id="{E9834002-263D-032C-0BA9-E644655147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0946" y="6009817"/>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C467A73-E2EC-BE3B-5C88-FB56D90F087A}"/>
                </a:ext>
              </a:extLst>
            </p:cNvPr>
            <p:cNvGrpSpPr/>
            <p:nvPr/>
          </p:nvGrpSpPr>
          <p:grpSpPr>
            <a:xfrm>
              <a:off x="1558355" y="2219696"/>
              <a:ext cx="2249620" cy="292444"/>
              <a:chOff x="2087268" y="6151790"/>
              <a:chExt cx="2249620" cy="292444"/>
            </a:xfrm>
          </p:grpSpPr>
          <p:sp>
            <p:nvSpPr>
              <p:cNvPr id="126" name="TextBox 125">
                <a:extLst>
                  <a:ext uri="{FF2B5EF4-FFF2-40B4-BE49-F238E27FC236}">
                    <a16:creationId xmlns:a16="http://schemas.microsoft.com/office/drawing/2014/main" id="{B395B861-6882-76F1-3382-D8A6A9B57448}"/>
                  </a:ext>
                </a:extLst>
              </p:cNvPr>
              <p:cNvSpPr txBox="1"/>
              <p:nvPr/>
            </p:nvSpPr>
            <p:spPr>
              <a:xfrm>
                <a:off x="2087268" y="6151790"/>
                <a:ext cx="2249620" cy="292444"/>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182,659 Tweets</a:t>
                </a:r>
              </a:p>
            </p:txBody>
          </p:sp>
          <p:pic>
            <p:nvPicPr>
              <p:cNvPr id="127" name="Picture 4">
                <a:extLst>
                  <a:ext uri="{FF2B5EF4-FFF2-40B4-BE49-F238E27FC236}">
                    <a16:creationId xmlns:a16="http://schemas.microsoft.com/office/drawing/2014/main" id="{F18CD1C6-9A0D-76DE-A85E-2450BDB1B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9885" y="6160111"/>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0" name="TextBox 129">
            <a:extLst>
              <a:ext uri="{FF2B5EF4-FFF2-40B4-BE49-F238E27FC236}">
                <a16:creationId xmlns:a16="http://schemas.microsoft.com/office/drawing/2014/main" id="{6443403E-F66C-AA3F-E705-30E39270511C}"/>
              </a:ext>
            </a:extLst>
          </p:cNvPr>
          <p:cNvSpPr txBox="1"/>
          <p:nvPr/>
        </p:nvSpPr>
        <p:spPr>
          <a:xfrm>
            <a:off x="8187809" y="138491"/>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II) Tweet Level</a:t>
            </a:r>
          </a:p>
        </p:txBody>
      </p:sp>
      <p:sp>
        <p:nvSpPr>
          <p:cNvPr id="131" name="TextBox 130">
            <a:extLst>
              <a:ext uri="{FF2B5EF4-FFF2-40B4-BE49-F238E27FC236}">
                <a16:creationId xmlns:a16="http://schemas.microsoft.com/office/drawing/2014/main" id="{6E03F433-D6CD-3981-3D17-F059458FE087}"/>
              </a:ext>
            </a:extLst>
          </p:cNvPr>
          <p:cNvSpPr txBox="1"/>
          <p:nvPr/>
        </p:nvSpPr>
        <p:spPr>
          <a:xfrm>
            <a:off x="4132305" y="162004"/>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 ) User Level</a:t>
            </a:r>
          </a:p>
        </p:txBody>
      </p:sp>
      <p:grpSp>
        <p:nvGrpSpPr>
          <p:cNvPr id="132" name="Group 131">
            <a:extLst>
              <a:ext uri="{FF2B5EF4-FFF2-40B4-BE49-F238E27FC236}">
                <a16:creationId xmlns:a16="http://schemas.microsoft.com/office/drawing/2014/main" id="{3C0EA6CD-3E59-7A6A-0757-94CE0A66379E}"/>
              </a:ext>
            </a:extLst>
          </p:cNvPr>
          <p:cNvGrpSpPr/>
          <p:nvPr/>
        </p:nvGrpSpPr>
        <p:grpSpPr>
          <a:xfrm>
            <a:off x="4079409" y="1542181"/>
            <a:ext cx="3761150" cy="4370772"/>
            <a:chOff x="3297506" y="1905067"/>
            <a:chExt cx="4291276" cy="4776929"/>
          </a:xfrm>
        </p:grpSpPr>
        <p:sp>
          <p:nvSpPr>
            <p:cNvPr id="133" name="Rectangle 132">
              <a:extLst>
                <a:ext uri="{FF2B5EF4-FFF2-40B4-BE49-F238E27FC236}">
                  <a16:creationId xmlns:a16="http://schemas.microsoft.com/office/drawing/2014/main" id="{99A9F895-03CB-5468-3D47-8C0485C76F14}"/>
                </a:ext>
              </a:extLst>
            </p:cNvPr>
            <p:cNvSpPr/>
            <p:nvPr/>
          </p:nvSpPr>
          <p:spPr>
            <a:xfrm>
              <a:off x="3357102" y="1905067"/>
              <a:ext cx="4231680" cy="477692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280493-2CBD-71A2-95E5-03EEB57C651F}"/>
                </a:ext>
              </a:extLst>
            </p:cNvPr>
            <p:cNvSpPr/>
            <p:nvPr/>
          </p:nvSpPr>
          <p:spPr>
            <a:xfrm>
              <a:off x="3491491" y="3049483"/>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4D84557-732D-2327-769F-7DA2BB76CB5F}"/>
                </a:ext>
              </a:extLst>
            </p:cNvPr>
            <p:cNvSpPr/>
            <p:nvPr/>
          </p:nvSpPr>
          <p:spPr>
            <a:xfrm>
              <a:off x="3491491" y="4244029"/>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3804E4C-6730-7F77-BF93-A64D9BA2F120}"/>
                </a:ext>
              </a:extLst>
            </p:cNvPr>
            <p:cNvSpPr/>
            <p:nvPr/>
          </p:nvSpPr>
          <p:spPr>
            <a:xfrm>
              <a:off x="3491491" y="5438575"/>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5F6B4784-E7A6-338C-7C64-13EDB304C8D1}"/>
                </a:ext>
              </a:extLst>
            </p:cNvPr>
            <p:cNvSpPr txBox="1"/>
            <p:nvPr/>
          </p:nvSpPr>
          <p:spPr>
            <a:xfrm>
              <a:off x="3357102" y="1905068"/>
              <a:ext cx="2747177" cy="3363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Party Vote Scoring by User</a:t>
              </a:r>
              <a:endParaRPr lang="th-TH" dirty="0">
                <a:effectLst/>
              </a:endParaRPr>
            </a:p>
          </p:txBody>
        </p:sp>
        <p:grpSp>
          <p:nvGrpSpPr>
            <p:cNvPr id="138" name="Group 137">
              <a:extLst>
                <a:ext uri="{FF2B5EF4-FFF2-40B4-BE49-F238E27FC236}">
                  <a16:creationId xmlns:a16="http://schemas.microsoft.com/office/drawing/2014/main" id="{51993E42-BBB0-6A2B-8AE9-A39F5BD78DB5}"/>
                </a:ext>
              </a:extLst>
            </p:cNvPr>
            <p:cNvGrpSpPr/>
            <p:nvPr/>
          </p:nvGrpSpPr>
          <p:grpSpPr>
            <a:xfrm>
              <a:off x="4349747" y="2181176"/>
              <a:ext cx="2456180" cy="441053"/>
              <a:chOff x="4349747" y="2181176"/>
              <a:chExt cx="2456180" cy="441053"/>
            </a:xfrm>
          </p:grpSpPr>
          <p:grpSp>
            <p:nvGrpSpPr>
              <p:cNvPr id="169" name="Group 168">
                <a:extLst>
                  <a:ext uri="{FF2B5EF4-FFF2-40B4-BE49-F238E27FC236}">
                    <a16:creationId xmlns:a16="http://schemas.microsoft.com/office/drawing/2014/main" id="{ED449F53-FC70-215D-0C54-01AD5C0C1582}"/>
                  </a:ext>
                </a:extLst>
              </p:cNvPr>
              <p:cNvGrpSpPr/>
              <p:nvPr/>
            </p:nvGrpSpPr>
            <p:grpSpPr>
              <a:xfrm>
                <a:off x="5033892" y="2213691"/>
                <a:ext cx="1772035" cy="173237"/>
                <a:chOff x="1326443" y="5249860"/>
                <a:chExt cx="3327626" cy="320310"/>
              </a:xfrm>
            </p:grpSpPr>
            <p:sp>
              <p:nvSpPr>
                <p:cNvPr id="179" name="TextBox 178">
                  <a:extLst>
                    <a:ext uri="{FF2B5EF4-FFF2-40B4-BE49-F238E27FC236}">
                      <a16:creationId xmlns:a16="http://schemas.microsoft.com/office/drawing/2014/main" id="{2BAD434D-9FC3-3FDA-9F03-BD3033C2ED04}"/>
                    </a:ext>
                  </a:extLst>
                </p:cNvPr>
                <p:cNvSpPr txBox="1"/>
                <p:nvPr/>
              </p:nvSpPr>
              <p:spPr>
                <a:xfrm>
                  <a:off x="132644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a:t>
                  </a:r>
                </a:p>
              </p:txBody>
            </p:sp>
            <p:sp>
              <p:nvSpPr>
                <p:cNvPr id="180" name="TextBox 179">
                  <a:extLst>
                    <a:ext uri="{FF2B5EF4-FFF2-40B4-BE49-F238E27FC236}">
                      <a16:creationId xmlns:a16="http://schemas.microsoft.com/office/drawing/2014/main" id="{E044F1F1-AA73-23C2-FA26-F7277E75356F}"/>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a:t>
                  </a:r>
                </a:p>
              </p:txBody>
            </p:sp>
            <p:sp>
              <p:nvSpPr>
                <p:cNvPr id="181" name="TextBox 180">
                  <a:extLst>
                    <a:ext uri="{FF2B5EF4-FFF2-40B4-BE49-F238E27FC236}">
                      <a16:creationId xmlns:a16="http://schemas.microsoft.com/office/drawing/2014/main" id="{FDEF24CA-6F1A-FAA9-79A7-FCFA3A7FA965}"/>
                    </a:ext>
                  </a:extLst>
                </p:cNvPr>
                <p:cNvSpPr txBox="1"/>
                <p:nvPr/>
              </p:nvSpPr>
              <p:spPr>
                <a:xfrm>
                  <a:off x="362117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grpSp>
          <p:grpSp>
            <p:nvGrpSpPr>
              <p:cNvPr id="170" name="Group 169">
                <a:extLst>
                  <a:ext uri="{FF2B5EF4-FFF2-40B4-BE49-F238E27FC236}">
                    <a16:creationId xmlns:a16="http://schemas.microsoft.com/office/drawing/2014/main" id="{A9267239-E9E7-4D17-D8A8-59737B64B0B1}"/>
                  </a:ext>
                </a:extLst>
              </p:cNvPr>
              <p:cNvGrpSpPr/>
              <p:nvPr/>
            </p:nvGrpSpPr>
            <p:grpSpPr>
              <a:xfrm>
                <a:off x="5033892" y="2213691"/>
                <a:ext cx="1772035" cy="360865"/>
                <a:chOff x="1326443" y="4967075"/>
                <a:chExt cx="3327626" cy="603102"/>
              </a:xfrm>
              <a:noFill/>
            </p:grpSpPr>
            <p:sp>
              <p:nvSpPr>
                <p:cNvPr id="176" name="TextBox 175">
                  <a:extLst>
                    <a:ext uri="{FF2B5EF4-FFF2-40B4-BE49-F238E27FC236}">
                      <a16:creationId xmlns:a16="http://schemas.microsoft.com/office/drawing/2014/main" id="{2D172DD7-8CCF-6263-7112-58EE132460DD}"/>
                    </a:ext>
                  </a:extLst>
                </p:cNvPr>
                <p:cNvSpPr txBox="1"/>
                <p:nvPr/>
              </p:nvSpPr>
              <p:spPr>
                <a:xfrm>
                  <a:off x="3621173" y="4967075"/>
                  <a:ext cx="1032896"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7" name="TextBox 176">
                  <a:extLst>
                    <a:ext uri="{FF2B5EF4-FFF2-40B4-BE49-F238E27FC236}">
                      <a16:creationId xmlns:a16="http://schemas.microsoft.com/office/drawing/2014/main" id="{533CB82C-0747-9DF8-C21F-BC4C99B15463}"/>
                    </a:ext>
                  </a:extLst>
                </p:cNvPr>
                <p:cNvSpPr txBox="1"/>
                <p:nvPr/>
              </p:nvSpPr>
              <p:spPr>
                <a:xfrm>
                  <a:off x="1326443" y="4967077"/>
                  <a:ext cx="1023129"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8" name="TextBox 177">
                  <a:extLst>
                    <a:ext uri="{FF2B5EF4-FFF2-40B4-BE49-F238E27FC236}">
                      <a16:creationId xmlns:a16="http://schemas.microsoft.com/office/drawing/2014/main" id="{7B3BCFA6-F456-9C7C-1137-93E1A8161D05}"/>
                    </a:ext>
                  </a:extLst>
                </p:cNvPr>
                <p:cNvSpPr txBox="1"/>
                <p:nvPr/>
              </p:nvSpPr>
              <p:spPr>
                <a:xfrm>
                  <a:off x="2473809" y="4967080"/>
                  <a:ext cx="1028011"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latin typeface="Ekachon" panose="00000500000000000000" pitchFamily="2" charset="-34"/>
                    <a:cs typeface="Ekachon" panose="00000500000000000000" pitchFamily="2" charset="-34"/>
                  </a:endParaRPr>
                </a:p>
              </p:txBody>
            </p:sp>
          </p:grpSp>
          <p:sp>
            <p:nvSpPr>
              <p:cNvPr id="171" name="TextBox 170">
                <a:extLst>
                  <a:ext uri="{FF2B5EF4-FFF2-40B4-BE49-F238E27FC236}">
                    <a16:creationId xmlns:a16="http://schemas.microsoft.com/office/drawing/2014/main" id="{ECE2F84F-889E-F622-0928-FC0F352245F3}"/>
                  </a:ext>
                </a:extLst>
              </p:cNvPr>
              <p:cNvSpPr txBox="1"/>
              <p:nvPr/>
            </p:nvSpPr>
            <p:spPr>
              <a:xfrm>
                <a:off x="4349747" y="2375188"/>
                <a:ext cx="739554" cy="246221"/>
              </a:xfrm>
              <a:prstGeom prst="rect">
                <a:avLst/>
              </a:prstGeom>
              <a:noFill/>
            </p:spPr>
            <p:txBody>
              <a:bodyPr wrap="square">
                <a:spAutoFit/>
              </a:bodyPr>
              <a:lstStyle>
                <a:defPPr>
                  <a:defRPr lang="en-US"/>
                </a:defPPr>
                <a:lvl1pPr algn="ctr"/>
              </a:lstStyle>
              <a:p>
                <a:r>
                  <a:rPr lang="en-US" sz="1000" b="1" i="1" dirty="0">
                    <a:latin typeface="Ekachon" panose="00000500000000000000" pitchFamily="2" charset="-34"/>
                    <a:cs typeface="Ekachon" panose="00000500000000000000" pitchFamily="2" charset="-34"/>
                  </a:rPr>
                  <a:t>Weight</a:t>
                </a:r>
              </a:p>
            </p:txBody>
          </p:sp>
          <p:sp>
            <p:nvSpPr>
              <p:cNvPr id="172" name="TextBox 171">
                <a:extLst>
                  <a:ext uri="{FF2B5EF4-FFF2-40B4-BE49-F238E27FC236}">
                    <a16:creationId xmlns:a16="http://schemas.microsoft.com/office/drawing/2014/main" id="{D6E7E4E0-94AF-A13A-C91D-08B0DB4D6415}"/>
                  </a:ext>
                </a:extLst>
              </p:cNvPr>
              <p:cNvSpPr txBox="1"/>
              <p:nvPr/>
            </p:nvSpPr>
            <p:spPr>
              <a:xfrm>
                <a:off x="4365468" y="2181176"/>
                <a:ext cx="739554" cy="261610"/>
              </a:xfrm>
              <a:prstGeom prst="rect">
                <a:avLst/>
              </a:prstGeom>
              <a:noFill/>
            </p:spPr>
            <p:txBody>
              <a:bodyPr wrap="square">
                <a:spAutoFit/>
              </a:bodyPr>
              <a:lstStyle>
                <a:defPPr>
                  <a:defRPr lang="en-US"/>
                </a:defPPr>
                <a:lvl1pPr algn="ctr"/>
              </a:lstStyle>
              <a:p>
                <a:r>
                  <a:rPr lang="en-US" sz="1050" b="1" dirty="0">
                    <a:solidFill>
                      <a:schemeClr val="tx1">
                        <a:lumMod val="50000"/>
                        <a:lumOff val="50000"/>
                      </a:schemeClr>
                    </a:solidFill>
                    <a:latin typeface="Ekachon" panose="00000500000000000000" pitchFamily="2" charset="-34"/>
                    <a:cs typeface="Ekachon" panose="00000500000000000000" pitchFamily="2" charset="-34"/>
                  </a:rPr>
                  <a:t>Lebel</a:t>
                </a:r>
              </a:p>
            </p:txBody>
          </p:sp>
          <p:sp>
            <p:nvSpPr>
              <p:cNvPr id="173" name="TextBox 172">
                <a:extLst>
                  <a:ext uri="{FF2B5EF4-FFF2-40B4-BE49-F238E27FC236}">
                    <a16:creationId xmlns:a16="http://schemas.microsoft.com/office/drawing/2014/main" id="{06FD33A4-A3FE-44B1-9DE8-76FC7F24C80E}"/>
                  </a:ext>
                </a:extLst>
              </p:cNvPr>
              <p:cNvSpPr txBox="1"/>
              <p:nvPr/>
            </p:nvSpPr>
            <p:spPr>
              <a:xfrm>
                <a:off x="5083583" y="2360619"/>
                <a:ext cx="418624"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3</a:t>
                </a:r>
              </a:p>
            </p:txBody>
          </p:sp>
          <p:sp>
            <p:nvSpPr>
              <p:cNvPr id="174" name="TextBox 173">
                <a:extLst>
                  <a:ext uri="{FF2B5EF4-FFF2-40B4-BE49-F238E27FC236}">
                    <a16:creationId xmlns:a16="http://schemas.microsoft.com/office/drawing/2014/main" id="{459B4BCF-53AF-9F35-915B-841129E43678}"/>
                  </a:ext>
                </a:extLst>
              </p:cNvPr>
              <p:cNvSpPr txBox="1"/>
              <p:nvPr/>
            </p:nvSpPr>
            <p:spPr>
              <a:xfrm>
                <a:off x="5723806" y="2355874"/>
                <a:ext cx="439657"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1</a:t>
                </a:r>
              </a:p>
            </p:txBody>
          </p:sp>
          <p:sp>
            <p:nvSpPr>
              <p:cNvPr id="175" name="TextBox 174">
                <a:extLst>
                  <a:ext uri="{FF2B5EF4-FFF2-40B4-BE49-F238E27FC236}">
                    <a16:creationId xmlns:a16="http://schemas.microsoft.com/office/drawing/2014/main" id="{F3E47505-0764-9FC3-9075-DBB6B297ADD4}"/>
                  </a:ext>
                </a:extLst>
              </p:cNvPr>
              <p:cNvSpPr txBox="1"/>
              <p:nvPr/>
            </p:nvSpPr>
            <p:spPr>
              <a:xfrm>
                <a:off x="6313361" y="2360619"/>
                <a:ext cx="384796"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-2</a:t>
                </a:r>
              </a:p>
            </p:txBody>
          </p:sp>
        </p:grpSp>
        <p:cxnSp>
          <p:nvCxnSpPr>
            <p:cNvPr id="139" name="Straight Connector 138">
              <a:extLst>
                <a:ext uri="{FF2B5EF4-FFF2-40B4-BE49-F238E27FC236}">
                  <a16:creationId xmlns:a16="http://schemas.microsoft.com/office/drawing/2014/main" id="{D8674A77-549D-E3A2-8F66-028D22614EEC}"/>
                </a:ext>
              </a:extLst>
            </p:cNvPr>
            <p:cNvCxnSpPr>
              <a:cxnSpLocks/>
            </p:cNvCxnSpPr>
            <p:nvPr/>
          </p:nvCxnSpPr>
          <p:spPr>
            <a:xfrm flipH="1">
              <a:off x="3667884" y="2681432"/>
              <a:ext cx="3288519" cy="0"/>
            </a:xfrm>
            <a:prstGeom prst="line">
              <a:avLst/>
            </a:prstGeom>
            <a:ln w="952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0" name="Freeform 8">
              <a:extLst>
                <a:ext uri="{FF2B5EF4-FFF2-40B4-BE49-F238E27FC236}">
                  <a16:creationId xmlns:a16="http://schemas.microsoft.com/office/drawing/2014/main" id="{D3878E89-35ED-F443-824B-697832692B70}"/>
                </a:ext>
              </a:extLst>
            </p:cNvPr>
            <p:cNvSpPr>
              <a:spLocks/>
            </p:cNvSpPr>
            <p:nvPr/>
          </p:nvSpPr>
          <p:spPr bwMode="auto">
            <a:xfrm>
              <a:off x="3829684" y="4719619"/>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1" name="Freeform 26">
              <a:extLst>
                <a:ext uri="{FF2B5EF4-FFF2-40B4-BE49-F238E27FC236}">
                  <a16:creationId xmlns:a16="http://schemas.microsoft.com/office/drawing/2014/main" id="{711EBE27-4BE2-B7E0-8851-B1DB7C97BE0E}"/>
                </a:ext>
              </a:extLst>
            </p:cNvPr>
            <p:cNvSpPr>
              <a:spLocks/>
            </p:cNvSpPr>
            <p:nvPr/>
          </p:nvSpPr>
          <p:spPr bwMode="auto">
            <a:xfrm>
              <a:off x="3938964" y="3520492"/>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2" name="Freeform 23">
              <a:extLst>
                <a:ext uri="{FF2B5EF4-FFF2-40B4-BE49-F238E27FC236}">
                  <a16:creationId xmlns:a16="http://schemas.microsoft.com/office/drawing/2014/main" id="{DCCA02E8-A738-34E8-654F-973D265D4976}"/>
                </a:ext>
              </a:extLst>
            </p:cNvPr>
            <p:cNvSpPr>
              <a:spLocks/>
            </p:cNvSpPr>
            <p:nvPr/>
          </p:nvSpPr>
          <p:spPr bwMode="auto">
            <a:xfrm>
              <a:off x="3829683" y="5871531"/>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3" name="TextBox 142">
              <a:extLst>
                <a:ext uri="{FF2B5EF4-FFF2-40B4-BE49-F238E27FC236}">
                  <a16:creationId xmlns:a16="http://schemas.microsoft.com/office/drawing/2014/main" id="{9FE2E28B-7CDD-5D10-AD16-8776DEDC9D13}"/>
                </a:ext>
              </a:extLst>
            </p:cNvPr>
            <p:cNvSpPr txBox="1"/>
            <p:nvPr/>
          </p:nvSpPr>
          <p:spPr>
            <a:xfrm>
              <a:off x="3461477" y="3016734"/>
              <a:ext cx="963834" cy="346708"/>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144" name="TextBox 143">
              <a:extLst>
                <a:ext uri="{FF2B5EF4-FFF2-40B4-BE49-F238E27FC236}">
                  <a16:creationId xmlns:a16="http://schemas.microsoft.com/office/drawing/2014/main" id="{76781DAF-00DD-4070-A17E-21C958820C03}"/>
                </a:ext>
              </a:extLst>
            </p:cNvPr>
            <p:cNvSpPr txBox="1"/>
            <p:nvPr/>
          </p:nvSpPr>
          <p:spPr>
            <a:xfrm>
              <a:off x="3297506" y="4201309"/>
              <a:ext cx="1298225" cy="315190"/>
            </a:xfrm>
            <a:prstGeom prst="rect">
              <a:avLst/>
            </a:prstGeom>
            <a:noFill/>
          </p:spPr>
          <p:txBody>
            <a:bodyPr wrap="square">
              <a:spAutoFit/>
            </a:bodyPr>
            <a:lstStyle>
              <a:defPPr>
                <a:defRPr lang="en-US"/>
              </a:defPPr>
              <a:lvl1pPr algn="ctr"/>
            </a:lstStyle>
            <a:p>
              <a:r>
                <a:rPr lang="en-US" sz="1400" b="1" spc="-150" dirty="0">
                  <a:solidFill>
                    <a:schemeClr val="bg1"/>
                  </a:solidFill>
                  <a:latin typeface="Century Gothic" panose="020B0502020202020204" pitchFamily="34" charset="0"/>
                  <a:cs typeface="Ekachon" panose="00000500000000000000" pitchFamily="2" charset="-34"/>
                </a:rPr>
                <a:t>ATTACKER</a:t>
              </a:r>
            </a:p>
          </p:txBody>
        </p:sp>
        <p:sp>
          <p:nvSpPr>
            <p:cNvPr id="145" name="TextBox 144">
              <a:extLst>
                <a:ext uri="{FF2B5EF4-FFF2-40B4-BE49-F238E27FC236}">
                  <a16:creationId xmlns:a16="http://schemas.microsoft.com/office/drawing/2014/main" id="{B1E585F0-79E3-E62F-4929-38851CD6FC8C}"/>
                </a:ext>
              </a:extLst>
            </p:cNvPr>
            <p:cNvSpPr txBox="1"/>
            <p:nvPr/>
          </p:nvSpPr>
          <p:spPr>
            <a:xfrm>
              <a:off x="3504400" y="5401369"/>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146" name="TextBox 145">
              <a:extLst>
                <a:ext uri="{FF2B5EF4-FFF2-40B4-BE49-F238E27FC236}">
                  <a16:creationId xmlns:a16="http://schemas.microsoft.com/office/drawing/2014/main" id="{E1C34660-D41D-EB54-698B-2A9B4077DD4B}"/>
                </a:ext>
              </a:extLst>
            </p:cNvPr>
            <p:cNvSpPr txBox="1"/>
            <p:nvPr/>
          </p:nvSpPr>
          <p:spPr>
            <a:xfrm>
              <a:off x="3486339" y="2791379"/>
              <a:ext cx="920561"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Group</a:t>
              </a:r>
              <a:endParaRPr lang="en-US" sz="1100" b="1" dirty="0">
                <a:solidFill>
                  <a:srgbClr val="0000FF"/>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52813B0-7042-DB1C-AB52-34DB99A0E689}"/>
                </a:ext>
              </a:extLst>
            </p:cNvPr>
            <p:cNvSpPr txBox="1"/>
            <p:nvPr/>
          </p:nvSpPr>
          <p:spPr>
            <a:xfrm>
              <a:off x="4476394" y="2791379"/>
              <a:ext cx="2304136" cy="173874"/>
            </a:xfrm>
            <a:prstGeom prst="rect">
              <a:avLst/>
            </a:prstGeom>
            <a:solidFill>
              <a:schemeClr val="bg1">
                <a:lumMod val="85000"/>
              </a:schemeClr>
            </a:solidFill>
            <a:ln>
              <a:noFill/>
            </a:ln>
            <a:effectLst/>
          </p:spPr>
          <p:txBody>
            <a:bodyPr wrap="none" rtlCol="0" anchor="ctr" anchorCtr="1">
              <a:noAutofit/>
            </a:bodyPr>
            <a:lstStyle/>
            <a:p>
              <a:r>
                <a:rPr lang="en-US" sz="900" dirty="0">
                  <a:latin typeface="Ekachon" panose="00000500000000000000" pitchFamily="2" charset="-34"/>
                  <a:cs typeface="Ekachon" panose="00000500000000000000" pitchFamily="2" charset="-34"/>
                </a:rPr>
                <a:t>No. of Tweet by Party and Sentiment</a:t>
              </a:r>
            </a:p>
          </p:txBody>
        </p:sp>
        <p:sp>
          <p:nvSpPr>
            <p:cNvPr id="148" name="TextBox 147">
              <a:extLst>
                <a:ext uri="{FF2B5EF4-FFF2-40B4-BE49-F238E27FC236}">
                  <a16:creationId xmlns:a16="http://schemas.microsoft.com/office/drawing/2014/main" id="{7B634DD0-169C-85C0-7261-87BA3C051F31}"/>
                </a:ext>
              </a:extLst>
            </p:cNvPr>
            <p:cNvSpPr txBox="1"/>
            <p:nvPr/>
          </p:nvSpPr>
          <p:spPr>
            <a:xfrm>
              <a:off x="6850024" y="2787696"/>
              <a:ext cx="635999" cy="173874"/>
            </a:xfrm>
            <a:prstGeom prst="rect">
              <a:avLst/>
            </a:prstGeom>
            <a:solidFill>
              <a:schemeClr val="bg1">
                <a:lumMod val="85000"/>
              </a:schemeClr>
            </a:solidFill>
            <a:ln>
              <a:noFill/>
            </a:ln>
            <a:effectLst/>
          </p:spPr>
          <p:txBody>
            <a:bodyPr wrap="none" rtlCol="0" anchor="ctr" anchorCtr="1">
              <a:noAutofit/>
            </a:bodyPr>
            <a:lstStyle/>
            <a:p>
              <a:r>
                <a:rPr lang="en-US" sz="1050" dirty="0">
                  <a:latin typeface="Ekachon" panose="00000500000000000000" pitchFamily="2" charset="-34"/>
                  <a:cs typeface="Ekachon" panose="00000500000000000000" pitchFamily="2" charset="-34"/>
                </a:rPr>
                <a:t>Score</a:t>
              </a:r>
            </a:p>
          </p:txBody>
        </p:sp>
        <p:sp>
          <p:nvSpPr>
            <p:cNvPr id="149" name="TextBox 148">
              <a:extLst>
                <a:ext uri="{FF2B5EF4-FFF2-40B4-BE49-F238E27FC236}">
                  <a16:creationId xmlns:a16="http://schemas.microsoft.com/office/drawing/2014/main" id="{C0CD0522-29B5-4B4A-C3C6-BEB7F92B522E}"/>
                </a:ext>
              </a:extLst>
            </p:cNvPr>
            <p:cNvSpPr txBox="1"/>
            <p:nvPr/>
          </p:nvSpPr>
          <p:spPr>
            <a:xfrm>
              <a:off x="3419556" y="3782135"/>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10 </a:t>
              </a:r>
            </a:p>
            <a:p>
              <a:pPr algn="l"/>
              <a:r>
                <a:rPr lang="en-US" sz="900" b="1" dirty="0">
                  <a:latin typeface="Ekachon" panose="00000500000000000000" pitchFamily="2" charset="-34"/>
                  <a:cs typeface="Ekachon" panose="00000500000000000000" pitchFamily="2" charset="-34"/>
                </a:rPr>
                <a:t>Tweets</a:t>
              </a:r>
            </a:p>
          </p:txBody>
        </p:sp>
        <p:pic>
          <p:nvPicPr>
            <p:cNvPr id="150" name="Picture 149">
              <a:extLst>
                <a:ext uri="{FF2B5EF4-FFF2-40B4-BE49-F238E27FC236}">
                  <a16:creationId xmlns:a16="http://schemas.microsoft.com/office/drawing/2014/main" id="{BEDE0C1B-3705-B56D-1C63-E093B56E19DD}"/>
                </a:ext>
              </a:extLst>
            </p:cNvPr>
            <p:cNvPicPr>
              <a:picLocks noChangeAspect="1"/>
            </p:cNvPicPr>
            <p:nvPr/>
          </p:nvPicPr>
          <p:blipFill>
            <a:blip r:embed="rId14"/>
            <a:stretch>
              <a:fillRect/>
            </a:stretch>
          </p:blipFill>
          <p:spPr>
            <a:xfrm>
              <a:off x="4437614" y="3047750"/>
              <a:ext cx="3048409" cy="1093349"/>
            </a:xfrm>
            <a:prstGeom prst="rect">
              <a:avLst/>
            </a:prstGeom>
          </p:spPr>
        </p:pic>
        <p:sp>
          <p:nvSpPr>
            <p:cNvPr id="151" name="TextBox 150">
              <a:extLst>
                <a:ext uri="{FF2B5EF4-FFF2-40B4-BE49-F238E27FC236}">
                  <a16:creationId xmlns:a16="http://schemas.microsoft.com/office/drawing/2014/main" id="{03DC94D4-C5BF-73C1-F8FF-4BE8C4C68469}"/>
                </a:ext>
              </a:extLst>
            </p:cNvPr>
            <p:cNvSpPr txBox="1"/>
            <p:nvPr/>
          </p:nvSpPr>
          <p:spPr>
            <a:xfrm>
              <a:off x="3581622" y="3282793"/>
              <a:ext cx="729993" cy="230832"/>
            </a:xfrm>
            <a:prstGeom prst="rect">
              <a:avLst/>
            </a:prstGeom>
            <a:noFill/>
          </p:spPr>
          <p:txBody>
            <a:bodyPr wrap="square">
              <a:spAutoFit/>
            </a:bodyPr>
            <a:lstStyle>
              <a:defPPr>
                <a:defRPr lang="en-US"/>
              </a:defPPr>
              <a:lvl1pPr algn="ctr"/>
            </a:lstStyle>
            <a:p>
              <a:r>
                <a:rPr lang="en-US" sz="900" b="1" dirty="0">
                  <a:solidFill>
                    <a:schemeClr val="bg1"/>
                  </a:solidFill>
                  <a:latin typeface="Ekachon" panose="00000500000000000000" pitchFamily="2" charset="-34"/>
                  <a:cs typeface="Ekachon" panose="00000500000000000000" pitchFamily="2" charset="-34"/>
                </a:rPr>
                <a:t>Party A</a:t>
              </a:r>
            </a:p>
          </p:txBody>
        </p:sp>
        <p:sp>
          <p:nvSpPr>
            <p:cNvPr id="152" name="Freeform 501">
              <a:extLst>
                <a:ext uri="{FF2B5EF4-FFF2-40B4-BE49-F238E27FC236}">
                  <a16:creationId xmlns:a16="http://schemas.microsoft.com/office/drawing/2014/main" id="{03A56867-5748-B0F0-591B-4B1CC1A2CEFD}"/>
                </a:ext>
              </a:extLst>
            </p:cNvPr>
            <p:cNvSpPr>
              <a:spLocks noEditPoints="1"/>
            </p:cNvSpPr>
            <p:nvPr/>
          </p:nvSpPr>
          <p:spPr bwMode="auto">
            <a:xfrm>
              <a:off x="4657627" y="3000374"/>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3" name="Freeform 501">
              <a:extLst>
                <a:ext uri="{FF2B5EF4-FFF2-40B4-BE49-F238E27FC236}">
                  <a16:creationId xmlns:a16="http://schemas.microsoft.com/office/drawing/2014/main" id="{5CA7F310-2716-EC89-7347-223AAD912EAD}"/>
                </a:ext>
              </a:extLst>
            </p:cNvPr>
            <p:cNvSpPr>
              <a:spLocks noEditPoints="1"/>
            </p:cNvSpPr>
            <p:nvPr/>
          </p:nvSpPr>
          <p:spPr bwMode="auto">
            <a:xfrm>
              <a:off x="6987379" y="3000373"/>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pic>
          <p:nvPicPr>
            <p:cNvPr id="154" name="Picture 153">
              <a:extLst>
                <a:ext uri="{FF2B5EF4-FFF2-40B4-BE49-F238E27FC236}">
                  <a16:creationId xmlns:a16="http://schemas.microsoft.com/office/drawing/2014/main" id="{EF380B52-245A-0988-6368-2EB7E5FDD7A4}"/>
                </a:ext>
              </a:extLst>
            </p:cNvPr>
            <p:cNvPicPr>
              <a:picLocks noChangeAspect="1"/>
            </p:cNvPicPr>
            <p:nvPr/>
          </p:nvPicPr>
          <p:blipFill>
            <a:blip r:embed="rId15"/>
            <a:stretch>
              <a:fillRect/>
            </a:stretch>
          </p:blipFill>
          <p:spPr>
            <a:xfrm>
              <a:off x="4437614" y="4240075"/>
              <a:ext cx="3048409" cy="1103089"/>
            </a:xfrm>
            <a:prstGeom prst="rect">
              <a:avLst/>
            </a:prstGeom>
          </p:spPr>
        </p:pic>
        <p:sp>
          <p:nvSpPr>
            <p:cNvPr id="155" name="Freeform 501">
              <a:extLst>
                <a:ext uri="{FF2B5EF4-FFF2-40B4-BE49-F238E27FC236}">
                  <a16:creationId xmlns:a16="http://schemas.microsoft.com/office/drawing/2014/main" id="{76A51A4B-0201-EBEE-C863-A2110B586290}"/>
                </a:ext>
              </a:extLst>
            </p:cNvPr>
            <p:cNvSpPr>
              <a:spLocks noEditPoints="1"/>
            </p:cNvSpPr>
            <p:nvPr/>
          </p:nvSpPr>
          <p:spPr bwMode="auto">
            <a:xfrm>
              <a:off x="6964041"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56" name="Freeform 501">
              <a:extLst>
                <a:ext uri="{FF2B5EF4-FFF2-40B4-BE49-F238E27FC236}">
                  <a16:creationId xmlns:a16="http://schemas.microsoft.com/office/drawing/2014/main" id="{D8BBE7A4-9DF3-EF3A-CDD3-DBA2777D9749}"/>
                </a:ext>
              </a:extLst>
            </p:cNvPr>
            <p:cNvSpPr>
              <a:spLocks noEditPoints="1"/>
            </p:cNvSpPr>
            <p:nvPr/>
          </p:nvSpPr>
          <p:spPr bwMode="auto">
            <a:xfrm>
              <a:off x="4652012"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7" name="TextBox 156">
              <a:extLst>
                <a:ext uri="{FF2B5EF4-FFF2-40B4-BE49-F238E27FC236}">
                  <a16:creationId xmlns:a16="http://schemas.microsoft.com/office/drawing/2014/main" id="{3712A08B-F1C9-F225-71AC-D506CE0D34F3}"/>
                </a:ext>
              </a:extLst>
            </p:cNvPr>
            <p:cNvSpPr txBox="1"/>
            <p:nvPr/>
          </p:nvSpPr>
          <p:spPr>
            <a:xfrm>
              <a:off x="3581622" y="4454130"/>
              <a:ext cx="729993" cy="230832"/>
            </a:xfrm>
            <a:prstGeom prst="rect">
              <a:avLst/>
            </a:prstGeom>
            <a:noFill/>
          </p:spPr>
          <p:txBody>
            <a:bodyPr wrap="square">
              <a:spAutoFit/>
            </a:bodyPr>
            <a:lstStyle>
              <a:defPPr>
                <a:defRPr lang="en-US"/>
              </a:defPPr>
              <a:lvl1pPr algn="ctr"/>
            </a:lstStyle>
            <a:p>
              <a:r>
                <a:rPr lang="en-US" sz="900" b="1" dirty="0">
                  <a:solidFill>
                    <a:schemeClr val="tx1">
                      <a:lumMod val="75000"/>
                      <a:lumOff val="25000"/>
                    </a:schemeClr>
                  </a:solidFill>
                  <a:latin typeface="Ekachon" panose="00000500000000000000" pitchFamily="2" charset="-34"/>
                  <a:cs typeface="Ekachon" panose="00000500000000000000" pitchFamily="2" charset="-34"/>
                </a:rPr>
                <a:t>Party E</a:t>
              </a:r>
            </a:p>
          </p:txBody>
        </p:sp>
        <p:sp>
          <p:nvSpPr>
            <p:cNvPr id="158" name="TextBox 157">
              <a:extLst>
                <a:ext uri="{FF2B5EF4-FFF2-40B4-BE49-F238E27FC236}">
                  <a16:creationId xmlns:a16="http://schemas.microsoft.com/office/drawing/2014/main" id="{4353653B-A760-F5A9-1917-DB76CF726453}"/>
                </a:ext>
              </a:extLst>
            </p:cNvPr>
            <p:cNvSpPr txBox="1"/>
            <p:nvPr/>
          </p:nvSpPr>
          <p:spPr>
            <a:xfrm>
              <a:off x="3423706" y="4986700"/>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19 </a:t>
              </a:r>
            </a:p>
            <a:p>
              <a:pPr algn="l"/>
              <a:r>
                <a:rPr lang="en-US" sz="900" b="1" dirty="0">
                  <a:latin typeface="Ekachon" panose="00000500000000000000" pitchFamily="2" charset="-34"/>
                  <a:cs typeface="Ekachon" panose="00000500000000000000" pitchFamily="2" charset="-34"/>
                </a:rPr>
                <a:t>Tweets</a:t>
              </a:r>
            </a:p>
          </p:txBody>
        </p:sp>
        <p:pic>
          <p:nvPicPr>
            <p:cNvPr id="159" name="Picture 158">
              <a:extLst>
                <a:ext uri="{FF2B5EF4-FFF2-40B4-BE49-F238E27FC236}">
                  <a16:creationId xmlns:a16="http://schemas.microsoft.com/office/drawing/2014/main" id="{D7FEA1C6-5AA9-A6BB-9025-8D263FC20797}"/>
                </a:ext>
              </a:extLst>
            </p:cNvPr>
            <p:cNvPicPr>
              <a:picLocks noChangeAspect="1"/>
            </p:cNvPicPr>
            <p:nvPr/>
          </p:nvPicPr>
          <p:blipFill>
            <a:blip r:embed="rId16"/>
            <a:stretch>
              <a:fillRect/>
            </a:stretch>
          </p:blipFill>
          <p:spPr>
            <a:xfrm>
              <a:off x="4437614" y="5434150"/>
              <a:ext cx="3048409" cy="1093349"/>
            </a:xfrm>
            <a:prstGeom prst="rect">
              <a:avLst/>
            </a:prstGeom>
          </p:spPr>
        </p:pic>
        <p:sp>
          <p:nvSpPr>
            <p:cNvPr id="160" name="Freeform 501">
              <a:extLst>
                <a:ext uri="{FF2B5EF4-FFF2-40B4-BE49-F238E27FC236}">
                  <a16:creationId xmlns:a16="http://schemas.microsoft.com/office/drawing/2014/main" id="{1C4D553D-1E57-BE49-6FAE-C426C9642B20}"/>
                </a:ext>
              </a:extLst>
            </p:cNvPr>
            <p:cNvSpPr>
              <a:spLocks noEditPoints="1"/>
            </p:cNvSpPr>
            <p:nvPr/>
          </p:nvSpPr>
          <p:spPr bwMode="auto">
            <a:xfrm>
              <a:off x="6964041"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1" name="Freeform 501">
              <a:extLst>
                <a:ext uri="{FF2B5EF4-FFF2-40B4-BE49-F238E27FC236}">
                  <a16:creationId xmlns:a16="http://schemas.microsoft.com/office/drawing/2014/main" id="{FB751611-0EC3-CEF5-E44B-0840D6001B84}"/>
                </a:ext>
              </a:extLst>
            </p:cNvPr>
            <p:cNvSpPr>
              <a:spLocks noEditPoints="1"/>
            </p:cNvSpPr>
            <p:nvPr/>
          </p:nvSpPr>
          <p:spPr bwMode="auto">
            <a:xfrm>
              <a:off x="4652012"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2" name="Freeform 501">
              <a:extLst>
                <a:ext uri="{FF2B5EF4-FFF2-40B4-BE49-F238E27FC236}">
                  <a16:creationId xmlns:a16="http://schemas.microsoft.com/office/drawing/2014/main" id="{51E1728E-0539-E89C-5E11-54DB1CE2375B}"/>
                </a:ext>
              </a:extLst>
            </p:cNvPr>
            <p:cNvSpPr>
              <a:spLocks noEditPoints="1"/>
            </p:cNvSpPr>
            <p:nvPr/>
          </p:nvSpPr>
          <p:spPr bwMode="auto">
            <a:xfrm>
              <a:off x="4646081" y="5605320"/>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3" name="Freeform 501">
              <a:extLst>
                <a:ext uri="{FF2B5EF4-FFF2-40B4-BE49-F238E27FC236}">
                  <a16:creationId xmlns:a16="http://schemas.microsoft.com/office/drawing/2014/main" id="{2F776F72-9C08-CECC-4CA7-D3FF439DC9FD}"/>
                </a:ext>
              </a:extLst>
            </p:cNvPr>
            <p:cNvSpPr>
              <a:spLocks noEditPoints="1"/>
            </p:cNvSpPr>
            <p:nvPr/>
          </p:nvSpPr>
          <p:spPr bwMode="auto">
            <a:xfrm>
              <a:off x="6975833" y="5605319"/>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4" name="TextBox 163">
              <a:extLst>
                <a:ext uri="{FF2B5EF4-FFF2-40B4-BE49-F238E27FC236}">
                  <a16:creationId xmlns:a16="http://schemas.microsoft.com/office/drawing/2014/main" id="{528CA376-B3AC-070D-6D2C-42BA93970EC2}"/>
                </a:ext>
              </a:extLst>
            </p:cNvPr>
            <p:cNvSpPr txBox="1"/>
            <p:nvPr/>
          </p:nvSpPr>
          <p:spPr>
            <a:xfrm>
              <a:off x="3419556" y="6176667"/>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24 </a:t>
              </a:r>
            </a:p>
            <a:p>
              <a:pPr algn="l"/>
              <a:r>
                <a:rPr lang="en-US" sz="900" b="1" dirty="0">
                  <a:latin typeface="Ekachon" panose="00000500000000000000" pitchFamily="2" charset="-34"/>
                  <a:cs typeface="Ekachon" panose="00000500000000000000" pitchFamily="2" charset="-34"/>
                </a:rPr>
                <a:t>Tweets</a:t>
              </a:r>
            </a:p>
          </p:txBody>
        </p:sp>
        <p:sp>
          <p:nvSpPr>
            <p:cNvPr id="165" name="TextBox 164">
              <a:extLst>
                <a:ext uri="{FF2B5EF4-FFF2-40B4-BE49-F238E27FC236}">
                  <a16:creationId xmlns:a16="http://schemas.microsoft.com/office/drawing/2014/main" id="{B4452EF7-B412-2977-1258-A86F53F4B05E}"/>
                </a:ext>
              </a:extLst>
            </p:cNvPr>
            <p:cNvSpPr txBox="1"/>
            <p:nvPr/>
          </p:nvSpPr>
          <p:spPr>
            <a:xfrm>
              <a:off x="3367184" y="5715459"/>
              <a:ext cx="729993" cy="215444"/>
            </a:xfrm>
            <a:prstGeom prst="rect">
              <a:avLst/>
            </a:prstGeom>
            <a:noFill/>
          </p:spPr>
          <p:txBody>
            <a:bodyPr wrap="square">
              <a:spAutoFit/>
            </a:bodyPr>
            <a:lstStyle>
              <a:defPPr>
                <a:defRPr lang="en-US"/>
              </a:defPPr>
              <a:lvl1pPr algn="ctr"/>
            </a:lstStyle>
            <a:p>
              <a:r>
                <a:rPr lang="en-US" sz="800" dirty="0">
                  <a:solidFill>
                    <a:schemeClr val="bg1"/>
                  </a:solidFill>
                  <a:latin typeface="Ekachon" panose="00000500000000000000" pitchFamily="2" charset="-34"/>
                  <a:cs typeface="Ekachon" panose="00000500000000000000" pitchFamily="2" charset="-34"/>
                </a:rPr>
                <a:t>Party B</a:t>
              </a:r>
            </a:p>
          </p:txBody>
        </p:sp>
        <p:sp>
          <p:nvSpPr>
            <p:cNvPr id="166" name="TextBox 165">
              <a:extLst>
                <a:ext uri="{FF2B5EF4-FFF2-40B4-BE49-F238E27FC236}">
                  <a16:creationId xmlns:a16="http://schemas.microsoft.com/office/drawing/2014/main" id="{B1874A15-872D-805B-F4BB-877B181D4CD2}"/>
                </a:ext>
              </a:extLst>
            </p:cNvPr>
            <p:cNvSpPr txBox="1"/>
            <p:nvPr/>
          </p:nvSpPr>
          <p:spPr>
            <a:xfrm>
              <a:off x="3807621" y="5715459"/>
              <a:ext cx="729993" cy="215444"/>
            </a:xfrm>
            <a:prstGeom prst="rect">
              <a:avLst/>
            </a:prstGeom>
            <a:noFill/>
          </p:spPr>
          <p:txBody>
            <a:bodyPr wrap="square">
              <a:spAutoFit/>
            </a:bodyPr>
            <a:lstStyle>
              <a:defPPr>
                <a:defRPr lang="en-US"/>
              </a:defPPr>
              <a:lvl1pPr algn="ctr"/>
            </a:lstStyle>
            <a:p>
              <a:r>
                <a:rPr lang="en-US" sz="800" dirty="0">
                  <a:solidFill>
                    <a:schemeClr val="bg1">
                      <a:lumMod val="95000"/>
                    </a:schemeClr>
                  </a:solidFill>
                  <a:latin typeface="Ekachon" panose="00000500000000000000" pitchFamily="2" charset="-34"/>
                  <a:cs typeface="Ekachon" panose="00000500000000000000" pitchFamily="2" charset="-34"/>
                </a:rPr>
                <a:t>Party E</a:t>
              </a:r>
            </a:p>
          </p:txBody>
        </p:sp>
        <p:sp>
          <p:nvSpPr>
            <p:cNvPr id="167" name="TextBox 166">
              <a:extLst>
                <a:ext uri="{FF2B5EF4-FFF2-40B4-BE49-F238E27FC236}">
                  <a16:creationId xmlns:a16="http://schemas.microsoft.com/office/drawing/2014/main" id="{A2AA96B4-1AF5-A9EA-7014-9203E75ACC46}"/>
                </a:ext>
              </a:extLst>
            </p:cNvPr>
            <p:cNvSpPr txBox="1"/>
            <p:nvPr/>
          </p:nvSpPr>
          <p:spPr>
            <a:xfrm>
              <a:off x="3371386" y="5591569"/>
              <a:ext cx="729993" cy="215444"/>
            </a:xfrm>
            <a:prstGeom prst="rect">
              <a:avLst/>
            </a:prstGeom>
            <a:noFill/>
          </p:spPr>
          <p:txBody>
            <a:bodyPr wrap="square">
              <a:spAutoFit/>
            </a:bodyPr>
            <a:lstStyle>
              <a:defPPr>
                <a:defRPr lang="en-US"/>
              </a:defPPr>
              <a:lvl1pPr algn="ctr"/>
            </a:lstStyle>
            <a:p>
              <a:r>
                <a:rPr lang="en-US" sz="800" i="1" u="sng" dirty="0">
                  <a:solidFill>
                    <a:schemeClr val="bg1"/>
                  </a:solidFill>
                  <a:latin typeface="Ekachon" panose="00000500000000000000" pitchFamily="2" charset="-34"/>
                  <a:cs typeface="Ekachon" panose="00000500000000000000" pitchFamily="2" charset="-34"/>
                </a:rPr>
                <a:t>Love</a:t>
              </a:r>
            </a:p>
          </p:txBody>
        </p:sp>
        <p:sp>
          <p:nvSpPr>
            <p:cNvPr id="168" name="TextBox 167">
              <a:extLst>
                <a:ext uri="{FF2B5EF4-FFF2-40B4-BE49-F238E27FC236}">
                  <a16:creationId xmlns:a16="http://schemas.microsoft.com/office/drawing/2014/main" id="{840FAB65-652B-F688-D1F5-A15C088C77EC}"/>
                </a:ext>
              </a:extLst>
            </p:cNvPr>
            <p:cNvSpPr txBox="1"/>
            <p:nvPr/>
          </p:nvSpPr>
          <p:spPr>
            <a:xfrm>
              <a:off x="3811823" y="5588756"/>
              <a:ext cx="729993" cy="215444"/>
            </a:xfrm>
            <a:prstGeom prst="rect">
              <a:avLst/>
            </a:prstGeom>
            <a:noFill/>
          </p:spPr>
          <p:txBody>
            <a:bodyPr wrap="square">
              <a:spAutoFit/>
            </a:bodyPr>
            <a:lstStyle>
              <a:defPPr>
                <a:defRPr lang="en-US"/>
              </a:defPPr>
              <a:lvl1pPr algn="ctr"/>
            </a:lstStyle>
            <a:p>
              <a:r>
                <a:rPr lang="en-US" sz="800" i="1" u="sng" dirty="0">
                  <a:solidFill>
                    <a:schemeClr val="bg1">
                      <a:lumMod val="95000"/>
                    </a:schemeClr>
                  </a:solidFill>
                  <a:latin typeface="Ekachon" panose="00000500000000000000" pitchFamily="2" charset="-34"/>
                  <a:cs typeface="Ekachon" panose="00000500000000000000" pitchFamily="2" charset="-34"/>
                </a:rPr>
                <a:t>Attack</a:t>
              </a:r>
            </a:p>
          </p:txBody>
        </p:sp>
      </p:grpSp>
      <p:sp>
        <p:nvSpPr>
          <p:cNvPr id="182" name="Rectangle 181">
            <a:extLst>
              <a:ext uri="{FF2B5EF4-FFF2-40B4-BE49-F238E27FC236}">
                <a16:creationId xmlns:a16="http://schemas.microsoft.com/office/drawing/2014/main" id="{A9BB1A96-57AB-8DFA-8B14-29145DA69159}"/>
              </a:ext>
            </a:extLst>
          </p:cNvPr>
          <p:cNvSpPr/>
          <p:nvPr/>
        </p:nvSpPr>
        <p:spPr>
          <a:xfrm>
            <a:off x="8184108" y="503811"/>
            <a:ext cx="3708916" cy="337070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74FFD0E6-C396-C7E4-4B8A-7B9CCB46AF07}"/>
              </a:ext>
            </a:extLst>
          </p:cNvPr>
          <p:cNvGrpSpPr/>
          <p:nvPr/>
        </p:nvGrpSpPr>
        <p:grpSpPr>
          <a:xfrm>
            <a:off x="4132305" y="492490"/>
            <a:ext cx="3708915" cy="957782"/>
            <a:chOff x="3813042" y="1460174"/>
            <a:chExt cx="3968883" cy="1318858"/>
          </a:xfrm>
        </p:grpSpPr>
        <p:sp>
          <p:nvSpPr>
            <p:cNvPr id="184" name="Rectangle 183">
              <a:extLst>
                <a:ext uri="{FF2B5EF4-FFF2-40B4-BE49-F238E27FC236}">
                  <a16:creationId xmlns:a16="http://schemas.microsoft.com/office/drawing/2014/main" id="{E2DC5066-8E67-4B76-A084-BE624765A1A1}"/>
                </a:ext>
              </a:extLst>
            </p:cNvPr>
            <p:cNvSpPr/>
            <p:nvPr/>
          </p:nvSpPr>
          <p:spPr>
            <a:xfrm>
              <a:off x="3813042" y="1471268"/>
              <a:ext cx="3968883" cy="130776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F95A7DB2-4BF7-B58E-97A8-ED16414F2E63}"/>
                </a:ext>
              </a:extLst>
            </p:cNvPr>
            <p:cNvSpPr txBox="1"/>
            <p:nvPr/>
          </p:nvSpPr>
          <p:spPr>
            <a:xfrm>
              <a:off x="3868447" y="1460174"/>
              <a:ext cx="2747177" cy="423806"/>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pic>
          <p:nvPicPr>
            <p:cNvPr id="186" name="Picture 185">
              <a:extLst>
                <a:ext uri="{FF2B5EF4-FFF2-40B4-BE49-F238E27FC236}">
                  <a16:creationId xmlns:a16="http://schemas.microsoft.com/office/drawing/2014/main" id="{2E1D7F05-3D6D-4895-BEB6-0B901A78777E}"/>
                </a:ext>
              </a:extLst>
            </p:cNvPr>
            <p:cNvPicPr>
              <a:picLocks noChangeAspect="1"/>
            </p:cNvPicPr>
            <p:nvPr/>
          </p:nvPicPr>
          <p:blipFill>
            <a:blip r:embed="rId17"/>
            <a:stretch>
              <a:fillRect/>
            </a:stretch>
          </p:blipFill>
          <p:spPr>
            <a:xfrm>
              <a:off x="3960676" y="1830775"/>
              <a:ext cx="3646261" cy="902166"/>
            </a:xfrm>
            <a:prstGeom prst="rect">
              <a:avLst/>
            </a:prstGeom>
          </p:spPr>
        </p:pic>
      </p:grpSp>
      <p:sp>
        <p:nvSpPr>
          <p:cNvPr id="187" name="Rectangle 186">
            <a:extLst>
              <a:ext uri="{FF2B5EF4-FFF2-40B4-BE49-F238E27FC236}">
                <a16:creationId xmlns:a16="http://schemas.microsoft.com/office/drawing/2014/main" id="{27EC9879-B2CE-AB7A-368D-68B6BE3CFD34}"/>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06377C1D-D4B5-3FB7-37A1-6E64A55EAEF0}"/>
              </a:ext>
            </a:extLst>
          </p:cNvPr>
          <p:cNvSpPr txBox="1"/>
          <p:nvPr/>
        </p:nvSpPr>
        <p:spPr>
          <a:xfrm>
            <a:off x="3142059" y="4087821"/>
            <a:ext cx="1043626" cy="738664"/>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Analyze Tweets in 2 Levels</a:t>
            </a:r>
            <a:endParaRPr lang="th-TH" sz="1400" b="1" i="1" dirty="0">
              <a:latin typeface="Ekachon" panose="00000500000000000000" pitchFamily="2" charset="-34"/>
              <a:cs typeface="Ekachon" panose="00000500000000000000" pitchFamily="2" charset="-34"/>
            </a:endParaRPr>
          </a:p>
        </p:txBody>
      </p:sp>
      <p:sp>
        <p:nvSpPr>
          <p:cNvPr id="190" name="Isosceles Triangle 189">
            <a:extLst>
              <a:ext uri="{FF2B5EF4-FFF2-40B4-BE49-F238E27FC236}">
                <a16:creationId xmlns:a16="http://schemas.microsoft.com/office/drawing/2014/main" id="{7548B519-01F1-A924-9293-D4415434C705}"/>
              </a:ext>
            </a:extLst>
          </p:cNvPr>
          <p:cNvSpPr/>
          <p:nvPr/>
        </p:nvSpPr>
        <p:spPr>
          <a:xfrm rot="10800000">
            <a:off x="6885224" y="1385537"/>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74D557B5-F8CB-64DB-4C87-76869869FB61}"/>
              </a:ext>
            </a:extLst>
          </p:cNvPr>
          <p:cNvSpPr/>
          <p:nvPr/>
        </p:nvSpPr>
        <p:spPr>
          <a:xfrm rot="10800000">
            <a:off x="5317000" y="5815205"/>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68B865CC-75C1-B381-B776-024AE1FABC28}"/>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sp>
        <p:nvSpPr>
          <p:cNvPr id="196" name="Rectangle: Top Corners Rounded 195">
            <a:extLst>
              <a:ext uri="{FF2B5EF4-FFF2-40B4-BE49-F238E27FC236}">
                <a16:creationId xmlns:a16="http://schemas.microsoft.com/office/drawing/2014/main" id="{4BA8C1F0-8CB4-77D4-50F7-18D1522194BF}"/>
              </a:ext>
            </a:extLst>
          </p:cNvPr>
          <p:cNvSpPr/>
          <p:nvPr/>
        </p:nvSpPr>
        <p:spPr>
          <a:xfrm rot="5400000">
            <a:off x="615729" y="-700978"/>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4">
            <a:extLst>
              <a:ext uri="{FF2B5EF4-FFF2-40B4-BE49-F238E27FC236}">
                <a16:creationId xmlns:a16="http://schemas.microsoft.com/office/drawing/2014/main" id="{0607B666-DF37-AB44-F96F-5AF06C6F7ED8}"/>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155170" y="3161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589545F5-8310-7A53-53D6-DE3A11E98075}"/>
              </a:ext>
            </a:extLst>
          </p:cNvPr>
          <p:cNvSpPr txBox="1"/>
          <p:nvPr/>
        </p:nvSpPr>
        <p:spPr>
          <a:xfrm>
            <a:off x="0" y="51781"/>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
        <p:nvSpPr>
          <p:cNvPr id="199" name="TextBox 198">
            <a:extLst>
              <a:ext uri="{FF2B5EF4-FFF2-40B4-BE49-F238E27FC236}">
                <a16:creationId xmlns:a16="http://schemas.microsoft.com/office/drawing/2014/main" id="{8BC81825-4237-487B-23B3-7B1C4B076BF8}"/>
              </a:ext>
            </a:extLst>
          </p:cNvPr>
          <p:cNvSpPr txBox="1"/>
          <p:nvPr/>
        </p:nvSpPr>
        <p:spPr>
          <a:xfrm>
            <a:off x="8320875" y="565780"/>
            <a:ext cx="3400049" cy="95410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rPr>
              <a:t>Analyze and contrast </a:t>
            </a:r>
          </a:p>
          <a:p>
            <a:r>
              <a:rPr lang="en-US" dirty="0">
                <a:effectLst/>
              </a:rPr>
              <a:t>the proportion of votes for the 7 parties in the actual party-list vote results </a:t>
            </a:r>
          </a:p>
          <a:p>
            <a:r>
              <a:rPr lang="en-US" dirty="0">
                <a:effectLst/>
              </a:rPr>
              <a:t>with the data extracted from Twitter.</a:t>
            </a:r>
          </a:p>
        </p:txBody>
      </p:sp>
      <p:graphicFrame>
        <p:nvGraphicFramePr>
          <p:cNvPr id="202" name="Chart 201">
            <a:extLst>
              <a:ext uri="{FF2B5EF4-FFF2-40B4-BE49-F238E27FC236}">
                <a16:creationId xmlns:a16="http://schemas.microsoft.com/office/drawing/2014/main" id="{D3624DE4-8091-B338-F497-5A3CA3D36B48}"/>
              </a:ext>
            </a:extLst>
          </p:cNvPr>
          <p:cNvGraphicFramePr/>
          <p:nvPr>
            <p:extLst>
              <p:ext uri="{D42A27DB-BD31-4B8C-83A1-F6EECF244321}">
                <p14:modId xmlns:p14="http://schemas.microsoft.com/office/powerpoint/2010/main" val="1036979351"/>
              </p:ext>
            </p:extLst>
          </p:nvPr>
        </p:nvGraphicFramePr>
        <p:xfrm>
          <a:off x="8498685" y="2034181"/>
          <a:ext cx="1148974" cy="1763530"/>
        </p:xfrm>
        <a:graphic>
          <a:graphicData uri="http://schemas.openxmlformats.org/drawingml/2006/chart">
            <c:chart xmlns:c="http://schemas.openxmlformats.org/drawingml/2006/chart" xmlns:r="http://schemas.openxmlformats.org/officeDocument/2006/relationships" r:id="rId18"/>
          </a:graphicData>
        </a:graphic>
      </p:graphicFrame>
      <p:sp>
        <p:nvSpPr>
          <p:cNvPr id="203" name="TextBox 202">
            <a:extLst>
              <a:ext uri="{FF2B5EF4-FFF2-40B4-BE49-F238E27FC236}">
                <a16:creationId xmlns:a16="http://schemas.microsoft.com/office/drawing/2014/main" id="{89AA052F-64CE-4B14-7618-EFD1965B47E4}"/>
              </a:ext>
            </a:extLst>
          </p:cNvPr>
          <p:cNvSpPr txBox="1"/>
          <p:nvPr/>
        </p:nvSpPr>
        <p:spPr>
          <a:xfrm>
            <a:off x="8448049"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Party-list</a:t>
            </a:r>
          </a:p>
          <a:p>
            <a:pPr algn="ctr"/>
            <a:r>
              <a:rPr lang="en-US" sz="1100" dirty="0">
                <a:latin typeface="Ekachon" panose="00000500000000000000" pitchFamily="2" charset="-34"/>
                <a:cs typeface="Ekachon" panose="00000500000000000000" pitchFamily="2" charset="-34"/>
              </a:rPr>
              <a:t>Vote Results </a:t>
            </a:r>
          </a:p>
        </p:txBody>
      </p:sp>
      <p:sp>
        <p:nvSpPr>
          <p:cNvPr id="204" name="TextBox 203">
            <a:extLst>
              <a:ext uri="{FF2B5EF4-FFF2-40B4-BE49-F238E27FC236}">
                <a16:creationId xmlns:a16="http://schemas.microsoft.com/office/drawing/2014/main" id="{0A89157B-AE58-5830-9B0F-E3538D685340}"/>
              </a:ext>
            </a:extLst>
          </p:cNvPr>
          <p:cNvSpPr txBox="1"/>
          <p:nvPr/>
        </p:nvSpPr>
        <p:spPr>
          <a:xfrm>
            <a:off x="10315225"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Data From </a:t>
            </a:r>
          </a:p>
          <a:p>
            <a:pPr algn="ctr"/>
            <a:r>
              <a:rPr lang="en-US" sz="1100" dirty="0">
                <a:latin typeface="Ekachon" panose="00000500000000000000" pitchFamily="2" charset="-34"/>
                <a:cs typeface="Ekachon" panose="00000500000000000000" pitchFamily="2" charset="-34"/>
              </a:rPr>
              <a:t>Twitter</a:t>
            </a:r>
          </a:p>
        </p:txBody>
      </p:sp>
      <p:sp>
        <p:nvSpPr>
          <p:cNvPr id="206" name="TextBox 205">
            <a:extLst>
              <a:ext uri="{FF2B5EF4-FFF2-40B4-BE49-F238E27FC236}">
                <a16:creationId xmlns:a16="http://schemas.microsoft.com/office/drawing/2014/main" id="{9718BFCC-D137-F3BC-2301-D01B748BEB6E}"/>
              </a:ext>
            </a:extLst>
          </p:cNvPr>
          <p:cNvSpPr txBox="1"/>
          <p:nvPr/>
        </p:nvSpPr>
        <p:spPr>
          <a:xfrm>
            <a:off x="8448049" y="2860953"/>
            <a:ext cx="688263" cy="144094"/>
          </a:xfrm>
          <a:prstGeom prst="rect">
            <a:avLst/>
          </a:prstGeom>
          <a:solidFill>
            <a:srgbClr val="D62728"/>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เพื่อไทย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07" name="TextBox 206">
            <a:extLst>
              <a:ext uri="{FF2B5EF4-FFF2-40B4-BE49-F238E27FC236}">
                <a16:creationId xmlns:a16="http://schemas.microsoft.com/office/drawing/2014/main" id="{D07E5975-F93D-E9E8-ED67-4D9DF1E4DC13}"/>
              </a:ext>
            </a:extLst>
          </p:cNvPr>
          <p:cNvSpPr txBox="1"/>
          <p:nvPr/>
        </p:nvSpPr>
        <p:spPr>
          <a:xfrm>
            <a:off x="8448049" y="2181708"/>
            <a:ext cx="688263" cy="137998"/>
          </a:xfrm>
          <a:prstGeom prst="rect">
            <a:avLst/>
          </a:prstGeom>
          <a:solidFill>
            <a:srgbClr val="FF7F0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ก้าวไกล</a:t>
            </a:r>
            <a:endParaRPr lang="en-US" sz="700" dirty="0">
              <a:solidFill>
                <a:schemeClr val="bg1"/>
              </a:solidFill>
              <a:latin typeface="Ekachon" panose="00000500000000000000" pitchFamily="2" charset="-34"/>
              <a:cs typeface="Ekachon" panose="00000500000000000000" pitchFamily="2" charset="-34"/>
            </a:endParaRPr>
          </a:p>
        </p:txBody>
      </p:sp>
      <p:sp>
        <p:nvSpPr>
          <p:cNvPr id="208" name="TextBox 207">
            <a:extLst>
              <a:ext uri="{FF2B5EF4-FFF2-40B4-BE49-F238E27FC236}">
                <a16:creationId xmlns:a16="http://schemas.microsoft.com/office/drawing/2014/main" id="{425BF2D8-6502-811F-BF60-CC9E7A1376FE}"/>
              </a:ext>
            </a:extLst>
          </p:cNvPr>
          <p:cNvSpPr txBox="1"/>
          <p:nvPr/>
        </p:nvSpPr>
        <p:spPr>
          <a:xfrm>
            <a:off x="8465343" y="3340654"/>
            <a:ext cx="711583" cy="137998"/>
          </a:xfrm>
          <a:prstGeom prst="rect">
            <a:avLst/>
          </a:prstGeom>
          <a:solidFill>
            <a:srgbClr val="051C61"/>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รวมไทยสร้างชาติ</a:t>
            </a:r>
            <a:endParaRPr lang="en-US" sz="700" dirty="0">
              <a:solidFill>
                <a:schemeClr val="bg1"/>
              </a:solidFill>
              <a:latin typeface="Ekachon" panose="00000500000000000000" pitchFamily="2" charset="-34"/>
              <a:cs typeface="Ekachon" panose="00000500000000000000" pitchFamily="2" charset="-34"/>
            </a:endParaRPr>
          </a:p>
        </p:txBody>
      </p:sp>
      <p:sp>
        <p:nvSpPr>
          <p:cNvPr id="209" name="TextBox 208">
            <a:extLst>
              <a:ext uri="{FF2B5EF4-FFF2-40B4-BE49-F238E27FC236}">
                <a16:creationId xmlns:a16="http://schemas.microsoft.com/office/drawing/2014/main" id="{15A6BE78-9FBD-EAD9-2D13-C72C379E1D12}"/>
              </a:ext>
            </a:extLst>
          </p:cNvPr>
          <p:cNvSpPr txBox="1"/>
          <p:nvPr/>
        </p:nvSpPr>
        <p:spPr>
          <a:xfrm>
            <a:off x="9300359" y="2984270"/>
            <a:ext cx="688263" cy="137998"/>
          </a:xfrm>
          <a:prstGeom prst="rect">
            <a:avLst/>
          </a:prstGeom>
          <a:solidFill>
            <a:srgbClr val="0E6EC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ภูมิใจไทย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10" name="TextBox 209">
            <a:extLst>
              <a:ext uri="{FF2B5EF4-FFF2-40B4-BE49-F238E27FC236}">
                <a16:creationId xmlns:a16="http://schemas.microsoft.com/office/drawing/2014/main" id="{BDE4BE9A-E29F-7415-6D77-0E6833D3D90C}"/>
              </a:ext>
            </a:extLst>
          </p:cNvPr>
          <p:cNvSpPr txBox="1"/>
          <p:nvPr/>
        </p:nvSpPr>
        <p:spPr>
          <a:xfrm>
            <a:off x="9302284" y="3157830"/>
            <a:ext cx="688263" cy="137998"/>
          </a:xfrm>
          <a:prstGeom prst="rect">
            <a:avLst/>
          </a:prstGeom>
          <a:solidFill>
            <a:srgbClr val="68CEEE"/>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1" name="TextBox 210">
            <a:extLst>
              <a:ext uri="{FF2B5EF4-FFF2-40B4-BE49-F238E27FC236}">
                <a16:creationId xmlns:a16="http://schemas.microsoft.com/office/drawing/2014/main" id="{EFA12EE4-12C9-9A9C-627E-DFB556A2AABC}"/>
              </a:ext>
            </a:extLst>
          </p:cNvPr>
          <p:cNvSpPr txBox="1"/>
          <p:nvPr/>
        </p:nvSpPr>
        <p:spPr>
          <a:xfrm>
            <a:off x="9300359" y="3330713"/>
            <a:ext cx="688264" cy="137998"/>
          </a:xfrm>
          <a:prstGeom prst="rect">
            <a:avLst/>
          </a:prstGeom>
          <a:solidFill>
            <a:srgbClr val="2D9CED"/>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พลังประชารัฐ</a:t>
            </a:r>
            <a:endParaRPr lang="en-US" sz="700" dirty="0">
              <a:solidFill>
                <a:schemeClr val="bg1"/>
              </a:solidFill>
              <a:latin typeface="Ekachon" panose="00000500000000000000" pitchFamily="2" charset="-34"/>
              <a:cs typeface="Ekachon" panose="00000500000000000000" pitchFamily="2" charset="-34"/>
            </a:endParaRPr>
          </a:p>
        </p:txBody>
      </p:sp>
      <p:sp>
        <p:nvSpPr>
          <p:cNvPr id="212" name="TextBox 211">
            <a:extLst>
              <a:ext uri="{FF2B5EF4-FFF2-40B4-BE49-F238E27FC236}">
                <a16:creationId xmlns:a16="http://schemas.microsoft.com/office/drawing/2014/main" id="{080E4640-CE88-07AE-783B-938C2AD5A6CF}"/>
              </a:ext>
            </a:extLst>
          </p:cNvPr>
          <p:cNvSpPr txBox="1"/>
          <p:nvPr/>
        </p:nvSpPr>
        <p:spPr>
          <a:xfrm>
            <a:off x="9300359" y="3503596"/>
            <a:ext cx="688263" cy="137998"/>
          </a:xfrm>
          <a:prstGeom prst="rect">
            <a:avLst/>
          </a:prstGeom>
          <a:solidFill>
            <a:srgbClr val="FF9895"/>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3" name="TextBox 212">
            <a:extLst>
              <a:ext uri="{FF2B5EF4-FFF2-40B4-BE49-F238E27FC236}">
                <a16:creationId xmlns:a16="http://schemas.microsoft.com/office/drawing/2014/main" id="{D1D6B989-433B-D937-548B-46BF1231977C}"/>
              </a:ext>
            </a:extLst>
          </p:cNvPr>
          <p:cNvSpPr txBox="1"/>
          <p:nvPr/>
        </p:nvSpPr>
        <p:spPr>
          <a:xfrm>
            <a:off x="9668323" y="165396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pic>
        <p:nvPicPr>
          <p:cNvPr id="214" name="Picture 4">
            <a:extLst>
              <a:ext uri="{FF2B5EF4-FFF2-40B4-BE49-F238E27FC236}">
                <a16:creationId xmlns:a16="http://schemas.microsoft.com/office/drawing/2014/main" id="{E1E4B0C5-286C-2620-4B55-7BC45DE53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6980" y="2372614"/>
            <a:ext cx="850773" cy="61375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8A3D2F0B-8379-5001-7BAE-3A19FFBD08DC}"/>
              </a:ext>
            </a:extLst>
          </p:cNvPr>
          <p:cNvSpPr txBox="1"/>
          <p:nvPr/>
        </p:nvSpPr>
        <p:spPr>
          <a:xfrm>
            <a:off x="10672299" y="2441570"/>
            <a:ext cx="688264" cy="646331"/>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3600" b="0" i="0" dirty="0">
                <a:effectLst/>
              </a:rPr>
              <a:t>?</a:t>
            </a:r>
          </a:p>
        </p:txBody>
      </p:sp>
      <p:sp>
        <p:nvSpPr>
          <p:cNvPr id="216" name="TextBox 215">
            <a:extLst>
              <a:ext uri="{FF2B5EF4-FFF2-40B4-BE49-F238E27FC236}">
                <a16:creationId xmlns:a16="http://schemas.microsoft.com/office/drawing/2014/main" id="{C03BE4D1-857A-B41F-7740-EA8D67AD7FCB}"/>
              </a:ext>
            </a:extLst>
          </p:cNvPr>
          <p:cNvSpPr txBox="1"/>
          <p:nvPr/>
        </p:nvSpPr>
        <p:spPr>
          <a:xfrm>
            <a:off x="9698295" y="264402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sp>
        <p:nvSpPr>
          <p:cNvPr id="217" name="Rectangle 216">
            <a:extLst>
              <a:ext uri="{FF2B5EF4-FFF2-40B4-BE49-F238E27FC236}">
                <a16:creationId xmlns:a16="http://schemas.microsoft.com/office/drawing/2014/main" id="{1DDBDD6A-8228-FB4E-5EAF-488DE147946B}"/>
              </a:ext>
            </a:extLst>
          </p:cNvPr>
          <p:cNvSpPr/>
          <p:nvPr/>
        </p:nvSpPr>
        <p:spPr>
          <a:xfrm>
            <a:off x="8184108" y="4003740"/>
            <a:ext cx="3708916" cy="1909213"/>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6035D82D-AF7D-7C00-F349-8ED52006E0C2}"/>
              </a:ext>
            </a:extLst>
          </p:cNvPr>
          <p:cNvSpPr txBox="1"/>
          <p:nvPr/>
        </p:nvSpPr>
        <p:spPr>
          <a:xfrm>
            <a:off x="8155865" y="4338761"/>
            <a:ext cx="3955201" cy="646331"/>
          </a:xfrm>
          <a:prstGeom prst="rect">
            <a:avLst/>
          </a:prstGeom>
          <a:noFill/>
        </p:spPr>
        <p:txBody>
          <a:bodyPr wrap="square">
            <a:spAutoFit/>
          </a:bodyPr>
          <a:lstStyle/>
          <a:p>
            <a:pPr marL="114300" indent="-114300" algn="l">
              <a:buFont typeface="Arial" panose="020B0604020202020204" pitchFamily="34" charset="0"/>
              <a:buChar char="•"/>
            </a:pPr>
            <a:r>
              <a:rPr lang="en-US" sz="1200" b="0" i="0" dirty="0">
                <a:effectLst/>
                <a:latin typeface="Century Gothic" panose="020B0502020202020204" pitchFamily="34" charset="0"/>
                <a:cs typeface="Ekachon" panose="00000500000000000000" pitchFamily="2" charset="-34"/>
              </a:rPr>
              <a:t>To find the best-fitting linear equation that represents the relationship between the Vote Ranking and these independent variables. </a:t>
            </a:r>
          </a:p>
        </p:txBody>
      </p:sp>
      <p:pic>
        <p:nvPicPr>
          <p:cNvPr id="222" name="Picture 2" descr="Multiple Linear Regression | Introduction to Statistics | JMP">
            <a:extLst>
              <a:ext uri="{FF2B5EF4-FFF2-40B4-BE49-F238E27FC236}">
                <a16:creationId xmlns:a16="http://schemas.microsoft.com/office/drawing/2014/main" id="{04847979-6FB9-20D4-8556-71ED6BD0F8F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a:off x="10504074" y="4741212"/>
            <a:ext cx="1405699" cy="117174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9B2653CD-D60A-6476-C3FB-322C9F80C395}"/>
              </a:ext>
            </a:extLst>
          </p:cNvPr>
          <p:cNvSpPr txBox="1"/>
          <p:nvPr/>
        </p:nvSpPr>
        <p:spPr>
          <a:xfrm>
            <a:off x="8203154" y="4037213"/>
            <a:ext cx="2959723" cy="338554"/>
          </a:xfrm>
          <a:prstGeom prst="rect">
            <a:avLst/>
          </a:prstGeom>
          <a:noFill/>
        </p:spPr>
        <p:txBody>
          <a:bodyPr wrap="square">
            <a:spAutoFit/>
          </a:bodyPr>
          <a:lstStyle/>
          <a:p>
            <a:r>
              <a:rPr lang="en-US" sz="1600" b="1" i="1" dirty="0">
                <a:effectLst/>
                <a:latin typeface="Ekachon" panose="00000500000000000000" pitchFamily="2" charset="-34"/>
                <a:cs typeface="Ekachon" panose="00000500000000000000" pitchFamily="2" charset="-34"/>
              </a:rPr>
              <a:t>Multiple Linear Regression </a:t>
            </a:r>
            <a:endParaRPr lang="en-US" sz="1600" b="1" i="1" dirty="0"/>
          </a:p>
        </p:txBody>
      </p:sp>
      <p:sp>
        <p:nvSpPr>
          <p:cNvPr id="224" name="TextBox 223">
            <a:extLst>
              <a:ext uri="{FF2B5EF4-FFF2-40B4-BE49-F238E27FC236}">
                <a16:creationId xmlns:a16="http://schemas.microsoft.com/office/drawing/2014/main" id="{DF14C48E-D41A-AA6B-DDE3-CFC9301B4FBE}"/>
              </a:ext>
            </a:extLst>
          </p:cNvPr>
          <p:cNvSpPr txBox="1"/>
          <p:nvPr/>
        </p:nvSpPr>
        <p:spPr>
          <a:xfrm>
            <a:off x="8337925" y="5171197"/>
            <a:ext cx="1081661" cy="198572"/>
          </a:xfrm>
          <a:prstGeom prst="rect">
            <a:avLst/>
          </a:prstGeom>
          <a:solidFill>
            <a:srgbClr val="002060"/>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Tweet</a:t>
            </a:r>
          </a:p>
        </p:txBody>
      </p:sp>
      <p:sp>
        <p:nvSpPr>
          <p:cNvPr id="225" name="TextBox 224">
            <a:extLst>
              <a:ext uri="{FF2B5EF4-FFF2-40B4-BE49-F238E27FC236}">
                <a16:creationId xmlns:a16="http://schemas.microsoft.com/office/drawing/2014/main" id="{FB8DF0F2-7811-2C3F-B673-724394EAC7EC}"/>
              </a:ext>
            </a:extLst>
          </p:cNvPr>
          <p:cNvSpPr txBox="1"/>
          <p:nvPr/>
        </p:nvSpPr>
        <p:spPr>
          <a:xfrm>
            <a:off x="8343014" y="5463786"/>
            <a:ext cx="1081661" cy="198572"/>
          </a:xfrm>
          <a:prstGeom prst="rect">
            <a:avLst/>
          </a:prstGeom>
          <a:solidFill>
            <a:srgbClr val="0033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Like</a:t>
            </a:r>
          </a:p>
        </p:txBody>
      </p:sp>
      <p:sp>
        <p:nvSpPr>
          <p:cNvPr id="226" name="TextBox 225">
            <a:extLst>
              <a:ext uri="{FF2B5EF4-FFF2-40B4-BE49-F238E27FC236}">
                <a16:creationId xmlns:a16="http://schemas.microsoft.com/office/drawing/2014/main" id="{12E2DADE-1EA9-D4EF-052D-2488C396CE26}"/>
              </a:ext>
            </a:extLst>
          </p:cNvPr>
          <p:cNvSpPr txBox="1"/>
          <p:nvPr/>
        </p:nvSpPr>
        <p:spPr>
          <a:xfrm>
            <a:off x="9529630" y="5169972"/>
            <a:ext cx="1081661" cy="198572"/>
          </a:xfrm>
          <a:prstGeom prst="rect">
            <a:avLst/>
          </a:prstGeom>
          <a:solidFill>
            <a:srgbClr val="0066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Retweet</a:t>
            </a:r>
          </a:p>
        </p:txBody>
      </p:sp>
      <p:sp>
        <p:nvSpPr>
          <p:cNvPr id="227" name="TextBox 226">
            <a:extLst>
              <a:ext uri="{FF2B5EF4-FFF2-40B4-BE49-F238E27FC236}">
                <a16:creationId xmlns:a16="http://schemas.microsoft.com/office/drawing/2014/main" id="{58B0058D-E47C-BD29-EE5E-803BD90572D8}"/>
              </a:ext>
            </a:extLst>
          </p:cNvPr>
          <p:cNvSpPr txBox="1"/>
          <p:nvPr/>
        </p:nvSpPr>
        <p:spPr>
          <a:xfrm>
            <a:off x="9529630" y="5466420"/>
            <a:ext cx="1081661" cy="198572"/>
          </a:xfrm>
          <a:prstGeom prst="rect">
            <a:avLst/>
          </a:prstGeom>
          <a:solidFill>
            <a:srgbClr val="6699FF"/>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Sentiment</a:t>
            </a:r>
          </a:p>
        </p:txBody>
      </p:sp>
      <p:sp>
        <p:nvSpPr>
          <p:cNvPr id="228" name="Isosceles Triangle 227">
            <a:extLst>
              <a:ext uri="{FF2B5EF4-FFF2-40B4-BE49-F238E27FC236}">
                <a16:creationId xmlns:a16="http://schemas.microsoft.com/office/drawing/2014/main" id="{FF4E4BF9-58E2-002A-361E-08EFD375D5B3}"/>
              </a:ext>
            </a:extLst>
          </p:cNvPr>
          <p:cNvSpPr/>
          <p:nvPr/>
        </p:nvSpPr>
        <p:spPr>
          <a:xfrm rot="10800000">
            <a:off x="10937575" y="3797711"/>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Isosceles Triangle 228">
            <a:extLst>
              <a:ext uri="{FF2B5EF4-FFF2-40B4-BE49-F238E27FC236}">
                <a16:creationId xmlns:a16="http://schemas.microsoft.com/office/drawing/2014/main" id="{34B57BE8-32B4-4DE9-F81E-3884D5676E85}"/>
              </a:ext>
            </a:extLst>
          </p:cNvPr>
          <p:cNvSpPr/>
          <p:nvPr/>
        </p:nvSpPr>
        <p:spPr>
          <a:xfrm rot="10800000">
            <a:off x="9430615" y="5825288"/>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4">
            <a:extLst>
              <a:ext uri="{FF2B5EF4-FFF2-40B4-BE49-F238E27FC236}">
                <a16:creationId xmlns:a16="http://schemas.microsoft.com/office/drawing/2014/main" id="{E70C25E9-6C2A-1253-C108-EC1021555AE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7563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8" name="Isosceles Triangle 187">
            <a:extLst>
              <a:ext uri="{FF2B5EF4-FFF2-40B4-BE49-F238E27FC236}">
                <a16:creationId xmlns:a16="http://schemas.microsoft.com/office/drawing/2014/main" id="{C98BDB13-3B98-8728-782E-3FB026F50231}"/>
              </a:ext>
            </a:extLst>
          </p:cNvPr>
          <p:cNvSpPr/>
          <p:nvPr/>
        </p:nvSpPr>
        <p:spPr>
          <a:xfrm rot="5400000">
            <a:off x="1830908" y="4129747"/>
            <a:ext cx="3660417" cy="75307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B6156AB1-07E0-099E-1650-97294BB8B4B3}"/>
              </a:ext>
            </a:extLst>
          </p:cNvPr>
          <p:cNvSpPr/>
          <p:nvPr/>
        </p:nvSpPr>
        <p:spPr>
          <a:xfrm rot="10800000">
            <a:off x="881329" y="1764159"/>
            <a:ext cx="2002641"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EF7595D-027B-00E1-85DB-246E4699F2B0}"/>
              </a:ext>
            </a:extLst>
          </p:cNvPr>
          <p:cNvSpPr/>
          <p:nvPr/>
        </p:nvSpPr>
        <p:spPr>
          <a:xfrm>
            <a:off x="471076" y="917067"/>
            <a:ext cx="2819782" cy="118715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109" name="Picture 108" descr="ผลการค้นหารูปภาพสำหรับ gear gif">
            <a:extLst>
              <a:ext uri="{FF2B5EF4-FFF2-40B4-BE49-F238E27FC236}">
                <a16:creationId xmlns:a16="http://schemas.microsoft.com/office/drawing/2014/main" id="{A560137E-B35D-BEC9-4432-0E8A294D2E99}"/>
              </a:ext>
            </a:extLst>
          </p:cNvPr>
          <p:cNvPicPr preferRelativeResize="0">
            <a:picLocks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957299">
            <a:off x="914613" y="1712258"/>
            <a:ext cx="280225" cy="3278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078FF3F8-EE55-6F4D-8C0C-5D3F8322F5BB}"/>
              </a:ext>
            </a:extLst>
          </p:cNvPr>
          <p:cNvSpPr txBox="1"/>
          <p:nvPr/>
        </p:nvSpPr>
        <p:spPr>
          <a:xfrm>
            <a:off x="1153567" y="1642561"/>
            <a:ext cx="1791873"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err="1">
                <a:solidFill>
                  <a:srgbClr val="002060"/>
                </a:solidFill>
                <a:latin typeface="Ekachon" panose="00000500000000000000" pitchFamily="2" charset="-34"/>
              </a:rPr>
              <a:t>wangchanberta</a:t>
            </a:r>
            <a:r>
              <a:rPr lang="en-US" sz="1200" b="1" dirty="0">
                <a:solidFill>
                  <a:srgbClr val="002060"/>
                </a:solidFill>
                <a:latin typeface="Ekachon" panose="00000500000000000000" pitchFamily="2" charset="-34"/>
              </a:rPr>
              <a:t>-base-</a:t>
            </a:r>
            <a:r>
              <a:rPr lang="en-US" sz="1200" b="1" dirty="0" err="1">
                <a:solidFill>
                  <a:srgbClr val="002060"/>
                </a:solidFill>
                <a:latin typeface="Ekachon" panose="00000500000000000000" pitchFamily="2" charset="-34"/>
              </a:rPr>
              <a:t>att</a:t>
            </a:r>
            <a:r>
              <a:rPr lang="en-US" sz="1200" b="1" dirty="0">
                <a:solidFill>
                  <a:srgbClr val="002060"/>
                </a:solidFill>
                <a:latin typeface="Ekachon" panose="00000500000000000000" pitchFamily="2" charset="-34"/>
              </a:rPr>
              <a:t>-</a:t>
            </a:r>
            <a:r>
              <a:rPr lang="en-US" sz="1200" b="1" dirty="0" err="1">
                <a:solidFill>
                  <a:srgbClr val="002060"/>
                </a:solidFill>
                <a:latin typeface="Ekachon" panose="00000500000000000000" pitchFamily="2" charset="-34"/>
              </a:rPr>
              <a:t>spm</a:t>
            </a:r>
            <a:r>
              <a:rPr lang="en-US" sz="1200" b="1" dirty="0">
                <a:solidFill>
                  <a:srgbClr val="002060"/>
                </a:solidFill>
                <a:latin typeface="Ekachon" panose="00000500000000000000" pitchFamily="2" charset="-34"/>
              </a:rPr>
              <a:t>-uncased</a:t>
            </a:r>
          </a:p>
        </p:txBody>
      </p:sp>
      <p:sp>
        <p:nvSpPr>
          <p:cNvPr id="111" name="TextBox 110">
            <a:extLst>
              <a:ext uri="{FF2B5EF4-FFF2-40B4-BE49-F238E27FC236}">
                <a16:creationId xmlns:a16="http://schemas.microsoft.com/office/drawing/2014/main" id="{B9CDC1F6-6CD8-2226-F56F-6767D92B5D0C}"/>
              </a:ext>
            </a:extLst>
          </p:cNvPr>
          <p:cNvSpPr txBox="1"/>
          <p:nvPr/>
        </p:nvSpPr>
        <p:spPr>
          <a:xfrm>
            <a:off x="655740" y="919672"/>
            <a:ext cx="2450454" cy="738664"/>
          </a:xfrm>
          <a:prstGeom prst="rect">
            <a:avLst/>
          </a:prstGeom>
          <a:noFill/>
        </p:spPr>
        <p:txBody>
          <a:bodyPr wrap="square">
            <a:spAutoFit/>
          </a:bodyPr>
          <a:lstStyle/>
          <a:p>
            <a:pPr algn="ctr"/>
            <a:r>
              <a:rPr lang="en-US"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rPr>
              <a:t>Incorporate Twitter data into the model for sentiment classification.</a:t>
            </a:r>
            <a:endParaRPr lang="th-TH"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endParaRPr>
          </a:p>
        </p:txBody>
      </p:sp>
      <p:grpSp>
        <p:nvGrpSpPr>
          <p:cNvPr id="114" name="Group 113">
            <a:extLst>
              <a:ext uri="{FF2B5EF4-FFF2-40B4-BE49-F238E27FC236}">
                <a16:creationId xmlns:a16="http://schemas.microsoft.com/office/drawing/2014/main" id="{AC97BBD1-5E37-C790-FAA1-EBCF976FA3FF}"/>
              </a:ext>
            </a:extLst>
          </p:cNvPr>
          <p:cNvGrpSpPr/>
          <p:nvPr/>
        </p:nvGrpSpPr>
        <p:grpSpPr>
          <a:xfrm>
            <a:off x="66855" y="2381225"/>
            <a:ext cx="3219999" cy="4257446"/>
            <a:chOff x="635266" y="1629853"/>
            <a:chExt cx="3290469" cy="4958847"/>
          </a:xfrm>
        </p:grpSpPr>
        <p:sp>
          <p:nvSpPr>
            <p:cNvPr id="115" name="Rectangle 114">
              <a:extLst>
                <a:ext uri="{FF2B5EF4-FFF2-40B4-BE49-F238E27FC236}">
                  <a16:creationId xmlns:a16="http://schemas.microsoft.com/office/drawing/2014/main" id="{37D772E6-A701-AD8F-2E41-84FD104776B8}"/>
                </a:ext>
              </a:extLst>
            </p:cNvPr>
            <p:cNvSpPr/>
            <p:nvPr/>
          </p:nvSpPr>
          <p:spPr>
            <a:xfrm>
              <a:off x="1044242" y="1629853"/>
              <a:ext cx="2881493" cy="495884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7" name="TextBox 116">
              <a:extLst>
                <a:ext uri="{FF2B5EF4-FFF2-40B4-BE49-F238E27FC236}">
                  <a16:creationId xmlns:a16="http://schemas.microsoft.com/office/drawing/2014/main" id="{02B81893-E700-2C19-435C-9934FCBD33CD}"/>
                </a:ext>
              </a:extLst>
            </p:cNvPr>
            <p:cNvSpPr txBox="1"/>
            <p:nvPr/>
          </p:nvSpPr>
          <p:spPr>
            <a:xfrm>
              <a:off x="1271882" y="1640627"/>
              <a:ext cx="2533681" cy="609419"/>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Criteria For Selecting Tweets In Analysis Scope</a:t>
              </a:r>
              <a:endParaRPr lang="th-TH" sz="1400" b="1" i="1" dirty="0">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420006FB-F189-E3B6-DE85-6C79BE121E26}"/>
                </a:ext>
              </a:extLst>
            </p:cNvPr>
            <p:cNvSpPr txBox="1"/>
            <p:nvPr/>
          </p:nvSpPr>
          <p:spPr>
            <a:xfrm>
              <a:off x="1484967" y="2557883"/>
              <a:ext cx="2031093"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Remove</a:t>
              </a:r>
            </a:p>
            <a:p>
              <a:r>
                <a:rPr lang="en-US" sz="1200" dirty="0">
                  <a:solidFill>
                    <a:schemeClr val="bg1">
                      <a:lumMod val="95000"/>
                    </a:schemeClr>
                  </a:solidFill>
                  <a:latin typeface="Ekachon" panose="00000500000000000000" pitchFamily="2" charset="-34"/>
                  <a:cs typeface="Ekachon" panose="00000500000000000000" pitchFamily="2" charset="-34"/>
                </a:rPr>
                <a:t>Duplicate Tweets</a:t>
              </a:r>
            </a:p>
          </p:txBody>
        </p:sp>
        <p:sp>
          <p:nvSpPr>
            <p:cNvPr id="119" name="TextBox 118">
              <a:extLst>
                <a:ext uri="{FF2B5EF4-FFF2-40B4-BE49-F238E27FC236}">
                  <a16:creationId xmlns:a16="http://schemas.microsoft.com/office/drawing/2014/main" id="{8986E3BB-1D0C-ABF7-13B5-8FB90BCA1D80}"/>
                </a:ext>
              </a:extLst>
            </p:cNvPr>
            <p:cNvSpPr txBox="1"/>
            <p:nvPr/>
          </p:nvSpPr>
          <p:spPr>
            <a:xfrm>
              <a:off x="1730760" y="3617605"/>
              <a:ext cx="151824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One-party Mention</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39AF78-9D1D-536E-634B-80F331532228}"/>
                    </a:ext>
                  </a:extLst>
                </p:cNvPr>
                <p:cNvSpPr txBox="1"/>
                <p:nvPr/>
              </p:nvSpPr>
              <p:spPr>
                <a:xfrm>
                  <a:off x="635266" y="5052024"/>
                  <a:ext cx="2127831"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Users who </a:t>
                  </a:r>
                </a:p>
                <a:p>
                  <a:r>
                    <a:rPr lang="en-US" sz="1100" dirty="0">
                      <a:latin typeface="Ekachon" panose="00000500000000000000" pitchFamily="2" charset="-34"/>
                      <a:cs typeface="Ekachon" panose="00000500000000000000" pitchFamily="2" charset="-34"/>
                    </a:rPr>
                    <a:t>tweeted</a:t>
                  </a:r>
                  <a14:m>
                    <m:oMath xmlns:m="http://schemas.openxmlformats.org/officeDocument/2006/math">
                      <m:r>
                        <a:rPr lang="en-US" sz="1100" b="0" i="0" dirty="0" smtClean="0">
                          <a:latin typeface="Cambria Math" panose="02040503050406030204" pitchFamily="18" charset="0"/>
                          <a:ea typeface="Cambria Math" panose="02040503050406030204" pitchFamily="18" charset="0"/>
                          <a:cs typeface="Ekachon" panose="00000500000000000000" pitchFamily="2" charset="-34"/>
                        </a:rPr>
                        <m:t> </m:t>
                      </m:r>
                      <m:r>
                        <a:rPr lang="en-US" sz="1100" i="1" dirty="0" smtClean="0">
                          <a:latin typeface="Cambria Math" panose="02040503050406030204" pitchFamily="18" charset="0"/>
                          <a:ea typeface="Cambria Math" panose="02040503050406030204" pitchFamily="18" charset="0"/>
                          <a:cs typeface="Ekachon" panose="00000500000000000000" pitchFamily="2" charset="-34"/>
                        </a:rPr>
                        <m:t>≤</m:t>
                      </m:r>
                    </m:oMath>
                  </a14:m>
                  <a:r>
                    <a:rPr lang="en-US" sz="1100" dirty="0">
                      <a:latin typeface="Ekachon" panose="00000500000000000000" pitchFamily="2" charset="-34"/>
                      <a:cs typeface="Ekachon" panose="00000500000000000000" pitchFamily="2" charset="-34"/>
                    </a:rPr>
                    <a:t> 300</a:t>
                  </a:r>
                </a:p>
              </p:txBody>
            </p:sp>
          </mc:Choice>
          <mc:Fallback xmlns="">
            <p:sp>
              <p:nvSpPr>
                <p:cNvPr id="120" name="TextBox 119">
                  <a:extLst>
                    <a:ext uri="{FF2B5EF4-FFF2-40B4-BE49-F238E27FC236}">
                      <a16:creationId xmlns:a16="http://schemas.microsoft.com/office/drawing/2014/main" id="{2139AF78-9D1D-536E-634B-80F331532228}"/>
                    </a:ext>
                  </a:extLst>
                </p:cNvPr>
                <p:cNvSpPr txBox="1">
                  <a:spLocks noRot="1" noChangeAspect="1" noMove="1" noResize="1" noEditPoints="1" noAdjustHandles="1" noChangeArrowheads="1" noChangeShapeType="1" noTextEdit="1"/>
                </p:cNvSpPr>
                <p:nvPr/>
              </p:nvSpPr>
              <p:spPr>
                <a:xfrm>
                  <a:off x="635266" y="5052024"/>
                  <a:ext cx="2127831" cy="461665"/>
                </a:xfrm>
                <a:prstGeom prst="rect">
                  <a:avLst/>
                </a:prstGeom>
                <a:blipFill>
                  <a:blip r:embed="rId12"/>
                  <a:stretch>
                    <a:fillRect b="-2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2BAFCCDC-E075-92F8-47F3-C518258D8A4C}"/>
                </a:ext>
              </a:extLst>
            </p:cNvPr>
            <p:cNvSpPr txBox="1"/>
            <p:nvPr/>
          </p:nvSpPr>
          <p:spPr>
            <a:xfrm>
              <a:off x="1095450" y="5573058"/>
              <a:ext cx="1363672"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Remove unrelated tweets</a:t>
              </a:r>
            </a:p>
          </p:txBody>
        </p:sp>
        <p:sp>
          <p:nvSpPr>
            <p:cNvPr id="122" name="TextBox 121">
              <a:extLst>
                <a:ext uri="{FF2B5EF4-FFF2-40B4-BE49-F238E27FC236}">
                  <a16:creationId xmlns:a16="http://schemas.microsoft.com/office/drawing/2014/main" id="{D1C2CD55-833A-85C3-D5C1-EA563A840F5D}"/>
                </a:ext>
              </a:extLst>
            </p:cNvPr>
            <p:cNvSpPr txBox="1"/>
            <p:nvPr/>
          </p:nvSpPr>
          <p:spPr>
            <a:xfrm>
              <a:off x="1556393" y="3106973"/>
              <a:ext cx="185115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Related</a:t>
              </a:r>
            </a:p>
            <a:p>
              <a:r>
                <a:rPr lang="en-US" sz="1200" dirty="0">
                  <a:solidFill>
                    <a:schemeClr val="bg1">
                      <a:lumMod val="95000"/>
                    </a:schemeClr>
                  </a:solidFill>
                  <a:latin typeface="Ekachon" panose="00000500000000000000" pitchFamily="2" charset="-34"/>
                  <a:cs typeface="Ekachon" panose="00000500000000000000" pitchFamily="2" charset="-34"/>
                </a:rPr>
                <a:t>7 Parties</a:t>
              </a:r>
            </a:p>
          </p:txBody>
        </p:sp>
        <p:sp>
          <p:nvSpPr>
            <p:cNvPr id="123" name="TextBox 122">
              <a:extLst>
                <a:ext uri="{FF2B5EF4-FFF2-40B4-BE49-F238E27FC236}">
                  <a16:creationId xmlns:a16="http://schemas.microsoft.com/office/drawing/2014/main" id="{AEB4FB13-6750-8F65-591E-4AE73FF4D250}"/>
                </a:ext>
              </a:extLst>
            </p:cNvPr>
            <p:cNvSpPr txBox="1"/>
            <p:nvPr/>
          </p:nvSpPr>
          <p:spPr>
            <a:xfrm>
              <a:off x="1949038" y="4195672"/>
              <a:ext cx="1081691" cy="682366"/>
            </a:xfrm>
            <a:prstGeom prst="rect">
              <a:avLst/>
            </a:prstGeom>
            <a:noFill/>
          </p:spPr>
          <p:txBody>
            <a:bodyPr wrap="square">
              <a:spAutoFit/>
            </a:bodyPr>
            <a:lstStyle/>
            <a:p>
              <a:pPr algn="ctr"/>
              <a:r>
                <a:rPr lang="en-US" sz="1200" dirty="0">
                  <a:solidFill>
                    <a:schemeClr val="bg1">
                      <a:lumMod val="95000"/>
                    </a:schemeClr>
                  </a:solidFill>
                  <a:latin typeface="Ekachon" panose="00000500000000000000" pitchFamily="2" charset="-34"/>
                  <a:cs typeface="Ekachon" panose="00000500000000000000" pitchFamily="2" charset="-34"/>
                </a:rPr>
                <a:t>Exclude Question Tweets</a:t>
              </a:r>
            </a:p>
          </p:txBody>
        </p:sp>
        <p:grpSp>
          <p:nvGrpSpPr>
            <p:cNvPr id="124" name="Group 123">
              <a:extLst>
                <a:ext uri="{FF2B5EF4-FFF2-40B4-BE49-F238E27FC236}">
                  <a16:creationId xmlns:a16="http://schemas.microsoft.com/office/drawing/2014/main" id="{731577F5-14A3-245B-D33E-43AC3F13290A}"/>
                </a:ext>
              </a:extLst>
            </p:cNvPr>
            <p:cNvGrpSpPr/>
            <p:nvPr/>
          </p:nvGrpSpPr>
          <p:grpSpPr>
            <a:xfrm>
              <a:off x="1492576" y="6023637"/>
              <a:ext cx="2249620" cy="487405"/>
              <a:chOff x="1820045" y="5901632"/>
              <a:chExt cx="2249620" cy="487405"/>
            </a:xfrm>
          </p:grpSpPr>
          <p:sp>
            <p:nvSpPr>
              <p:cNvPr id="128" name="TextBox 127">
                <a:extLst>
                  <a:ext uri="{FF2B5EF4-FFF2-40B4-BE49-F238E27FC236}">
                    <a16:creationId xmlns:a16="http://schemas.microsoft.com/office/drawing/2014/main" id="{87A5DE91-913F-A67E-DC1A-E1CE37F761F0}"/>
                  </a:ext>
                </a:extLst>
              </p:cNvPr>
              <p:cNvSpPr txBox="1"/>
              <p:nvPr/>
            </p:nvSpPr>
            <p:spPr>
              <a:xfrm>
                <a:off x="1820045" y="5901632"/>
                <a:ext cx="2249620" cy="48740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pic>
            <p:nvPicPr>
              <p:cNvPr id="129" name="Picture 4">
                <a:extLst>
                  <a:ext uri="{FF2B5EF4-FFF2-40B4-BE49-F238E27FC236}">
                    <a16:creationId xmlns:a16="http://schemas.microsoft.com/office/drawing/2014/main" id="{E9834002-263D-032C-0BA9-E644655147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0946" y="6009817"/>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C467A73-E2EC-BE3B-5C88-FB56D90F087A}"/>
                </a:ext>
              </a:extLst>
            </p:cNvPr>
            <p:cNvGrpSpPr/>
            <p:nvPr/>
          </p:nvGrpSpPr>
          <p:grpSpPr>
            <a:xfrm>
              <a:off x="1558355" y="2219696"/>
              <a:ext cx="2249620" cy="292444"/>
              <a:chOff x="2087268" y="6151790"/>
              <a:chExt cx="2249620" cy="292444"/>
            </a:xfrm>
          </p:grpSpPr>
          <p:sp>
            <p:nvSpPr>
              <p:cNvPr id="126" name="TextBox 125">
                <a:extLst>
                  <a:ext uri="{FF2B5EF4-FFF2-40B4-BE49-F238E27FC236}">
                    <a16:creationId xmlns:a16="http://schemas.microsoft.com/office/drawing/2014/main" id="{B395B861-6882-76F1-3382-D8A6A9B57448}"/>
                  </a:ext>
                </a:extLst>
              </p:cNvPr>
              <p:cNvSpPr txBox="1"/>
              <p:nvPr/>
            </p:nvSpPr>
            <p:spPr>
              <a:xfrm>
                <a:off x="2087268" y="6151790"/>
                <a:ext cx="2249620" cy="292444"/>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182,659 Tweets</a:t>
                </a:r>
              </a:p>
            </p:txBody>
          </p:sp>
          <p:pic>
            <p:nvPicPr>
              <p:cNvPr id="127" name="Picture 4">
                <a:extLst>
                  <a:ext uri="{FF2B5EF4-FFF2-40B4-BE49-F238E27FC236}">
                    <a16:creationId xmlns:a16="http://schemas.microsoft.com/office/drawing/2014/main" id="{F18CD1C6-9A0D-76DE-A85E-2450BDB1B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9885" y="6160111"/>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0" name="TextBox 129">
            <a:extLst>
              <a:ext uri="{FF2B5EF4-FFF2-40B4-BE49-F238E27FC236}">
                <a16:creationId xmlns:a16="http://schemas.microsoft.com/office/drawing/2014/main" id="{6443403E-F66C-AA3F-E705-30E39270511C}"/>
              </a:ext>
            </a:extLst>
          </p:cNvPr>
          <p:cNvSpPr txBox="1"/>
          <p:nvPr/>
        </p:nvSpPr>
        <p:spPr>
          <a:xfrm>
            <a:off x="8187809" y="138491"/>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II) Tweet Level</a:t>
            </a:r>
          </a:p>
        </p:txBody>
      </p:sp>
      <p:sp>
        <p:nvSpPr>
          <p:cNvPr id="131" name="TextBox 130">
            <a:extLst>
              <a:ext uri="{FF2B5EF4-FFF2-40B4-BE49-F238E27FC236}">
                <a16:creationId xmlns:a16="http://schemas.microsoft.com/office/drawing/2014/main" id="{6E03F433-D6CD-3981-3D17-F059458FE087}"/>
              </a:ext>
            </a:extLst>
          </p:cNvPr>
          <p:cNvSpPr txBox="1"/>
          <p:nvPr/>
        </p:nvSpPr>
        <p:spPr>
          <a:xfrm>
            <a:off x="4132305" y="162004"/>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 ) User Level</a:t>
            </a:r>
          </a:p>
        </p:txBody>
      </p:sp>
      <p:grpSp>
        <p:nvGrpSpPr>
          <p:cNvPr id="132" name="Group 131">
            <a:extLst>
              <a:ext uri="{FF2B5EF4-FFF2-40B4-BE49-F238E27FC236}">
                <a16:creationId xmlns:a16="http://schemas.microsoft.com/office/drawing/2014/main" id="{3C0EA6CD-3E59-7A6A-0757-94CE0A66379E}"/>
              </a:ext>
            </a:extLst>
          </p:cNvPr>
          <p:cNvGrpSpPr/>
          <p:nvPr/>
        </p:nvGrpSpPr>
        <p:grpSpPr>
          <a:xfrm>
            <a:off x="4079409" y="1542181"/>
            <a:ext cx="3761150" cy="4370772"/>
            <a:chOff x="3297506" y="1905067"/>
            <a:chExt cx="4291276" cy="4776929"/>
          </a:xfrm>
        </p:grpSpPr>
        <p:sp>
          <p:nvSpPr>
            <p:cNvPr id="133" name="Rectangle 132">
              <a:extLst>
                <a:ext uri="{FF2B5EF4-FFF2-40B4-BE49-F238E27FC236}">
                  <a16:creationId xmlns:a16="http://schemas.microsoft.com/office/drawing/2014/main" id="{99A9F895-03CB-5468-3D47-8C0485C76F14}"/>
                </a:ext>
              </a:extLst>
            </p:cNvPr>
            <p:cNvSpPr/>
            <p:nvPr/>
          </p:nvSpPr>
          <p:spPr>
            <a:xfrm>
              <a:off x="3357102" y="1905067"/>
              <a:ext cx="4231680" cy="477692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280493-2CBD-71A2-95E5-03EEB57C651F}"/>
                </a:ext>
              </a:extLst>
            </p:cNvPr>
            <p:cNvSpPr/>
            <p:nvPr/>
          </p:nvSpPr>
          <p:spPr>
            <a:xfrm>
              <a:off x="3491491" y="3049483"/>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4D84557-732D-2327-769F-7DA2BB76CB5F}"/>
                </a:ext>
              </a:extLst>
            </p:cNvPr>
            <p:cNvSpPr/>
            <p:nvPr/>
          </p:nvSpPr>
          <p:spPr>
            <a:xfrm>
              <a:off x="3491491" y="4244029"/>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3804E4C-6730-7F77-BF93-A64D9BA2F120}"/>
                </a:ext>
              </a:extLst>
            </p:cNvPr>
            <p:cNvSpPr/>
            <p:nvPr/>
          </p:nvSpPr>
          <p:spPr>
            <a:xfrm>
              <a:off x="3491491" y="5438575"/>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5F6B4784-E7A6-338C-7C64-13EDB304C8D1}"/>
                </a:ext>
              </a:extLst>
            </p:cNvPr>
            <p:cNvSpPr txBox="1"/>
            <p:nvPr/>
          </p:nvSpPr>
          <p:spPr>
            <a:xfrm>
              <a:off x="3357102" y="1905068"/>
              <a:ext cx="2747177" cy="3363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Party Vote Scoring by User</a:t>
              </a:r>
              <a:endParaRPr lang="th-TH" dirty="0">
                <a:effectLst/>
              </a:endParaRPr>
            </a:p>
          </p:txBody>
        </p:sp>
        <p:grpSp>
          <p:nvGrpSpPr>
            <p:cNvPr id="138" name="Group 137">
              <a:extLst>
                <a:ext uri="{FF2B5EF4-FFF2-40B4-BE49-F238E27FC236}">
                  <a16:creationId xmlns:a16="http://schemas.microsoft.com/office/drawing/2014/main" id="{51993E42-BBB0-6A2B-8AE9-A39F5BD78DB5}"/>
                </a:ext>
              </a:extLst>
            </p:cNvPr>
            <p:cNvGrpSpPr/>
            <p:nvPr/>
          </p:nvGrpSpPr>
          <p:grpSpPr>
            <a:xfrm>
              <a:off x="4349747" y="2181176"/>
              <a:ext cx="2456180" cy="441053"/>
              <a:chOff x="4349747" y="2181176"/>
              <a:chExt cx="2456180" cy="441053"/>
            </a:xfrm>
          </p:grpSpPr>
          <p:grpSp>
            <p:nvGrpSpPr>
              <p:cNvPr id="169" name="Group 168">
                <a:extLst>
                  <a:ext uri="{FF2B5EF4-FFF2-40B4-BE49-F238E27FC236}">
                    <a16:creationId xmlns:a16="http://schemas.microsoft.com/office/drawing/2014/main" id="{ED449F53-FC70-215D-0C54-01AD5C0C1582}"/>
                  </a:ext>
                </a:extLst>
              </p:cNvPr>
              <p:cNvGrpSpPr/>
              <p:nvPr/>
            </p:nvGrpSpPr>
            <p:grpSpPr>
              <a:xfrm>
                <a:off x="5033892" y="2213691"/>
                <a:ext cx="1772035" cy="173237"/>
                <a:chOff x="1326443" y="5249860"/>
                <a:chExt cx="3327626" cy="320310"/>
              </a:xfrm>
            </p:grpSpPr>
            <p:sp>
              <p:nvSpPr>
                <p:cNvPr id="179" name="TextBox 178">
                  <a:extLst>
                    <a:ext uri="{FF2B5EF4-FFF2-40B4-BE49-F238E27FC236}">
                      <a16:creationId xmlns:a16="http://schemas.microsoft.com/office/drawing/2014/main" id="{2BAD434D-9FC3-3FDA-9F03-BD3033C2ED04}"/>
                    </a:ext>
                  </a:extLst>
                </p:cNvPr>
                <p:cNvSpPr txBox="1"/>
                <p:nvPr/>
              </p:nvSpPr>
              <p:spPr>
                <a:xfrm>
                  <a:off x="132644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a:t>
                  </a:r>
                </a:p>
              </p:txBody>
            </p:sp>
            <p:sp>
              <p:nvSpPr>
                <p:cNvPr id="180" name="TextBox 179">
                  <a:extLst>
                    <a:ext uri="{FF2B5EF4-FFF2-40B4-BE49-F238E27FC236}">
                      <a16:creationId xmlns:a16="http://schemas.microsoft.com/office/drawing/2014/main" id="{E044F1F1-AA73-23C2-FA26-F7277E75356F}"/>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a:t>
                  </a:r>
                </a:p>
              </p:txBody>
            </p:sp>
            <p:sp>
              <p:nvSpPr>
                <p:cNvPr id="181" name="TextBox 180">
                  <a:extLst>
                    <a:ext uri="{FF2B5EF4-FFF2-40B4-BE49-F238E27FC236}">
                      <a16:creationId xmlns:a16="http://schemas.microsoft.com/office/drawing/2014/main" id="{FDEF24CA-6F1A-FAA9-79A7-FCFA3A7FA965}"/>
                    </a:ext>
                  </a:extLst>
                </p:cNvPr>
                <p:cNvSpPr txBox="1"/>
                <p:nvPr/>
              </p:nvSpPr>
              <p:spPr>
                <a:xfrm>
                  <a:off x="362117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grpSp>
          <p:grpSp>
            <p:nvGrpSpPr>
              <p:cNvPr id="170" name="Group 169">
                <a:extLst>
                  <a:ext uri="{FF2B5EF4-FFF2-40B4-BE49-F238E27FC236}">
                    <a16:creationId xmlns:a16="http://schemas.microsoft.com/office/drawing/2014/main" id="{A9267239-E9E7-4D17-D8A8-59737B64B0B1}"/>
                  </a:ext>
                </a:extLst>
              </p:cNvPr>
              <p:cNvGrpSpPr/>
              <p:nvPr/>
            </p:nvGrpSpPr>
            <p:grpSpPr>
              <a:xfrm>
                <a:off x="5033892" y="2213691"/>
                <a:ext cx="1772035" cy="360865"/>
                <a:chOff x="1326443" y="4967075"/>
                <a:chExt cx="3327626" cy="603102"/>
              </a:xfrm>
              <a:noFill/>
            </p:grpSpPr>
            <p:sp>
              <p:nvSpPr>
                <p:cNvPr id="176" name="TextBox 175">
                  <a:extLst>
                    <a:ext uri="{FF2B5EF4-FFF2-40B4-BE49-F238E27FC236}">
                      <a16:creationId xmlns:a16="http://schemas.microsoft.com/office/drawing/2014/main" id="{2D172DD7-8CCF-6263-7112-58EE132460DD}"/>
                    </a:ext>
                  </a:extLst>
                </p:cNvPr>
                <p:cNvSpPr txBox="1"/>
                <p:nvPr/>
              </p:nvSpPr>
              <p:spPr>
                <a:xfrm>
                  <a:off x="3621173" y="4967075"/>
                  <a:ext cx="1032896"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7" name="TextBox 176">
                  <a:extLst>
                    <a:ext uri="{FF2B5EF4-FFF2-40B4-BE49-F238E27FC236}">
                      <a16:creationId xmlns:a16="http://schemas.microsoft.com/office/drawing/2014/main" id="{533CB82C-0747-9DF8-C21F-BC4C99B15463}"/>
                    </a:ext>
                  </a:extLst>
                </p:cNvPr>
                <p:cNvSpPr txBox="1"/>
                <p:nvPr/>
              </p:nvSpPr>
              <p:spPr>
                <a:xfrm>
                  <a:off x="1326443" y="4967077"/>
                  <a:ext cx="1023129"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8" name="TextBox 177">
                  <a:extLst>
                    <a:ext uri="{FF2B5EF4-FFF2-40B4-BE49-F238E27FC236}">
                      <a16:creationId xmlns:a16="http://schemas.microsoft.com/office/drawing/2014/main" id="{7B3BCFA6-F456-9C7C-1137-93E1A8161D05}"/>
                    </a:ext>
                  </a:extLst>
                </p:cNvPr>
                <p:cNvSpPr txBox="1"/>
                <p:nvPr/>
              </p:nvSpPr>
              <p:spPr>
                <a:xfrm>
                  <a:off x="2473809" y="4967080"/>
                  <a:ext cx="1028011"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latin typeface="Ekachon" panose="00000500000000000000" pitchFamily="2" charset="-34"/>
                    <a:cs typeface="Ekachon" panose="00000500000000000000" pitchFamily="2" charset="-34"/>
                  </a:endParaRPr>
                </a:p>
              </p:txBody>
            </p:sp>
          </p:grpSp>
          <p:sp>
            <p:nvSpPr>
              <p:cNvPr id="171" name="TextBox 170">
                <a:extLst>
                  <a:ext uri="{FF2B5EF4-FFF2-40B4-BE49-F238E27FC236}">
                    <a16:creationId xmlns:a16="http://schemas.microsoft.com/office/drawing/2014/main" id="{ECE2F84F-889E-F622-0928-FC0F352245F3}"/>
                  </a:ext>
                </a:extLst>
              </p:cNvPr>
              <p:cNvSpPr txBox="1"/>
              <p:nvPr/>
            </p:nvSpPr>
            <p:spPr>
              <a:xfrm>
                <a:off x="4349747" y="2375188"/>
                <a:ext cx="739554" cy="246221"/>
              </a:xfrm>
              <a:prstGeom prst="rect">
                <a:avLst/>
              </a:prstGeom>
              <a:noFill/>
            </p:spPr>
            <p:txBody>
              <a:bodyPr wrap="square">
                <a:spAutoFit/>
              </a:bodyPr>
              <a:lstStyle>
                <a:defPPr>
                  <a:defRPr lang="en-US"/>
                </a:defPPr>
                <a:lvl1pPr algn="ctr"/>
              </a:lstStyle>
              <a:p>
                <a:r>
                  <a:rPr lang="en-US" sz="1000" b="1" i="1" dirty="0">
                    <a:latin typeface="Ekachon" panose="00000500000000000000" pitchFamily="2" charset="-34"/>
                    <a:cs typeface="Ekachon" panose="00000500000000000000" pitchFamily="2" charset="-34"/>
                  </a:rPr>
                  <a:t>Weight</a:t>
                </a:r>
              </a:p>
            </p:txBody>
          </p:sp>
          <p:sp>
            <p:nvSpPr>
              <p:cNvPr id="172" name="TextBox 171">
                <a:extLst>
                  <a:ext uri="{FF2B5EF4-FFF2-40B4-BE49-F238E27FC236}">
                    <a16:creationId xmlns:a16="http://schemas.microsoft.com/office/drawing/2014/main" id="{D6E7E4E0-94AF-A13A-C91D-08B0DB4D6415}"/>
                  </a:ext>
                </a:extLst>
              </p:cNvPr>
              <p:cNvSpPr txBox="1"/>
              <p:nvPr/>
            </p:nvSpPr>
            <p:spPr>
              <a:xfrm>
                <a:off x="4365468" y="2181176"/>
                <a:ext cx="739554" cy="261610"/>
              </a:xfrm>
              <a:prstGeom prst="rect">
                <a:avLst/>
              </a:prstGeom>
              <a:noFill/>
            </p:spPr>
            <p:txBody>
              <a:bodyPr wrap="square">
                <a:spAutoFit/>
              </a:bodyPr>
              <a:lstStyle>
                <a:defPPr>
                  <a:defRPr lang="en-US"/>
                </a:defPPr>
                <a:lvl1pPr algn="ctr"/>
              </a:lstStyle>
              <a:p>
                <a:r>
                  <a:rPr lang="en-US" sz="1050" b="1" dirty="0">
                    <a:solidFill>
                      <a:schemeClr val="tx1">
                        <a:lumMod val="50000"/>
                        <a:lumOff val="50000"/>
                      </a:schemeClr>
                    </a:solidFill>
                    <a:latin typeface="Ekachon" panose="00000500000000000000" pitchFamily="2" charset="-34"/>
                    <a:cs typeface="Ekachon" panose="00000500000000000000" pitchFamily="2" charset="-34"/>
                  </a:rPr>
                  <a:t>Lebel</a:t>
                </a:r>
              </a:p>
            </p:txBody>
          </p:sp>
          <p:sp>
            <p:nvSpPr>
              <p:cNvPr id="173" name="TextBox 172">
                <a:extLst>
                  <a:ext uri="{FF2B5EF4-FFF2-40B4-BE49-F238E27FC236}">
                    <a16:creationId xmlns:a16="http://schemas.microsoft.com/office/drawing/2014/main" id="{06FD33A4-A3FE-44B1-9DE8-76FC7F24C80E}"/>
                  </a:ext>
                </a:extLst>
              </p:cNvPr>
              <p:cNvSpPr txBox="1"/>
              <p:nvPr/>
            </p:nvSpPr>
            <p:spPr>
              <a:xfrm>
                <a:off x="5083583" y="2360619"/>
                <a:ext cx="418624"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3</a:t>
                </a:r>
              </a:p>
            </p:txBody>
          </p:sp>
          <p:sp>
            <p:nvSpPr>
              <p:cNvPr id="174" name="TextBox 173">
                <a:extLst>
                  <a:ext uri="{FF2B5EF4-FFF2-40B4-BE49-F238E27FC236}">
                    <a16:creationId xmlns:a16="http://schemas.microsoft.com/office/drawing/2014/main" id="{459B4BCF-53AF-9F35-915B-841129E43678}"/>
                  </a:ext>
                </a:extLst>
              </p:cNvPr>
              <p:cNvSpPr txBox="1"/>
              <p:nvPr/>
            </p:nvSpPr>
            <p:spPr>
              <a:xfrm>
                <a:off x="5723806" y="2355874"/>
                <a:ext cx="439657"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1</a:t>
                </a:r>
              </a:p>
            </p:txBody>
          </p:sp>
          <p:sp>
            <p:nvSpPr>
              <p:cNvPr id="175" name="TextBox 174">
                <a:extLst>
                  <a:ext uri="{FF2B5EF4-FFF2-40B4-BE49-F238E27FC236}">
                    <a16:creationId xmlns:a16="http://schemas.microsoft.com/office/drawing/2014/main" id="{F3E47505-0764-9FC3-9075-DBB6B297ADD4}"/>
                  </a:ext>
                </a:extLst>
              </p:cNvPr>
              <p:cNvSpPr txBox="1"/>
              <p:nvPr/>
            </p:nvSpPr>
            <p:spPr>
              <a:xfrm>
                <a:off x="6313361" y="2360619"/>
                <a:ext cx="384796"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-2</a:t>
                </a:r>
              </a:p>
            </p:txBody>
          </p:sp>
        </p:grpSp>
        <p:cxnSp>
          <p:nvCxnSpPr>
            <p:cNvPr id="139" name="Straight Connector 138">
              <a:extLst>
                <a:ext uri="{FF2B5EF4-FFF2-40B4-BE49-F238E27FC236}">
                  <a16:creationId xmlns:a16="http://schemas.microsoft.com/office/drawing/2014/main" id="{D8674A77-549D-E3A2-8F66-028D22614EEC}"/>
                </a:ext>
              </a:extLst>
            </p:cNvPr>
            <p:cNvCxnSpPr>
              <a:cxnSpLocks/>
            </p:cNvCxnSpPr>
            <p:nvPr/>
          </p:nvCxnSpPr>
          <p:spPr>
            <a:xfrm flipH="1">
              <a:off x="3667884" y="2681432"/>
              <a:ext cx="3288519" cy="0"/>
            </a:xfrm>
            <a:prstGeom prst="line">
              <a:avLst/>
            </a:prstGeom>
            <a:ln w="952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0" name="Freeform 8">
              <a:extLst>
                <a:ext uri="{FF2B5EF4-FFF2-40B4-BE49-F238E27FC236}">
                  <a16:creationId xmlns:a16="http://schemas.microsoft.com/office/drawing/2014/main" id="{D3878E89-35ED-F443-824B-697832692B70}"/>
                </a:ext>
              </a:extLst>
            </p:cNvPr>
            <p:cNvSpPr>
              <a:spLocks/>
            </p:cNvSpPr>
            <p:nvPr/>
          </p:nvSpPr>
          <p:spPr bwMode="auto">
            <a:xfrm>
              <a:off x="3829684" y="4719619"/>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1" name="Freeform 26">
              <a:extLst>
                <a:ext uri="{FF2B5EF4-FFF2-40B4-BE49-F238E27FC236}">
                  <a16:creationId xmlns:a16="http://schemas.microsoft.com/office/drawing/2014/main" id="{711EBE27-4BE2-B7E0-8851-B1DB7C97BE0E}"/>
                </a:ext>
              </a:extLst>
            </p:cNvPr>
            <p:cNvSpPr>
              <a:spLocks/>
            </p:cNvSpPr>
            <p:nvPr/>
          </p:nvSpPr>
          <p:spPr bwMode="auto">
            <a:xfrm>
              <a:off x="3938964" y="3520492"/>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2" name="Freeform 23">
              <a:extLst>
                <a:ext uri="{FF2B5EF4-FFF2-40B4-BE49-F238E27FC236}">
                  <a16:creationId xmlns:a16="http://schemas.microsoft.com/office/drawing/2014/main" id="{DCCA02E8-A738-34E8-654F-973D265D4976}"/>
                </a:ext>
              </a:extLst>
            </p:cNvPr>
            <p:cNvSpPr>
              <a:spLocks/>
            </p:cNvSpPr>
            <p:nvPr/>
          </p:nvSpPr>
          <p:spPr bwMode="auto">
            <a:xfrm>
              <a:off x="3829683" y="5871531"/>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3" name="TextBox 142">
              <a:extLst>
                <a:ext uri="{FF2B5EF4-FFF2-40B4-BE49-F238E27FC236}">
                  <a16:creationId xmlns:a16="http://schemas.microsoft.com/office/drawing/2014/main" id="{9FE2E28B-7CDD-5D10-AD16-8776DEDC9D13}"/>
                </a:ext>
              </a:extLst>
            </p:cNvPr>
            <p:cNvSpPr txBox="1"/>
            <p:nvPr/>
          </p:nvSpPr>
          <p:spPr>
            <a:xfrm>
              <a:off x="3461477" y="3016734"/>
              <a:ext cx="963834" cy="346708"/>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144" name="TextBox 143">
              <a:extLst>
                <a:ext uri="{FF2B5EF4-FFF2-40B4-BE49-F238E27FC236}">
                  <a16:creationId xmlns:a16="http://schemas.microsoft.com/office/drawing/2014/main" id="{76781DAF-00DD-4070-A17E-21C958820C03}"/>
                </a:ext>
              </a:extLst>
            </p:cNvPr>
            <p:cNvSpPr txBox="1"/>
            <p:nvPr/>
          </p:nvSpPr>
          <p:spPr>
            <a:xfrm>
              <a:off x="3297506" y="4201309"/>
              <a:ext cx="1298225" cy="315190"/>
            </a:xfrm>
            <a:prstGeom prst="rect">
              <a:avLst/>
            </a:prstGeom>
            <a:noFill/>
          </p:spPr>
          <p:txBody>
            <a:bodyPr wrap="square">
              <a:spAutoFit/>
            </a:bodyPr>
            <a:lstStyle>
              <a:defPPr>
                <a:defRPr lang="en-US"/>
              </a:defPPr>
              <a:lvl1pPr algn="ctr"/>
            </a:lstStyle>
            <a:p>
              <a:r>
                <a:rPr lang="en-US" sz="1400" b="1" spc="-150" dirty="0">
                  <a:solidFill>
                    <a:schemeClr val="bg1"/>
                  </a:solidFill>
                  <a:latin typeface="Century Gothic" panose="020B0502020202020204" pitchFamily="34" charset="0"/>
                  <a:cs typeface="Ekachon" panose="00000500000000000000" pitchFamily="2" charset="-34"/>
                </a:rPr>
                <a:t>ATTACKER</a:t>
              </a:r>
            </a:p>
          </p:txBody>
        </p:sp>
        <p:sp>
          <p:nvSpPr>
            <p:cNvPr id="145" name="TextBox 144">
              <a:extLst>
                <a:ext uri="{FF2B5EF4-FFF2-40B4-BE49-F238E27FC236}">
                  <a16:creationId xmlns:a16="http://schemas.microsoft.com/office/drawing/2014/main" id="{B1E585F0-79E3-E62F-4929-38851CD6FC8C}"/>
                </a:ext>
              </a:extLst>
            </p:cNvPr>
            <p:cNvSpPr txBox="1"/>
            <p:nvPr/>
          </p:nvSpPr>
          <p:spPr>
            <a:xfrm>
              <a:off x="3504400" y="5401369"/>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146" name="TextBox 145">
              <a:extLst>
                <a:ext uri="{FF2B5EF4-FFF2-40B4-BE49-F238E27FC236}">
                  <a16:creationId xmlns:a16="http://schemas.microsoft.com/office/drawing/2014/main" id="{E1C34660-D41D-EB54-698B-2A9B4077DD4B}"/>
                </a:ext>
              </a:extLst>
            </p:cNvPr>
            <p:cNvSpPr txBox="1"/>
            <p:nvPr/>
          </p:nvSpPr>
          <p:spPr>
            <a:xfrm>
              <a:off x="3486339" y="2791379"/>
              <a:ext cx="920561"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Group</a:t>
              </a:r>
              <a:endParaRPr lang="en-US" sz="1100" b="1" dirty="0">
                <a:solidFill>
                  <a:srgbClr val="0000FF"/>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52813B0-7042-DB1C-AB52-34DB99A0E689}"/>
                </a:ext>
              </a:extLst>
            </p:cNvPr>
            <p:cNvSpPr txBox="1"/>
            <p:nvPr/>
          </p:nvSpPr>
          <p:spPr>
            <a:xfrm>
              <a:off x="4476394" y="2791379"/>
              <a:ext cx="2304136" cy="173874"/>
            </a:xfrm>
            <a:prstGeom prst="rect">
              <a:avLst/>
            </a:prstGeom>
            <a:solidFill>
              <a:schemeClr val="bg1">
                <a:lumMod val="85000"/>
              </a:schemeClr>
            </a:solidFill>
            <a:ln>
              <a:noFill/>
            </a:ln>
            <a:effectLst/>
          </p:spPr>
          <p:txBody>
            <a:bodyPr wrap="none" rtlCol="0" anchor="ctr" anchorCtr="1">
              <a:noAutofit/>
            </a:bodyPr>
            <a:lstStyle/>
            <a:p>
              <a:r>
                <a:rPr lang="en-US" sz="900" dirty="0">
                  <a:latin typeface="Ekachon" panose="00000500000000000000" pitchFamily="2" charset="-34"/>
                  <a:cs typeface="Ekachon" panose="00000500000000000000" pitchFamily="2" charset="-34"/>
                </a:rPr>
                <a:t>No. of Tweet by Party and Sentiment</a:t>
              </a:r>
            </a:p>
          </p:txBody>
        </p:sp>
        <p:sp>
          <p:nvSpPr>
            <p:cNvPr id="148" name="TextBox 147">
              <a:extLst>
                <a:ext uri="{FF2B5EF4-FFF2-40B4-BE49-F238E27FC236}">
                  <a16:creationId xmlns:a16="http://schemas.microsoft.com/office/drawing/2014/main" id="{7B634DD0-169C-85C0-7261-87BA3C051F31}"/>
                </a:ext>
              </a:extLst>
            </p:cNvPr>
            <p:cNvSpPr txBox="1"/>
            <p:nvPr/>
          </p:nvSpPr>
          <p:spPr>
            <a:xfrm>
              <a:off x="6850024" y="2787696"/>
              <a:ext cx="635999" cy="173874"/>
            </a:xfrm>
            <a:prstGeom prst="rect">
              <a:avLst/>
            </a:prstGeom>
            <a:solidFill>
              <a:schemeClr val="bg1">
                <a:lumMod val="85000"/>
              </a:schemeClr>
            </a:solidFill>
            <a:ln>
              <a:noFill/>
            </a:ln>
            <a:effectLst/>
          </p:spPr>
          <p:txBody>
            <a:bodyPr wrap="none" rtlCol="0" anchor="ctr" anchorCtr="1">
              <a:noAutofit/>
            </a:bodyPr>
            <a:lstStyle/>
            <a:p>
              <a:r>
                <a:rPr lang="en-US" sz="1050" dirty="0">
                  <a:latin typeface="Ekachon" panose="00000500000000000000" pitchFamily="2" charset="-34"/>
                  <a:cs typeface="Ekachon" panose="00000500000000000000" pitchFamily="2" charset="-34"/>
                </a:rPr>
                <a:t>Score</a:t>
              </a:r>
            </a:p>
          </p:txBody>
        </p:sp>
        <p:sp>
          <p:nvSpPr>
            <p:cNvPr id="149" name="TextBox 148">
              <a:extLst>
                <a:ext uri="{FF2B5EF4-FFF2-40B4-BE49-F238E27FC236}">
                  <a16:creationId xmlns:a16="http://schemas.microsoft.com/office/drawing/2014/main" id="{C0CD0522-29B5-4B4A-C3C6-BEB7F92B522E}"/>
                </a:ext>
              </a:extLst>
            </p:cNvPr>
            <p:cNvSpPr txBox="1"/>
            <p:nvPr/>
          </p:nvSpPr>
          <p:spPr>
            <a:xfrm>
              <a:off x="3419556" y="3782135"/>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10 </a:t>
              </a:r>
            </a:p>
            <a:p>
              <a:pPr algn="l"/>
              <a:r>
                <a:rPr lang="en-US" sz="900" b="1" dirty="0">
                  <a:latin typeface="Ekachon" panose="00000500000000000000" pitchFamily="2" charset="-34"/>
                  <a:cs typeface="Ekachon" panose="00000500000000000000" pitchFamily="2" charset="-34"/>
                </a:rPr>
                <a:t>Tweets</a:t>
              </a:r>
            </a:p>
          </p:txBody>
        </p:sp>
        <p:pic>
          <p:nvPicPr>
            <p:cNvPr id="150" name="Picture 149">
              <a:extLst>
                <a:ext uri="{FF2B5EF4-FFF2-40B4-BE49-F238E27FC236}">
                  <a16:creationId xmlns:a16="http://schemas.microsoft.com/office/drawing/2014/main" id="{BEDE0C1B-3705-B56D-1C63-E093B56E19DD}"/>
                </a:ext>
              </a:extLst>
            </p:cNvPr>
            <p:cNvPicPr>
              <a:picLocks noChangeAspect="1"/>
            </p:cNvPicPr>
            <p:nvPr/>
          </p:nvPicPr>
          <p:blipFill>
            <a:blip r:embed="rId14"/>
            <a:stretch>
              <a:fillRect/>
            </a:stretch>
          </p:blipFill>
          <p:spPr>
            <a:xfrm>
              <a:off x="4437614" y="3047750"/>
              <a:ext cx="3048409" cy="1093349"/>
            </a:xfrm>
            <a:prstGeom prst="rect">
              <a:avLst/>
            </a:prstGeom>
          </p:spPr>
        </p:pic>
        <p:sp>
          <p:nvSpPr>
            <p:cNvPr id="151" name="TextBox 150">
              <a:extLst>
                <a:ext uri="{FF2B5EF4-FFF2-40B4-BE49-F238E27FC236}">
                  <a16:creationId xmlns:a16="http://schemas.microsoft.com/office/drawing/2014/main" id="{03DC94D4-C5BF-73C1-F8FF-4BE8C4C68469}"/>
                </a:ext>
              </a:extLst>
            </p:cNvPr>
            <p:cNvSpPr txBox="1"/>
            <p:nvPr/>
          </p:nvSpPr>
          <p:spPr>
            <a:xfrm>
              <a:off x="3581622" y="3282793"/>
              <a:ext cx="729993" cy="230832"/>
            </a:xfrm>
            <a:prstGeom prst="rect">
              <a:avLst/>
            </a:prstGeom>
            <a:noFill/>
          </p:spPr>
          <p:txBody>
            <a:bodyPr wrap="square">
              <a:spAutoFit/>
            </a:bodyPr>
            <a:lstStyle>
              <a:defPPr>
                <a:defRPr lang="en-US"/>
              </a:defPPr>
              <a:lvl1pPr algn="ctr"/>
            </a:lstStyle>
            <a:p>
              <a:r>
                <a:rPr lang="en-US" sz="900" b="1" dirty="0">
                  <a:solidFill>
                    <a:schemeClr val="bg1"/>
                  </a:solidFill>
                  <a:latin typeface="Ekachon" panose="00000500000000000000" pitchFamily="2" charset="-34"/>
                  <a:cs typeface="Ekachon" panose="00000500000000000000" pitchFamily="2" charset="-34"/>
                </a:rPr>
                <a:t>Party A</a:t>
              </a:r>
            </a:p>
          </p:txBody>
        </p:sp>
        <p:sp>
          <p:nvSpPr>
            <p:cNvPr id="152" name="Freeform 501">
              <a:extLst>
                <a:ext uri="{FF2B5EF4-FFF2-40B4-BE49-F238E27FC236}">
                  <a16:creationId xmlns:a16="http://schemas.microsoft.com/office/drawing/2014/main" id="{03A56867-5748-B0F0-591B-4B1CC1A2CEFD}"/>
                </a:ext>
              </a:extLst>
            </p:cNvPr>
            <p:cNvSpPr>
              <a:spLocks noEditPoints="1"/>
            </p:cNvSpPr>
            <p:nvPr/>
          </p:nvSpPr>
          <p:spPr bwMode="auto">
            <a:xfrm>
              <a:off x="4657627" y="3000374"/>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3" name="Freeform 501">
              <a:extLst>
                <a:ext uri="{FF2B5EF4-FFF2-40B4-BE49-F238E27FC236}">
                  <a16:creationId xmlns:a16="http://schemas.microsoft.com/office/drawing/2014/main" id="{5CA7F310-2716-EC89-7347-223AAD912EAD}"/>
                </a:ext>
              </a:extLst>
            </p:cNvPr>
            <p:cNvSpPr>
              <a:spLocks noEditPoints="1"/>
            </p:cNvSpPr>
            <p:nvPr/>
          </p:nvSpPr>
          <p:spPr bwMode="auto">
            <a:xfrm>
              <a:off x="6987379" y="3000373"/>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pic>
          <p:nvPicPr>
            <p:cNvPr id="154" name="Picture 153">
              <a:extLst>
                <a:ext uri="{FF2B5EF4-FFF2-40B4-BE49-F238E27FC236}">
                  <a16:creationId xmlns:a16="http://schemas.microsoft.com/office/drawing/2014/main" id="{EF380B52-245A-0988-6368-2EB7E5FDD7A4}"/>
                </a:ext>
              </a:extLst>
            </p:cNvPr>
            <p:cNvPicPr>
              <a:picLocks noChangeAspect="1"/>
            </p:cNvPicPr>
            <p:nvPr/>
          </p:nvPicPr>
          <p:blipFill>
            <a:blip r:embed="rId15"/>
            <a:stretch>
              <a:fillRect/>
            </a:stretch>
          </p:blipFill>
          <p:spPr>
            <a:xfrm>
              <a:off x="4437614" y="4240075"/>
              <a:ext cx="3048409" cy="1103089"/>
            </a:xfrm>
            <a:prstGeom prst="rect">
              <a:avLst/>
            </a:prstGeom>
          </p:spPr>
        </p:pic>
        <p:sp>
          <p:nvSpPr>
            <p:cNvPr id="155" name="Freeform 501">
              <a:extLst>
                <a:ext uri="{FF2B5EF4-FFF2-40B4-BE49-F238E27FC236}">
                  <a16:creationId xmlns:a16="http://schemas.microsoft.com/office/drawing/2014/main" id="{76A51A4B-0201-EBEE-C863-A2110B586290}"/>
                </a:ext>
              </a:extLst>
            </p:cNvPr>
            <p:cNvSpPr>
              <a:spLocks noEditPoints="1"/>
            </p:cNvSpPr>
            <p:nvPr/>
          </p:nvSpPr>
          <p:spPr bwMode="auto">
            <a:xfrm>
              <a:off x="6964041"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56" name="Freeform 501">
              <a:extLst>
                <a:ext uri="{FF2B5EF4-FFF2-40B4-BE49-F238E27FC236}">
                  <a16:creationId xmlns:a16="http://schemas.microsoft.com/office/drawing/2014/main" id="{D8BBE7A4-9DF3-EF3A-CDD3-DBA2777D9749}"/>
                </a:ext>
              </a:extLst>
            </p:cNvPr>
            <p:cNvSpPr>
              <a:spLocks noEditPoints="1"/>
            </p:cNvSpPr>
            <p:nvPr/>
          </p:nvSpPr>
          <p:spPr bwMode="auto">
            <a:xfrm>
              <a:off x="4652012"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7" name="TextBox 156">
              <a:extLst>
                <a:ext uri="{FF2B5EF4-FFF2-40B4-BE49-F238E27FC236}">
                  <a16:creationId xmlns:a16="http://schemas.microsoft.com/office/drawing/2014/main" id="{3712A08B-F1C9-F225-71AC-D506CE0D34F3}"/>
                </a:ext>
              </a:extLst>
            </p:cNvPr>
            <p:cNvSpPr txBox="1"/>
            <p:nvPr/>
          </p:nvSpPr>
          <p:spPr>
            <a:xfrm>
              <a:off x="3581622" y="4454130"/>
              <a:ext cx="729993" cy="230832"/>
            </a:xfrm>
            <a:prstGeom prst="rect">
              <a:avLst/>
            </a:prstGeom>
            <a:noFill/>
          </p:spPr>
          <p:txBody>
            <a:bodyPr wrap="square">
              <a:spAutoFit/>
            </a:bodyPr>
            <a:lstStyle>
              <a:defPPr>
                <a:defRPr lang="en-US"/>
              </a:defPPr>
              <a:lvl1pPr algn="ctr"/>
            </a:lstStyle>
            <a:p>
              <a:r>
                <a:rPr lang="en-US" sz="900" b="1" dirty="0">
                  <a:solidFill>
                    <a:schemeClr val="tx1">
                      <a:lumMod val="75000"/>
                      <a:lumOff val="25000"/>
                    </a:schemeClr>
                  </a:solidFill>
                  <a:latin typeface="Ekachon" panose="00000500000000000000" pitchFamily="2" charset="-34"/>
                  <a:cs typeface="Ekachon" panose="00000500000000000000" pitchFamily="2" charset="-34"/>
                </a:rPr>
                <a:t>Party E</a:t>
              </a:r>
            </a:p>
          </p:txBody>
        </p:sp>
        <p:sp>
          <p:nvSpPr>
            <p:cNvPr id="158" name="TextBox 157">
              <a:extLst>
                <a:ext uri="{FF2B5EF4-FFF2-40B4-BE49-F238E27FC236}">
                  <a16:creationId xmlns:a16="http://schemas.microsoft.com/office/drawing/2014/main" id="{4353653B-A760-F5A9-1917-DB76CF726453}"/>
                </a:ext>
              </a:extLst>
            </p:cNvPr>
            <p:cNvSpPr txBox="1"/>
            <p:nvPr/>
          </p:nvSpPr>
          <p:spPr>
            <a:xfrm>
              <a:off x="3423706" y="4986700"/>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19 </a:t>
              </a:r>
            </a:p>
            <a:p>
              <a:pPr algn="l"/>
              <a:r>
                <a:rPr lang="en-US" sz="900" b="1" dirty="0">
                  <a:latin typeface="Ekachon" panose="00000500000000000000" pitchFamily="2" charset="-34"/>
                  <a:cs typeface="Ekachon" panose="00000500000000000000" pitchFamily="2" charset="-34"/>
                </a:rPr>
                <a:t>Tweets</a:t>
              </a:r>
            </a:p>
          </p:txBody>
        </p:sp>
        <p:pic>
          <p:nvPicPr>
            <p:cNvPr id="159" name="Picture 158">
              <a:extLst>
                <a:ext uri="{FF2B5EF4-FFF2-40B4-BE49-F238E27FC236}">
                  <a16:creationId xmlns:a16="http://schemas.microsoft.com/office/drawing/2014/main" id="{D7FEA1C6-5AA9-A6BB-9025-8D263FC20797}"/>
                </a:ext>
              </a:extLst>
            </p:cNvPr>
            <p:cNvPicPr>
              <a:picLocks noChangeAspect="1"/>
            </p:cNvPicPr>
            <p:nvPr/>
          </p:nvPicPr>
          <p:blipFill>
            <a:blip r:embed="rId16"/>
            <a:stretch>
              <a:fillRect/>
            </a:stretch>
          </p:blipFill>
          <p:spPr>
            <a:xfrm>
              <a:off x="4437614" y="5434150"/>
              <a:ext cx="3048409" cy="1093349"/>
            </a:xfrm>
            <a:prstGeom prst="rect">
              <a:avLst/>
            </a:prstGeom>
          </p:spPr>
        </p:pic>
        <p:sp>
          <p:nvSpPr>
            <p:cNvPr id="160" name="Freeform 501">
              <a:extLst>
                <a:ext uri="{FF2B5EF4-FFF2-40B4-BE49-F238E27FC236}">
                  <a16:creationId xmlns:a16="http://schemas.microsoft.com/office/drawing/2014/main" id="{1C4D553D-1E57-BE49-6FAE-C426C9642B20}"/>
                </a:ext>
              </a:extLst>
            </p:cNvPr>
            <p:cNvSpPr>
              <a:spLocks noEditPoints="1"/>
            </p:cNvSpPr>
            <p:nvPr/>
          </p:nvSpPr>
          <p:spPr bwMode="auto">
            <a:xfrm>
              <a:off x="6964041"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1" name="Freeform 501">
              <a:extLst>
                <a:ext uri="{FF2B5EF4-FFF2-40B4-BE49-F238E27FC236}">
                  <a16:creationId xmlns:a16="http://schemas.microsoft.com/office/drawing/2014/main" id="{FB751611-0EC3-CEF5-E44B-0840D6001B84}"/>
                </a:ext>
              </a:extLst>
            </p:cNvPr>
            <p:cNvSpPr>
              <a:spLocks noEditPoints="1"/>
            </p:cNvSpPr>
            <p:nvPr/>
          </p:nvSpPr>
          <p:spPr bwMode="auto">
            <a:xfrm>
              <a:off x="4652012"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2" name="Freeform 501">
              <a:extLst>
                <a:ext uri="{FF2B5EF4-FFF2-40B4-BE49-F238E27FC236}">
                  <a16:creationId xmlns:a16="http://schemas.microsoft.com/office/drawing/2014/main" id="{51E1728E-0539-E89C-5E11-54DB1CE2375B}"/>
                </a:ext>
              </a:extLst>
            </p:cNvPr>
            <p:cNvSpPr>
              <a:spLocks noEditPoints="1"/>
            </p:cNvSpPr>
            <p:nvPr/>
          </p:nvSpPr>
          <p:spPr bwMode="auto">
            <a:xfrm>
              <a:off x="4646081" y="5605320"/>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3" name="Freeform 501">
              <a:extLst>
                <a:ext uri="{FF2B5EF4-FFF2-40B4-BE49-F238E27FC236}">
                  <a16:creationId xmlns:a16="http://schemas.microsoft.com/office/drawing/2014/main" id="{2F776F72-9C08-CECC-4CA7-D3FF439DC9FD}"/>
                </a:ext>
              </a:extLst>
            </p:cNvPr>
            <p:cNvSpPr>
              <a:spLocks noEditPoints="1"/>
            </p:cNvSpPr>
            <p:nvPr/>
          </p:nvSpPr>
          <p:spPr bwMode="auto">
            <a:xfrm>
              <a:off x="6975833" y="5605319"/>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4" name="TextBox 163">
              <a:extLst>
                <a:ext uri="{FF2B5EF4-FFF2-40B4-BE49-F238E27FC236}">
                  <a16:creationId xmlns:a16="http://schemas.microsoft.com/office/drawing/2014/main" id="{528CA376-B3AC-070D-6D2C-42BA93970EC2}"/>
                </a:ext>
              </a:extLst>
            </p:cNvPr>
            <p:cNvSpPr txBox="1"/>
            <p:nvPr/>
          </p:nvSpPr>
          <p:spPr>
            <a:xfrm>
              <a:off x="3419556" y="6176667"/>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24 </a:t>
              </a:r>
            </a:p>
            <a:p>
              <a:pPr algn="l"/>
              <a:r>
                <a:rPr lang="en-US" sz="900" b="1" dirty="0">
                  <a:latin typeface="Ekachon" panose="00000500000000000000" pitchFamily="2" charset="-34"/>
                  <a:cs typeface="Ekachon" panose="00000500000000000000" pitchFamily="2" charset="-34"/>
                </a:rPr>
                <a:t>Tweets</a:t>
              </a:r>
            </a:p>
          </p:txBody>
        </p:sp>
        <p:sp>
          <p:nvSpPr>
            <p:cNvPr id="165" name="TextBox 164">
              <a:extLst>
                <a:ext uri="{FF2B5EF4-FFF2-40B4-BE49-F238E27FC236}">
                  <a16:creationId xmlns:a16="http://schemas.microsoft.com/office/drawing/2014/main" id="{B4452EF7-B412-2977-1258-A86F53F4B05E}"/>
                </a:ext>
              </a:extLst>
            </p:cNvPr>
            <p:cNvSpPr txBox="1"/>
            <p:nvPr/>
          </p:nvSpPr>
          <p:spPr>
            <a:xfrm>
              <a:off x="3367184" y="5715459"/>
              <a:ext cx="729993" cy="215444"/>
            </a:xfrm>
            <a:prstGeom prst="rect">
              <a:avLst/>
            </a:prstGeom>
            <a:noFill/>
          </p:spPr>
          <p:txBody>
            <a:bodyPr wrap="square">
              <a:spAutoFit/>
            </a:bodyPr>
            <a:lstStyle>
              <a:defPPr>
                <a:defRPr lang="en-US"/>
              </a:defPPr>
              <a:lvl1pPr algn="ctr"/>
            </a:lstStyle>
            <a:p>
              <a:r>
                <a:rPr lang="en-US" sz="800" dirty="0">
                  <a:solidFill>
                    <a:schemeClr val="bg1"/>
                  </a:solidFill>
                  <a:latin typeface="Ekachon" panose="00000500000000000000" pitchFamily="2" charset="-34"/>
                  <a:cs typeface="Ekachon" panose="00000500000000000000" pitchFamily="2" charset="-34"/>
                </a:rPr>
                <a:t>Party B</a:t>
              </a:r>
            </a:p>
          </p:txBody>
        </p:sp>
        <p:sp>
          <p:nvSpPr>
            <p:cNvPr id="166" name="TextBox 165">
              <a:extLst>
                <a:ext uri="{FF2B5EF4-FFF2-40B4-BE49-F238E27FC236}">
                  <a16:creationId xmlns:a16="http://schemas.microsoft.com/office/drawing/2014/main" id="{B1874A15-872D-805B-F4BB-877B181D4CD2}"/>
                </a:ext>
              </a:extLst>
            </p:cNvPr>
            <p:cNvSpPr txBox="1"/>
            <p:nvPr/>
          </p:nvSpPr>
          <p:spPr>
            <a:xfrm>
              <a:off x="3807621" y="5715459"/>
              <a:ext cx="729993" cy="215444"/>
            </a:xfrm>
            <a:prstGeom prst="rect">
              <a:avLst/>
            </a:prstGeom>
            <a:noFill/>
          </p:spPr>
          <p:txBody>
            <a:bodyPr wrap="square">
              <a:spAutoFit/>
            </a:bodyPr>
            <a:lstStyle>
              <a:defPPr>
                <a:defRPr lang="en-US"/>
              </a:defPPr>
              <a:lvl1pPr algn="ctr"/>
            </a:lstStyle>
            <a:p>
              <a:r>
                <a:rPr lang="en-US" sz="800" dirty="0">
                  <a:solidFill>
                    <a:schemeClr val="bg1">
                      <a:lumMod val="95000"/>
                    </a:schemeClr>
                  </a:solidFill>
                  <a:latin typeface="Ekachon" panose="00000500000000000000" pitchFamily="2" charset="-34"/>
                  <a:cs typeface="Ekachon" panose="00000500000000000000" pitchFamily="2" charset="-34"/>
                </a:rPr>
                <a:t>Party E</a:t>
              </a:r>
            </a:p>
          </p:txBody>
        </p:sp>
        <p:sp>
          <p:nvSpPr>
            <p:cNvPr id="167" name="TextBox 166">
              <a:extLst>
                <a:ext uri="{FF2B5EF4-FFF2-40B4-BE49-F238E27FC236}">
                  <a16:creationId xmlns:a16="http://schemas.microsoft.com/office/drawing/2014/main" id="{A2AA96B4-1AF5-A9EA-7014-9203E75ACC46}"/>
                </a:ext>
              </a:extLst>
            </p:cNvPr>
            <p:cNvSpPr txBox="1"/>
            <p:nvPr/>
          </p:nvSpPr>
          <p:spPr>
            <a:xfrm>
              <a:off x="3371386" y="5591569"/>
              <a:ext cx="729993" cy="215444"/>
            </a:xfrm>
            <a:prstGeom prst="rect">
              <a:avLst/>
            </a:prstGeom>
            <a:noFill/>
          </p:spPr>
          <p:txBody>
            <a:bodyPr wrap="square">
              <a:spAutoFit/>
            </a:bodyPr>
            <a:lstStyle>
              <a:defPPr>
                <a:defRPr lang="en-US"/>
              </a:defPPr>
              <a:lvl1pPr algn="ctr"/>
            </a:lstStyle>
            <a:p>
              <a:r>
                <a:rPr lang="en-US" sz="800" i="1" u="sng" dirty="0">
                  <a:solidFill>
                    <a:schemeClr val="bg1"/>
                  </a:solidFill>
                  <a:latin typeface="Ekachon" panose="00000500000000000000" pitchFamily="2" charset="-34"/>
                  <a:cs typeface="Ekachon" panose="00000500000000000000" pitchFamily="2" charset="-34"/>
                </a:rPr>
                <a:t>Love</a:t>
              </a:r>
            </a:p>
          </p:txBody>
        </p:sp>
        <p:sp>
          <p:nvSpPr>
            <p:cNvPr id="168" name="TextBox 167">
              <a:extLst>
                <a:ext uri="{FF2B5EF4-FFF2-40B4-BE49-F238E27FC236}">
                  <a16:creationId xmlns:a16="http://schemas.microsoft.com/office/drawing/2014/main" id="{840FAB65-652B-F688-D1F5-A15C088C77EC}"/>
                </a:ext>
              </a:extLst>
            </p:cNvPr>
            <p:cNvSpPr txBox="1"/>
            <p:nvPr/>
          </p:nvSpPr>
          <p:spPr>
            <a:xfrm>
              <a:off x="3811823" y="5588756"/>
              <a:ext cx="729993" cy="215444"/>
            </a:xfrm>
            <a:prstGeom prst="rect">
              <a:avLst/>
            </a:prstGeom>
            <a:noFill/>
          </p:spPr>
          <p:txBody>
            <a:bodyPr wrap="square">
              <a:spAutoFit/>
            </a:bodyPr>
            <a:lstStyle>
              <a:defPPr>
                <a:defRPr lang="en-US"/>
              </a:defPPr>
              <a:lvl1pPr algn="ctr"/>
            </a:lstStyle>
            <a:p>
              <a:r>
                <a:rPr lang="en-US" sz="800" i="1" u="sng" dirty="0">
                  <a:solidFill>
                    <a:schemeClr val="bg1">
                      <a:lumMod val="95000"/>
                    </a:schemeClr>
                  </a:solidFill>
                  <a:latin typeface="Ekachon" panose="00000500000000000000" pitchFamily="2" charset="-34"/>
                  <a:cs typeface="Ekachon" panose="00000500000000000000" pitchFamily="2" charset="-34"/>
                </a:rPr>
                <a:t>Attack</a:t>
              </a:r>
            </a:p>
          </p:txBody>
        </p:sp>
      </p:grpSp>
      <p:sp>
        <p:nvSpPr>
          <p:cNvPr id="182" name="Rectangle 181">
            <a:extLst>
              <a:ext uri="{FF2B5EF4-FFF2-40B4-BE49-F238E27FC236}">
                <a16:creationId xmlns:a16="http://schemas.microsoft.com/office/drawing/2014/main" id="{A9BB1A96-57AB-8DFA-8B14-29145DA69159}"/>
              </a:ext>
            </a:extLst>
          </p:cNvPr>
          <p:cNvSpPr/>
          <p:nvPr/>
        </p:nvSpPr>
        <p:spPr>
          <a:xfrm>
            <a:off x="8184108" y="503811"/>
            <a:ext cx="3708916" cy="337070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74FFD0E6-C396-C7E4-4B8A-7B9CCB46AF07}"/>
              </a:ext>
            </a:extLst>
          </p:cNvPr>
          <p:cNvGrpSpPr/>
          <p:nvPr/>
        </p:nvGrpSpPr>
        <p:grpSpPr>
          <a:xfrm>
            <a:off x="4132305" y="492490"/>
            <a:ext cx="3708915" cy="957782"/>
            <a:chOff x="3813042" y="1460174"/>
            <a:chExt cx="3968883" cy="1318858"/>
          </a:xfrm>
        </p:grpSpPr>
        <p:sp>
          <p:nvSpPr>
            <p:cNvPr id="184" name="Rectangle 183">
              <a:extLst>
                <a:ext uri="{FF2B5EF4-FFF2-40B4-BE49-F238E27FC236}">
                  <a16:creationId xmlns:a16="http://schemas.microsoft.com/office/drawing/2014/main" id="{E2DC5066-8E67-4B76-A084-BE624765A1A1}"/>
                </a:ext>
              </a:extLst>
            </p:cNvPr>
            <p:cNvSpPr/>
            <p:nvPr/>
          </p:nvSpPr>
          <p:spPr>
            <a:xfrm>
              <a:off x="3813042" y="1471268"/>
              <a:ext cx="3968883" cy="130776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F95A7DB2-4BF7-B58E-97A8-ED16414F2E63}"/>
                </a:ext>
              </a:extLst>
            </p:cNvPr>
            <p:cNvSpPr txBox="1"/>
            <p:nvPr/>
          </p:nvSpPr>
          <p:spPr>
            <a:xfrm>
              <a:off x="3868447" y="1460174"/>
              <a:ext cx="2747177" cy="423806"/>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pic>
          <p:nvPicPr>
            <p:cNvPr id="186" name="Picture 185">
              <a:extLst>
                <a:ext uri="{FF2B5EF4-FFF2-40B4-BE49-F238E27FC236}">
                  <a16:creationId xmlns:a16="http://schemas.microsoft.com/office/drawing/2014/main" id="{2E1D7F05-3D6D-4895-BEB6-0B901A78777E}"/>
                </a:ext>
              </a:extLst>
            </p:cNvPr>
            <p:cNvPicPr>
              <a:picLocks noChangeAspect="1"/>
            </p:cNvPicPr>
            <p:nvPr/>
          </p:nvPicPr>
          <p:blipFill>
            <a:blip r:embed="rId17"/>
            <a:stretch>
              <a:fillRect/>
            </a:stretch>
          </p:blipFill>
          <p:spPr>
            <a:xfrm>
              <a:off x="3960676" y="1830775"/>
              <a:ext cx="3646261" cy="902166"/>
            </a:xfrm>
            <a:prstGeom prst="rect">
              <a:avLst/>
            </a:prstGeom>
          </p:spPr>
        </p:pic>
      </p:grpSp>
      <p:sp>
        <p:nvSpPr>
          <p:cNvPr id="187" name="Rectangle 186">
            <a:extLst>
              <a:ext uri="{FF2B5EF4-FFF2-40B4-BE49-F238E27FC236}">
                <a16:creationId xmlns:a16="http://schemas.microsoft.com/office/drawing/2014/main" id="{27EC9879-B2CE-AB7A-368D-68B6BE3CFD34}"/>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06377C1D-D4B5-3FB7-37A1-6E64A55EAEF0}"/>
              </a:ext>
            </a:extLst>
          </p:cNvPr>
          <p:cNvSpPr txBox="1"/>
          <p:nvPr/>
        </p:nvSpPr>
        <p:spPr>
          <a:xfrm>
            <a:off x="3142059" y="4087821"/>
            <a:ext cx="1043626" cy="738664"/>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Analyze Tweets in 2 Levels</a:t>
            </a:r>
            <a:endParaRPr lang="th-TH" sz="1400" b="1" i="1" dirty="0">
              <a:latin typeface="Ekachon" panose="00000500000000000000" pitchFamily="2" charset="-34"/>
              <a:cs typeface="Ekachon" panose="00000500000000000000" pitchFamily="2" charset="-34"/>
            </a:endParaRPr>
          </a:p>
        </p:txBody>
      </p:sp>
      <p:sp>
        <p:nvSpPr>
          <p:cNvPr id="190" name="Isosceles Triangle 189">
            <a:extLst>
              <a:ext uri="{FF2B5EF4-FFF2-40B4-BE49-F238E27FC236}">
                <a16:creationId xmlns:a16="http://schemas.microsoft.com/office/drawing/2014/main" id="{7548B519-01F1-A924-9293-D4415434C705}"/>
              </a:ext>
            </a:extLst>
          </p:cNvPr>
          <p:cNvSpPr/>
          <p:nvPr/>
        </p:nvSpPr>
        <p:spPr>
          <a:xfrm rot="10800000">
            <a:off x="6885224" y="1385537"/>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74D557B5-F8CB-64DB-4C87-76869869FB61}"/>
              </a:ext>
            </a:extLst>
          </p:cNvPr>
          <p:cNvSpPr/>
          <p:nvPr/>
        </p:nvSpPr>
        <p:spPr>
          <a:xfrm rot="10800000">
            <a:off x="5317000" y="5815205"/>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68B865CC-75C1-B381-B776-024AE1FABC28}"/>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sp>
        <p:nvSpPr>
          <p:cNvPr id="196" name="Rectangle: Top Corners Rounded 195">
            <a:extLst>
              <a:ext uri="{FF2B5EF4-FFF2-40B4-BE49-F238E27FC236}">
                <a16:creationId xmlns:a16="http://schemas.microsoft.com/office/drawing/2014/main" id="{4BA8C1F0-8CB4-77D4-50F7-18D1522194BF}"/>
              </a:ext>
            </a:extLst>
          </p:cNvPr>
          <p:cNvSpPr/>
          <p:nvPr/>
        </p:nvSpPr>
        <p:spPr>
          <a:xfrm rot="5400000">
            <a:off x="615729" y="-700978"/>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4">
            <a:extLst>
              <a:ext uri="{FF2B5EF4-FFF2-40B4-BE49-F238E27FC236}">
                <a16:creationId xmlns:a16="http://schemas.microsoft.com/office/drawing/2014/main" id="{0607B666-DF37-AB44-F96F-5AF06C6F7ED8}"/>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155170" y="3161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589545F5-8310-7A53-53D6-DE3A11E98075}"/>
              </a:ext>
            </a:extLst>
          </p:cNvPr>
          <p:cNvSpPr txBox="1"/>
          <p:nvPr/>
        </p:nvSpPr>
        <p:spPr>
          <a:xfrm>
            <a:off x="0" y="51781"/>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
        <p:nvSpPr>
          <p:cNvPr id="199" name="TextBox 198">
            <a:extLst>
              <a:ext uri="{FF2B5EF4-FFF2-40B4-BE49-F238E27FC236}">
                <a16:creationId xmlns:a16="http://schemas.microsoft.com/office/drawing/2014/main" id="{8BC81825-4237-487B-23B3-7B1C4B076BF8}"/>
              </a:ext>
            </a:extLst>
          </p:cNvPr>
          <p:cNvSpPr txBox="1"/>
          <p:nvPr/>
        </p:nvSpPr>
        <p:spPr>
          <a:xfrm>
            <a:off x="8320875" y="565780"/>
            <a:ext cx="3400049" cy="95410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rPr>
              <a:t>Analyze and contrast </a:t>
            </a:r>
          </a:p>
          <a:p>
            <a:r>
              <a:rPr lang="en-US" dirty="0">
                <a:effectLst/>
              </a:rPr>
              <a:t>the proportion of votes for the 7 parties in the actual party-list vote results </a:t>
            </a:r>
          </a:p>
          <a:p>
            <a:r>
              <a:rPr lang="en-US" dirty="0">
                <a:effectLst/>
              </a:rPr>
              <a:t>with the data extracted from Twitter.</a:t>
            </a:r>
          </a:p>
        </p:txBody>
      </p:sp>
      <p:graphicFrame>
        <p:nvGraphicFramePr>
          <p:cNvPr id="202" name="Chart 201">
            <a:extLst>
              <a:ext uri="{FF2B5EF4-FFF2-40B4-BE49-F238E27FC236}">
                <a16:creationId xmlns:a16="http://schemas.microsoft.com/office/drawing/2014/main" id="{D3624DE4-8091-B338-F497-5A3CA3D36B48}"/>
              </a:ext>
            </a:extLst>
          </p:cNvPr>
          <p:cNvGraphicFramePr/>
          <p:nvPr/>
        </p:nvGraphicFramePr>
        <p:xfrm>
          <a:off x="8498685" y="2034181"/>
          <a:ext cx="1148974" cy="1763530"/>
        </p:xfrm>
        <a:graphic>
          <a:graphicData uri="http://schemas.openxmlformats.org/drawingml/2006/chart">
            <c:chart xmlns:c="http://schemas.openxmlformats.org/drawingml/2006/chart" xmlns:r="http://schemas.openxmlformats.org/officeDocument/2006/relationships" r:id="rId18"/>
          </a:graphicData>
        </a:graphic>
      </p:graphicFrame>
      <p:sp>
        <p:nvSpPr>
          <p:cNvPr id="203" name="TextBox 202">
            <a:extLst>
              <a:ext uri="{FF2B5EF4-FFF2-40B4-BE49-F238E27FC236}">
                <a16:creationId xmlns:a16="http://schemas.microsoft.com/office/drawing/2014/main" id="{89AA052F-64CE-4B14-7618-EFD1965B47E4}"/>
              </a:ext>
            </a:extLst>
          </p:cNvPr>
          <p:cNvSpPr txBox="1"/>
          <p:nvPr/>
        </p:nvSpPr>
        <p:spPr>
          <a:xfrm>
            <a:off x="8448049"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Party-list</a:t>
            </a:r>
          </a:p>
          <a:p>
            <a:pPr algn="ctr"/>
            <a:r>
              <a:rPr lang="en-US" sz="1100" dirty="0">
                <a:latin typeface="Ekachon" panose="00000500000000000000" pitchFamily="2" charset="-34"/>
                <a:cs typeface="Ekachon" panose="00000500000000000000" pitchFamily="2" charset="-34"/>
              </a:rPr>
              <a:t>Vote Results </a:t>
            </a:r>
          </a:p>
        </p:txBody>
      </p:sp>
      <p:sp>
        <p:nvSpPr>
          <p:cNvPr id="204" name="TextBox 203">
            <a:extLst>
              <a:ext uri="{FF2B5EF4-FFF2-40B4-BE49-F238E27FC236}">
                <a16:creationId xmlns:a16="http://schemas.microsoft.com/office/drawing/2014/main" id="{0A89157B-AE58-5830-9B0F-E3538D685340}"/>
              </a:ext>
            </a:extLst>
          </p:cNvPr>
          <p:cNvSpPr txBox="1"/>
          <p:nvPr/>
        </p:nvSpPr>
        <p:spPr>
          <a:xfrm>
            <a:off x="10315225"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Data From </a:t>
            </a:r>
          </a:p>
          <a:p>
            <a:pPr algn="ctr"/>
            <a:r>
              <a:rPr lang="en-US" sz="1100" dirty="0">
                <a:latin typeface="Ekachon" panose="00000500000000000000" pitchFamily="2" charset="-34"/>
                <a:cs typeface="Ekachon" panose="00000500000000000000" pitchFamily="2" charset="-34"/>
              </a:rPr>
              <a:t>Twitter</a:t>
            </a:r>
          </a:p>
        </p:txBody>
      </p:sp>
      <p:sp>
        <p:nvSpPr>
          <p:cNvPr id="206" name="TextBox 205">
            <a:extLst>
              <a:ext uri="{FF2B5EF4-FFF2-40B4-BE49-F238E27FC236}">
                <a16:creationId xmlns:a16="http://schemas.microsoft.com/office/drawing/2014/main" id="{9718BFCC-D137-F3BC-2301-D01B748BEB6E}"/>
              </a:ext>
            </a:extLst>
          </p:cNvPr>
          <p:cNvSpPr txBox="1"/>
          <p:nvPr/>
        </p:nvSpPr>
        <p:spPr>
          <a:xfrm>
            <a:off x="8448049" y="2860953"/>
            <a:ext cx="688263" cy="144094"/>
          </a:xfrm>
          <a:prstGeom prst="rect">
            <a:avLst/>
          </a:prstGeom>
          <a:solidFill>
            <a:srgbClr val="D62728"/>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เพื่อไทย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07" name="TextBox 206">
            <a:extLst>
              <a:ext uri="{FF2B5EF4-FFF2-40B4-BE49-F238E27FC236}">
                <a16:creationId xmlns:a16="http://schemas.microsoft.com/office/drawing/2014/main" id="{D07E5975-F93D-E9E8-ED67-4D9DF1E4DC13}"/>
              </a:ext>
            </a:extLst>
          </p:cNvPr>
          <p:cNvSpPr txBox="1"/>
          <p:nvPr/>
        </p:nvSpPr>
        <p:spPr>
          <a:xfrm>
            <a:off x="8448049" y="2181708"/>
            <a:ext cx="688263" cy="137998"/>
          </a:xfrm>
          <a:prstGeom prst="rect">
            <a:avLst/>
          </a:prstGeom>
          <a:solidFill>
            <a:srgbClr val="FF7F0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ก้าวไกล</a:t>
            </a:r>
            <a:endParaRPr lang="en-US" sz="700" dirty="0">
              <a:solidFill>
                <a:schemeClr val="bg1"/>
              </a:solidFill>
              <a:latin typeface="Ekachon" panose="00000500000000000000" pitchFamily="2" charset="-34"/>
              <a:cs typeface="Ekachon" panose="00000500000000000000" pitchFamily="2" charset="-34"/>
            </a:endParaRPr>
          </a:p>
        </p:txBody>
      </p:sp>
      <p:sp>
        <p:nvSpPr>
          <p:cNvPr id="208" name="TextBox 207">
            <a:extLst>
              <a:ext uri="{FF2B5EF4-FFF2-40B4-BE49-F238E27FC236}">
                <a16:creationId xmlns:a16="http://schemas.microsoft.com/office/drawing/2014/main" id="{425BF2D8-6502-811F-BF60-CC9E7A1376FE}"/>
              </a:ext>
            </a:extLst>
          </p:cNvPr>
          <p:cNvSpPr txBox="1"/>
          <p:nvPr/>
        </p:nvSpPr>
        <p:spPr>
          <a:xfrm>
            <a:off x="8465343" y="3340654"/>
            <a:ext cx="711583" cy="137998"/>
          </a:xfrm>
          <a:prstGeom prst="rect">
            <a:avLst/>
          </a:prstGeom>
          <a:solidFill>
            <a:srgbClr val="051C61"/>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รวมไทยสร้างชาติ</a:t>
            </a:r>
            <a:endParaRPr lang="en-US" sz="700" dirty="0">
              <a:solidFill>
                <a:schemeClr val="bg1"/>
              </a:solidFill>
              <a:latin typeface="Ekachon" panose="00000500000000000000" pitchFamily="2" charset="-34"/>
              <a:cs typeface="Ekachon" panose="00000500000000000000" pitchFamily="2" charset="-34"/>
            </a:endParaRPr>
          </a:p>
        </p:txBody>
      </p:sp>
      <p:sp>
        <p:nvSpPr>
          <p:cNvPr id="209" name="TextBox 208">
            <a:extLst>
              <a:ext uri="{FF2B5EF4-FFF2-40B4-BE49-F238E27FC236}">
                <a16:creationId xmlns:a16="http://schemas.microsoft.com/office/drawing/2014/main" id="{15A6BE78-9FBD-EAD9-2D13-C72C379E1D12}"/>
              </a:ext>
            </a:extLst>
          </p:cNvPr>
          <p:cNvSpPr txBox="1"/>
          <p:nvPr/>
        </p:nvSpPr>
        <p:spPr>
          <a:xfrm>
            <a:off x="9300359" y="2984270"/>
            <a:ext cx="688263" cy="137998"/>
          </a:xfrm>
          <a:prstGeom prst="rect">
            <a:avLst/>
          </a:prstGeom>
          <a:solidFill>
            <a:srgbClr val="0E6EC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ภูมิใจไทย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10" name="TextBox 209">
            <a:extLst>
              <a:ext uri="{FF2B5EF4-FFF2-40B4-BE49-F238E27FC236}">
                <a16:creationId xmlns:a16="http://schemas.microsoft.com/office/drawing/2014/main" id="{BDE4BE9A-E29F-7415-6D77-0E6833D3D90C}"/>
              </a:ext>
            </a:extLst>
          </p:cNvPr>
          <p:cNvSpPr txBox="1"/>
          <p:nvPr/>
        </p:nvSpPr>
        <p:spPr>
          <a:xfrm>
            <a:off x="9302284" y="3157830"/>
            <a:ext cx="688263" cy="137998"/>
          </a:xfrm>
          <a:prstGeom prst="rect">
            <a:avLst/>
          </a:prstGeom>
          <a:solidFill>
            <a:srgbClr val="68CEEE"/>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1" name="TextBox 210">
            <a:extLst>
              <a:ext uri="{FF2B5EF4-FFF2-40B4-BE49-F238E27FC236}">
                <a16:creationId xmlns:a16="http://schemas.microsoft.com/office/drawing/2014/main" id="{EFA12EE4-12C9-9A9C-627E-DFB556A2AABC}"/>
              </a:ext>
            </a:extLst>
          </p:cNvPr>
          <p:cNvSpPr txBox="1"/>
          <p:nvPr/>
        </p:nvSpPr>
        <p:spPr>
          <a:xfrm>
            <a:off x="9300359" y="3330713"/>
            <a:ext cx="688264" cy="137998"/>
          </a:xfrm>
          <a:prstGeom prst="rect">
            <a:avLst/>
          </a:prstGeom>
          <a:solidFill>
            <a:srgbClr val="2D9CED"/>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พลังประชารัฐ</a:t>
            </a:r>
            <a:endParaRPr lang="en-US" sz="700" dirty="0">
              <a:solidFill>
                <a:schemeClr val="bg1"/>
              </a:solidFill>
              <a:latin typeface="Ekachon" panose="00000500000000000000" pitchFamily="2" charset="-34"/>
              <a:cs typeface="Ekachon" panose="00000500000000000000" pitchFamily="2" charset="-34"/>
            </a:endParaRPr>
          </a:p>
        </p:txBody>
      </p:sp>
      <p:sp>
        <p:nvSpPr>
          <p:cNvPr id="212" name="TextBox 211">
            <a:extLst>
              <a:ext uri="{FF2B5EF4-FFF2-40B4-BE49-F238E27FC236}">
                <a16:creationId xmlns:a16="http://schemas.microsoft.com/office/drawing/2014/main" id="{080E4640-CE88-07AE-783B-938C2AD5A6CF}"/>
              </a:ext>
            </a:extLst>
          </p:cNvPr>
          <p:cNvSpPr txBox="1"/>
          <p:nvPr/>
        </p:nvSpPr>
        <p:spPr>
          <a:xfrm>
            <a:off x="9300359" y="3503596"/>
            <a:ext cx="688263" cy="137998"/>
          </a:xfrm>
          <a:prstGeom prst="rect">
            <a:avLst/>
          </a:prstGeom>
          <a:solidFill>
            <a:srgbClr val="FF9895"/>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3" name="TextBox 212">
            <a:extLst>
              <a:ext uri="{FF2B5EF4-FFF2-40B4-BE49-F238E27FC236}">
                <a16:creationId xmlns:a16="http://schemas.microsoft.com/office/drawing/2014/main" id="{D1D6B989-433B-D937-548B-46BF1231977C}"/>
              </a:ext>
            </a:extLst>
          </p:cNvPr>
          <p:cNvSpPr txBox="1"/>
          <p:nvPr/>
        </p:nvSpPr>
        <p:spPr>
          <a:xfrm>
            <a:off x="9668323" y="165396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pic>
        <p:nvPicPr>
          <p:cNvPr id="214" name="Picture 4">
            <a:extLst>
              <a:ext uri="{FF2B5EF4-FFF2-40B4-BE49-F238E27FC236}">
                <a16:creationId xmlns:a16="http://schemas.microsoft.com/office/drawing/2014/main" id="{E1E4B0C5-286C-2620-4B55-7BC45DE53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6980" y="2372614"/>
            <a:ext cx="850773" cy="61375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8A3D2F0B-8379-5001-7BAE-3A19FFBD08DC}"/>
              </a:ext>
            </a:extLst>
          </p:cNvPr>
          <p:cNvSpPr txBox="1"/>
          <p:nvPr/>
        </p:nvSpPr>
        <p:spPr>
          <a:xfrm>
            <a:off x="10672299" y="2441570"/>
            <a:ext cx="688264" cy="646331"/>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3600" b="0" i="0" dirty="0">
                <a:effectLst/>
              </a:rPr>
              <a:t>?</a:t>
            </a:r>
          </a:p>
        </p:txBody>
      </p:sp>
      <p:sp>
        <p:nvSpPr>
          <p:cNvPr id="216" name="TextBox 215">
            <a:extLst>
              <a:ext uri="{FF2B5EF4-FFF2-40B4-BE49-F238E27FC236}">
                <a16:creationId xmlns:a16="http://schemas.microsoft.com/office/drawing/2014/main" id="{C03BE4D1-857A-B41F-7740-EA8D67AD7FCB}"/>
              </a:ext>
            </a:extLst>
          </p:cNvPr>
          <p:cNvSpPr txBox="1"/>
          <p:nvPr/>
        </p:nvSpPr>
        <p:spPr>
          <a:xfrm>
            <a:off x="9698295" y="264402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sp>
        <p:nvSpPr>
          <p:cNvPr id="217" name="Rectangle 216">
            <a:extLst>
              <a:ext uri="{FF2B5EF4-FFF2-40B4-BE49-F238E27FC236}">
                <a16:creationId xmlns:a16="http://schemas.microsoft.com/office/drawing/2014/main" id="{1DDBDD6A-8228-FB4E-5EAF-488DE147946B}"/>
              </a:ext>
            </a:extLst>
          </p:cNvPr>
          <p:cNvSpPr/>
          <p:nvPr/>
        </p:nvSpPr>
        <p:spPr>
          <a:xfrm>
            <a:off x="8184108" y="4003740"/>
            <a:ext cx="3708916" cy="1909213"/>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6035D82D-AF7D-7C00-F349-8ED52006E0C2}"/>
              </a:ext>
            </a:extLst>
          </p:cNvPr>
          <p:cNvSpPr txBox="1"/>
          <p:nvPr/>
        </p:nvSpPr>
        <p:spPr>
          <a:xfrm>
            <a:off x="8155865" y="4338761"/>
            <a:ext cx="3955201" cy="646331"/>
          </a:xfrm>
          <a:prstGeom prst="rect">
            <a:avLst/>
          </a:prstGeom>
          <a:noFill/>
        </p:spPr>
        <p:txBody>
          <a:bodyPr wrap="square">
            <a:spAutoFit/>
          </a:bodyPr>
          <a:lstStyle/>
          <a:p>
            <a:pPr marL="114300" indent="-114300" algn="l">
              <a:buFont typeface="Arial" panose="020B0604020202020204" pitchFamily="34" charset="0"/>
              <a:buChar char="•"/>
            </a:pPr>
            <a:r>
              <a:rPr lang="en-US" sz="1200" b="0" i="0" dirty="0">
                <a:effectLst/>
                <a:latin typeface="Century Gothic" panose="020B0502020202020204" pitchFamily="34" charset="0"/>
                <a:cs typeface="Ekachon" panose="00000500000000000000" pitchFamily="2" charset="-34"/>
              </a:rPr>
              <a:t>To find the best-fitting linear equation that represents the relationship between the Vote Ranking and these independent variables. </a:t>
            </a:r>
          </a:p>
        </p:txBody>
      </p:sp>
      <p:pic>
        <p:nvPicPr>
          <p:cNvPr id="222" name="Picture 2" descr="Multiple Linear Regression | Introduction to Statistics | JMP">
            <a:extLst>
              <a:ext uri="{FF2B5EF4-FFF2-40B4-BE49-F238E27FC236}">
                <a16:creationId xmlns:a16="http://schemas.microsoft.com/office/drawing/2014/main" id="{04847979-6FB9-20D4-8556-71ED6BD0F8F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a:off x="10504074" y="4741212"/>
            <a:ext cx="1405699" cy="117174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9B2653CD-D60A-6476-C3FB-322C9F80C395}"/>
              </a:ext>
            </a:extLst>
          </p:cNvPr>
          <p:cNvSpPr txBox="1"/>
          <p:nvPr/>
        </p:nvSpPr>
        <p:spPr>
          <a:xfrm>
            <a:off x="8203154" y="4037213"/>
            <a:ext cx="2959723" cy="338554"/>
          </a:xfrm>
          <a:prstGeom prst="rect">
            <a:avLst/>
          </a:prstGeom>
          <a:noFill/>
        </p:spPr>
        <p:txBody>
          <a:bodyPr wrap="square">
            <a:spAutoFit/>
          </a:bodyPr>
          <a:lstStyle/>
          <a:p>
            <a:r>
              <a:rPr lang="en-US" sz="1600" b="1" i="1" dirty="0">
                <a:effectLst/>
                <a:latin typeface="Ekachon" panose="00000500000000000000" pitchFamily="2" charset="-34"/>
                <a:cs typeface="Ekachon" panose="00000500000000000000" pitchFamily="2" charset="-34"/>
              </a:rPr>
              <a:t>Multiple Linear Regression </a:t>
            </a:r>
            <a:endParaRPr lang="en-US" sz="1600" b="1" i="1" dirty="0"/>
          </a:p>
        </p:txBody>
      </p:sp>
      <p:sp>
        <p:nvSpPr>
          <p:cNvPr id="224" name="TextBox 223">
            <a:extLst>
              <a:ext uri="{FF2B5EF4-FFF2-40B4-BE49-F238E27FC236}">
                <a16:creationId xmlns:a16="http://schemas.microsoft.com/office/drawing/2014/main" id="{DF14C48E-D41A-AA6B-DDE3-CFC9301B4FBE}"/>
              </a:ext>
            </a:extLst>
          </p:cNvPr>
          <p:cNvSpPr txBox="1"/>
          <p:nvPr/>
        </p:nvSpPr>
        <p:spPr>
          <a:xfrm>
            <a:off x="8337925" y="5171197"/>
            <a:ext cx="1081661" cy="198572"/>
          </a:xfrm>
          <a:prstGeom prst="rect">
            <a:avLst/>
          </a:prstGeom>
          <a:solidFill>
            <a:srgbClr val="002060"/>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Tweet</a:t>
            </a:r>
          </a:p>
        </p:txBody>
      </p:sp>
      <p:sp>
        <p:nvSpPr>
          <p:cNvPr id="225" name="TextBox 224">
            <a:extLst>
              <a:ext uri="{FF2B5EF4-FFF2-40B4-BE49-F238E27FC236}">
                <a16:creationId xmlns:a16="http://schemas.microsoft.com/office/drawing/2014/main" id="{FB8DF0F2-7811-2C3F-B673-724394EAC7EC}"/>
              </a:ext>
            </a:extLst>
          </p:cNvPr>
          <p:cNvSpPr txBox="1"/>
          <p:nvPr/>
        </p:nvSpPr>
        <p:spPr>
          <a:xfrm>
            <a:off x="8343014" y="5463786"/>
            <a:ext cx="1081661" cy="198572"/>
          </a:xfrm>
          <a:prstGeom prst="rect">
            <a:avLst/>
          </a:prstGeom>
          <a:solidFill>
            <a:srgbClr val="0033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Like</a:t>
            </a:r>
          </a:p>
        </p:txBody>
      </p:sp>
      <p:sp>
        <p:nvSpPr>
          <p:cNvPr id="226" name="TextBox 225">
            <a:extLst>
              <a:ext uri="{FF2B5EF4-FFF2-40B4-BE49-F238E27FC236}">
                <a16:creationId xmlns:a16="http://schemas.microsoft.com/office/drawing/2014/main" id="{12E2DADE-1EA9-D4EF-052D-2488C396CE26}"/>
              </a:ext>
            </a:extLst>
          </p:cNvPr>
          <p:cNvSpPr txBox="1"/>
          <p:nvPr/>
        </p:nvSpPr>
        <p:spPr>
          <a:xfrm>
            <a:off x="9529630" y="5169972"/>
            <a:ext cx="1081661" cy="198572"/>
          </a:xfrm>
          <a:prstGeom prst="rect">
            <a:avLst/>
          </a:prstGeom>
          <a:solidFill>
            <a:srgbClr val="0066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Retweet</a:t>
            </a:r>
          </a:p>
        </p:txBody>
      </p:sp>
      <p:sp>
        <p:nvSpPr>
          <p:cNvPr id="227" name="TextBox 226">
            <a:extLst>
              <a:ext uri="{FF2B5EF4-FFF2-40B4-BE49-F238E27FC236}">
                <a16:creationId xmlns:a16="http://schemas.microsoft.com/office/drawing/2014/main" id="{58B0058D-E47C-BD29-EE5E-803BD90572D8}"/>
              </a:ext>
            </a:extLst>
          </p:cNvPr>
          <p:cNvSpPr txBox="1"/>
          <p:nvPr/>
        </p:nvSpPr>
        <p:spPr>
          <a:xfrm>
            <a:off x="9529630" y="5466420"/>
            <a:ext cx="1081661" cy="198572"/>
          </a:xfrm>
          <a:prstGeom prst="rect">
            <a:avLst/>
          </a:prstGeom>
          <a:solidFill>
            <a:srgbClr val="6699FF"/>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Sentiment</a:t>
            </a:r>
          </a:p>
        </p:txBody>
      </p:sp>
      <p:sp>
        <p:nvSpPr>
          <p:cNvPr id="228" name="Isosceles Triangle 227">
            <a:extLst>
              <a:ext uri="{FF2B5EF4-FFF2-40B4-BE49-F238E27FC236}">
                <a16:creationId xmlns:a16="http://schemas.microsoft.com/office/drawing/2014/main" id="{FF4E4BF9-58E2-002A-361E-08EFD375D5B3}"/>
              </a:ext>
            </a:extLst>
          </p:cNvPr>
          <p:cNvSpPr/>
          <p:nvPr/>
        </p:nvSpPr>
        <p:spPr>
          <a:xfrm rot="10800000">
            <a:off x="10937575" y="3797711"/>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Isosceles Triangle 228">
            <a:extLst>
              <a:ext uri="{FF2B5EF4-FFF2-40B4-BE49-F238E27FC236}">
                <a16:creationId xmlns:a16="http://schemas.microsoft.com/office/drawing/2014/main" id="{34B57BE8-32B4-4DE9-F81E-3884D5676E85}"/>
              </a:ext>
            </a:extLst>
          </p:cNvPr>
          <p:cNvSpPr/>
          <p:nvPr/>
        </p:nvSpPr>
        <p:spPr>
          <a:xfrm rot="10800000">
            <a:off x="9430615" y="5825288"/>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4">
            <a:extLst>
              <a:ext uri="{FF2B5EF4-FFF2-40B4-BE49-F238E27FC236}">
                <a16:creationId xmlns:a16="http://schemas.microsoft.com/office/drawing/2014/main" id="{E70C25E9-6C2A-1253-C108-EC1021555AE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FFC2BE-FAC7-5C63-ECB9-9511F46BBFE0}"/>
              </a:ext>
            </a:extLst>
          </p:cNvPr>
          <p:cNvSpPr/>
          <p:nvPr/>
        </p:nvSpPr>
        <p:spPr>
          <a:xfrm>
            <a:off x="3284579" y="103030"/>
            <a:ext cx="8666263" cy="6592966"/>
          </a:xfrm>
          <a:prstGeom prst="rect">
            <a:avLst/>
          </a:prstGeom>
          <a:gradFill flip="none" rotWithShape="1">
            <a:gsLst>
              <a:gs pos="0">
                <a:srgbClr val="B4D8EB">
                  <a:alpha val="89000"/>
                </a:srgbClr>
              </a:gs>
              <a:gs pos="50000">
                <a:srgbClr val="BBD4E3">
                  <a:alpha val="86000"/>
                </a:srgbClr>
              </a:gs>
              <a:gs pos="100000">
                <a:srgbClr val="E2F1FA">
                  <a:alpha val="7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EC1558C-B23A-D105-D8D4-9BA2A165452C}"/>
              </a:ext>
            </a:extLst>
          </p:cNvPr>
          <p:cNvSpPr/>
          <p:nvPr/>
        </p:nvSpPr>
        <p:spPr>
          <a:xfrm>
            <a:off x="370335" y="2368094"/>
            <a:ext cx="2916518" cy="4407836"/>
          </a:xfrm>
          <a:prstGeom prst="rect">
            <a:avLst/>
          </a:prstGeom>
          <a:gradFill flip="none" rotWithShape="1">
            <a:gsLst>
              <a:gs pos="0">
                <a:srgbClr val="B4D8EB">
                  <a:alpha val="82000"/>
                </a:srgbClr>
              </a:gs>
              <a:gs pos="50000">
                <a:srgbClr val="BBD4E3">
                  <a:alpha val="70000"/>
                </a:srgbClr>
              </a:gs>
              <a:gs pos="100000">
                <a:srgbClr val="E2F1FA">
                  <a:alpha val="6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990352"/>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show="0">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13</a:t>
            </a:fld>
            <a:endParaRPr lang="en-US" sz="1400" dirty="0">
              <a:latin typeface="Century Gothic" panose="020B0502020202020204" pitchFamily="34" charset="0"/>
              <a:cs typeface="Ekachon" panose="00000500000000000000" pitchFamily="2" charset="-34"/>
            </a:endParaRPr>
          </a:p>
        </p:txBody>
      </p:sp>
      <p:grpSp>
        <p:nvGrpSpPr>
          <p:cNvPr id="3" name="Group 2">
            <a:extLst>
              <a:ext uri="{FF2B5EF4-FFF2-40B4-BE49-F238E27FC236}">
                <a16:creationId xmlns:a16="http://schemas.microsoft.com/office/drawing/2014/main" id="{C1A85C64-C079-490F-73AE-425874C32B8B}"/>
              </a:ext>
            </a:extLst>
          </p:cNvPr>
          <p:cNvGrpSpPr/>
          <p:nvPr/>
        </p:nvGrpSpPr>
        <p:grpSpPr>
          <a:xfrm>
            <a:off x="0" y="-5847"/>
            <a:ext cx="3547250" cy="4069848"/>
            <a:chOff x="5103506" y="1087714"/>
            <a:chExt cx="7088494" cy="5783943"/>
          </a:xfrm>
        </p:grpSpPr>
        <p:sp>
          <p:nvSpPr>
            <p:cNvPr id="4" name="Right Triangle 3">
              <a:extLst>
                <a:ext uri="{FF2B5EF4-FFF2-40B4-BE49-F238E27FC236}">
                  <a16:creationId xmlns:a16="http://schemas.microsoft.com/office/drawing/2014/main" id="{BF3FEEC3-0A33-3B23-02C2-978880035283}"/>
                </a:ext>
              </a:extLst>
            </p:cNvPr>
            <p:cNvSpPr/>
            <p:nvPr/>
          </p:nvSpPr>
          <p:spPr>
            <a:xfrm flipV="1">
              <a:off x="5109004" y="1087714"/>
              <a:ext cx="7082993" cy="5783943"/>
            </a:xfrm>
            <a:prstGeom prst="rtTriangle">
              <a:avLst/>
            </a:prstGeom>
            <a:solidFill>
              <a:srgbClr val="58585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Triangle 4">
              <a:extLst>
                <a:ext uri="{FF2B5EF4-FFF2-40B4-BE49-F238E27FC236}">
                  <a16:creationId xmlns:a16="http://schemas.microsoft.com/office/drawing/2014/main" id="{64237E84-A4BD-048F-004D-0C4FA01ACC83}"/>
                </a:ext>
              </a:extLst>
            </p:cNvPr>
            <p:cNvSpPr/>
            <p:nvPr/>
          </p:nvSpPr>
          <p:spPr>
            <a:xfrm flipV="1">
              <a:off x="5103506" y="1087714"/>
              <a:ext cx="7088494" cy="4970286"/>
            </a:xfrm>
            <a:prstGeom prst="rtTriangle">
              <a:avLst/>
            </a:prstGeom>
            <a:solidFill>
              <a:srgbClr val="8D8D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34035F5D-B710-08B4-72A2-4F53EE3D8200}"/>
              </a:ext>
            </a:extLst>
          </p:cNvPr>
          <p:cNvSpPr txBox="1"/>
          <p:nvPr/>
        </p:nvSpPr>
        <p:spPr>
          <a:xfrm>
            <a:off x="132510" y="93171"/>
            <a:ext cx="2906790" cy="1723549"/>
          </a:xfrm>
          <a:prstGeom prst="rect">
            <a:avLst/>
          </a:prstGeom>
          <a:noFill/>
        </p:spPr>
        <p:txBody>
          <a:bodyPr wrap="square">
            <a:spAutoFit/>
          </a:bodyPr>
          <a:lstStyle/>
          <a:p>
            <a:r>
              <a:rPr lang="en-US" sz="3200" b="1" dirty="0">
                <a:solidFill>
                  <a:schemeClr val="bg1"/>
                </a:solidFill>
                <a:latin typeface="Ekachon" panose="00000500000000000000" pitchFamily="2" charset="-34"/>
                <a:cs typeface="Ekachon" panose="00000500000000000000" pitchFamily="2" charset="-34"/>
              </a:rPr>
              <a:t>Word cloud </a:t>
            </a:r>
          </a:p>
          <a:p>
            <a:r>
              <a:rPr lang="en-US" sz="2800" b="1" dirty="0">
                <a:solidFill>
                  <a:schemeClr val="bg1"/>
                </a:solidFill>
                <a:latin typeface="Ekachon" panose="00000500000000000000" pitchFamily="2" charset="-34"/>
                <a:cs typeface="Ekachon" panose="00000500000000000000" pitchFamily="2" charset="-34"/>
              </a:rPr>
              <a:t>Visualization</a:t>
            </a:r>
          </a:p>
          <a:p>
            <a:endParaRPr lang="en-US" sz="600" b="1" dirty="0">
              <a:solidFill>
                <a:schemeClr val="bg1"/>
              </a:solidFill>
              <a:latin typeface="Ekachon" panose="00000500000000000000" pitchFamily="2" charset="-34"/>
              <a:cs typeface="Ekachon" panose="00000500000000000000" pitchFamily="2" charset="-34"/>
            </a:endParaRPr>
          </a:p>
          <a:p>
            <a:r>
              <a:rPr lang="en-US" sz="2000" dirty="0">
                <a:solidFill>
                  <a:schemeClr val="bg1"/>
                </a:solidFill>
                <a:latin typeface="Ekachon" panose="00000500000000000000" pitchFamily="2" charset="-34"/>
                <a:cs typeface="Ekachon" panose="00000500000000000000" pitchFamily="2" charset="-34"/>
              </a:rPr>
              <a:t>By Party</a:t>
            </a:r>
          </a:p>
          <a:p>
            <a:r>
              <a:rPr lang="en-US" sz="2000" dirty="0">
                <a:solidFill>
                  <a:schemeClr val="bg1"/>
                </a:solidFill>
                <a:latin typeface="Ekachon" panose="00000500000000000000" pitchFamily="2" charset="-34"/>
                <a:cs typeface="Ekachon" panose="00000500000000000000" pitchFamily="2" charset="-34"/>
              </a:rPr>
              <a:t>By Sentiment</a:t>
            </a:r>
            <a:endParaRPr lang="th-TH" sz="2000" dirty="0">
              <a:solidFill>
                <a:schemeClr val="bg1"/>
              </a:solidFill>
              <a:latin typeface="Ekachon" panose="00000500000000000000" pitchFamily="2" charset="-34"/>
              <a:cs typeface="Ekachon" panose="00000500000000000000" pitchFamily="2" charset="-34"/>
            </a:endParaRPr>
          </a:p>
        </p:txBody>
      </p:sp>
      <p:pic>
        <p:nvPicPr>
          <p:cNvPr id="7" name="Picture 6" descr="A picture containing text, handwriting, font&#10;&#10;Description automatically generated">
            <a:extLst>
              <a:ext uri="{FF2B5EF4-FFF2-40B4-BE49-F238E27FC236}">
                <a16:creationId xmlns:a16="http://schemas.microsoft.com/office/drawing/2014/main" id="{F435DEC9-27B8-F712-5EA6-8D46AD1DF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2258" y="1946866"/>
            <a:ext cx="2522078" cy="1327515"/>
          </a:xfrm>
          <a:prstGeom prst="rect">
            <a:avLst/>
          </a:prstGeom>
        </p:spPr>
      </p:pic>
      <p:pic>
        <p:nvPicPr>
          <p:cNvPr id="8" name="Picture 7" descr="A picture containing text, font, handwriting, calligraphy&#10;&#10;Description automatically generated">
            <a:extLst>
              <a:ext uri="{FF2B5EF4-FFF2-40B4-BE49-F238E27FC236}">
                <a16:creationId xmlns:a16="http://schemas.microsoft.com/office/drawing/2014/main" id="{18F13D49-94EB-504D-47E0-C9E9211B53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2258" y="658484"/>
            <a:ext cx="2522078" cy="1327515"/>
          </a:xfrm>
          <a:prstGeom prst="rect">
            <a:avLst/>
          </a:prstGeom>
        </p:spPr>
      </p:pic>
      <p:pic>
        <p:nvPicPr>
          <p:cNvPr id="9" name="Picture 8" descr="A picture containing text, font, handwriting, typography&#10;&#10;Description automatically generated">
            <a:extLst>
              <a:ext uri="{FF2B5EF4-FFF2-40B4-BE49-F238E27FC236}">
                <a16:creationId xmlns:a16="http://schemas.microsoft.com/office/drawing/2014/main" id="{E35D2398-6B59-B355-EDE6-39501D713D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15588" y="5173753"/>
            <a:ext cx="2522078" cy="1325501"/>
          </a:xfrm>
          <a:prstGeom prst="rect">
            <a:avLst/>
          </a:prstGeom>
        </p:spPr>
      </p:pic>
      <p:pic>
        <p:nvPicPr>
          <p:cNvPr id="10" name="Picture 9" descr="A picture containing text, handwriting, font, calligraphy&#10;&#10;Description automatically generated">
            <a:extLst>
              <a:ext uri="{FF2B5EF4-FFF2-40B4-BE49-F238E27FC236}">
                <a16:creationId xmlns:a16="http://schemas.microsoft.com/office/drawing/2014/main" id="{F270CD4A-8774-20CA-1F07-663EA842325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5588" y="3848228"/>
            <a:ext cx="2522078" cy="1325501"/>
          </a:xfrm>
          <a:prstGeom prst="rect">
            <a:avLst/>
          </a:prstGeom>
        </p:spPr>
      </p:pic>
      <p:pic>
        <p:nvPicPr>
          <p:cNvPr id="11" name="Picture 10" descr="A picture containing text, handwriting, font, typography&#10;&#10;Description automatically generated">
            <a:extLst>
              <a:ext uri="{FF2B5EF4-FFF2-40B4-BE49-F238E27FC236}">
                <a16:creationId xmlns:a16="http://schemas.microsoft.com/office/drawing/2014/main" id="{337EBA8C-43F5-48F5-F70D-B6B03B9072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1420" y="5187096"/>
            <a:ext cx="2522078" cy="1321472"/>
          </a:xfrm>
          <a:prstGeom prst="rect">
            <a:avLst/>
          </a:prstGeom>
        </p:spPr>
      </p:pic>
      <p:pic>
        <p:nvPicPr>
          <p:cNvPr id="12" name="Picture 11" descr="A picture containing text, font, handwriting, graphics&#10;&#10;Description automatically generated">
            <a:extLst>
              <a:ext uri="{FF2B5EF4-FFF2-40B4-BE49-F238E27FC236}">
                <a16:creationId xmlns:a16="http://schemas.microsoft.com/office/drawing/2014/main" id="{A3081BC0-3964-A63E-5586-6524388FCAC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81420" y="3847773"/>
            <a:ext cx="2522078" cy="1321472"/>
          </a:xfrm>
          <a:prstGeom prst="rect">
            <a:avLst/>
          </a:prstGeom>
        </p:spPr>
      </p:pic>
      <p:pic>
        <p:nvPicPr>
          <p:cNvPr id="13" name="Picture 12" descr="A picture containing text, font, handwriting, number&#10;&#10;Description automatically generated">
            <a:extLst>
              <a:ext uri="{FF2B5EF4-FFF2-40B4-BE49-F238E27FC236}">
                <a16:creationId xmlns:a16="http://schemas.microsoft.com/office/drawing/2014/main" id="{A0588C61-8ABC-26FC-7B35-457996DA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3084" y="5187777"/>
            <a:ext cx="2522078" cy="1327515"/>
          </a:xfrm>
          <a:prstGeom prst="rect">
            <a:avLst/>
          </a:prstGeom>
        </p:spPr>
      </p:pic>
      <p:pic>
        <p:nvPicPr>
          <p:cNvPr id="14" name="Picture 13" descr="A picture containing text, handwriting, font, typography&#10;&#10;Description automatically generated">
            <a:extLst>
              <a:ext uri="{FF2B5EF4-FFF2-40B4-BE49-F238E27FC236}">
                <a16:creationId xmlns:a16="http://schemas.microsoft.com/office/drawing/2014/main" id="{1857380C-76BE-6B7C-59C1-655A47384AF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084" y="3848454"/>
            <a:ext cx="2522078" cy="1327515"/>
          </a:xfrm>
          <a:prstGeom prst="rect">
            <a:avLst/>
          </a:prstGeom>
        </p:spPr>
      </p:pic>
      <p:pic>
        <p:nvPicPr>
          <p:cNvPr id="15" name="Picture 14" descr="A picture containing text, font, handwriting, number&#10;&#10;Description automatically generated">
            <a:extLst>
              <a:ext uri="{FF2B5EF4-FFF2-40B4-BE49-F238E27FC236}">
                <a16:creationId xmlns:a16="http://schemas.microsoft.com/office/drawing/2014/main" id="{492C0190-753A-5320-8574-5C0A18E3ECF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547252" y="5187991"/>
            <a:ext cx="2522077" cy="1319457"/>
          </a:xfrm>
          <a:prstGeom prst="rect">
            <a:avLst/>
          </a:prstGeom>
        </p:spPr>
      </p:pic>
      <p:pic>
        <p:nvPicPr>
          <p:cNvPr id="17" name="Picture 16" descr="A picture containing text, font, handwriting, typography&#10;&#10;Description automatically generated">
            <a:extLst>
              <a:ext uri="{FF2B5EF4-FFF2-40B4-BE49-F238E27FC236}">
                <a16:creationId xmlns:a16="http://schemas.microsoft.com/office/drawing/2014/main" id="{BD10DC2E-D5FF-5575-A2BF-2B18EAA8BC9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73922" y="3849788"/>
            <a:ext cx="2522077" cy="1319457"/>
          </a:xfrm>
          <a:prstGeom prst="rect">
            <a:avLst/>
          </a:prstGeom>
        </p:spPr>
      </p:pic>
      <p:pic>
        <p:nvPicPr>
          <p:cNvPr id="18" name="Picture 17" descr="A blue and red text&#10;&#10;Description automatically generated with low confidence">
            <a:extLst>
              <a:ext uri="{FF2B5EF4-FFF2-40B4-BE49-F238E27FC236}">
                <a16:creationId xmlns:a16="http://schemas.microsoft.com/office/drawing/2014/main" id="{73C4EC4D-A5E4-4477-64CD-AF2B1F66EE1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547251" y="1948880"/>
            <a:ext cx="2522078" cy="1325501"/>
          </a:xfrm>
          <a:prstGeom prst="rect">
            <a:avLst/>
          </a:prstGeom>
        </p:spPr>
      </p:pic>
      <p:pic>
        <p:nvPicPr>
          <p:cNvPr id="19" name="Picture 18" descr="A picture containing text, font, handwriting, graphics&#10;&#10;Description automatically generated">
            <a:extLst>
              <a:ext uri="{FF2B5EF4-FFF2-40B4-BE49-F238E27FC236}">
                <a16:creationId xmlns:a16="http://schemas.microsoft.com/office/drawing/2014/main" id="{CE246A69-0D17-151D-C7CE-ADD3F201108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547251" y="623379"/>
            <a:ext cx="2522078" cy="1325501"/>
          </a:xfrm>
          <a:prstGeom prst="rect">
            <a:avLst/>
          </a:prstGeom>
        </p:spPr>
      </p:pic>
      <p:pic>
        <p:nvPicPr>
          <p:cNvPr id="20" name="Picture 19" descr="A picture containing text, font, handwriting, typography&#10;&#10;Description automatically generated">
            <a:extLst>
              <a:ext uri="{FF2B5EF4-FFF2-40B4-BE49-F238E27FC236}">
                <a16:creationId xmlns:a16="http://schemas.microsoft.com/office/drawing/2014/main" id="{6985F6AA-86BA-6BB2-806F-E3299EBAF4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481419" y="1948880"/>
            <a:ext cx="2522078" cy="1327515"/>
          </a:xfrm>
          <a:prstGeom prst="rect">
            <a:avLst/>
          </a:prstGeom>
        </p:spPr>
      </p:pic>
      <p:pic>
        <p:nvPicPr>
          <p:cNvPr id="21" name="Picture 20" descr="A picture containing text, font, handwriting, graphics&#10;&#10;Description automatically generated">
            <a:extLst>
              <a:ext uri="{FF2B5EF4-FFF2-40B4-BE49-F238E27FC236}">
                <a16:creationId xmlns:a16="http://schemas.microsoft.com/office/drawing/2014/main" id="{E4378CB0-042E-F4CC-3054-62B01069FB3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481420" y="658484"/>
            <a:ext cx="2522078" cy="1327515"/>
          </a:xfrm>
          <a:prstGeom prst="rect">
            <a:avLst/>
          </a:prstGeom>
        </p:spPr>
      </p:pic>
      <p:sp>
        <p:nvSpPr>
          <p:cNvPr id="22" name="TextBox 21">
            <a:extLst>
              <a:ext uri="{FF2B5EF4-FFF2-40B4-BE49-F238E27FC236}">
                <a16:creationId xmlns:a16="http://schemas.microsoft.com/office/drawing/2014/main" id="{0F1939E2-D6CD-AB58-E281-B52F765B6045}"/>
              </a:ext>
            </a:extLst>
          </p:cNvPr>
          <p:cNvSpPr txBox="1"/>
          <p:nvPr/>
        </p:nvSpPr>
        <p:spPr>
          <a:xfrm>
            <a:off x="3547252" y="329406"/>
            <a:ext cx="2522077" cy="293973"/>
          </a:xfrm>
          <a:prstGeom prst="rect">
            <a:avLst/>
          </a:prstGeom>
          <a:solidFill>
            <a:srgbClr val="D62728"/>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เพื่อไทย</a:t>
            </a:r>
            <a:endParaRPr lang="en-US" sz="1400" dirty="0">
              <a:solidFill>
                <a:schemeClr val="bg1"/>
              </a:solidFill>
              <a:latin typeface="Ekachon" panose="00000500000000000000" pitchFamily="2" charset="-34"/>
              <a:cs typeface="Ekachon" panose="00000500000000000000" pitchFamily="2" charset="-34"/>
            </a:endParaRPr>
          </a:p>
        </p:txBody>
      </p:sp>
      <p:sp>
        <p:nvSpPr>
          <p:cNvPr id="23" name="TextBox 22">
            <a:extLst>
              <a:ext uri="{FF2B5EF4-FFF2-40B4-BE49-F238E27FC236}">
                <a16:creationId xmlns:a16="http://schemas.microsoft.com/office/drawing/2014/main" id="{6B65B373-E916-A95A-CFBB-2EFCAF3BCBF0}"/>
              </a:ext>
            </a:extLst>
          </p:cNvPr>
          <p:cNvSpPr txBox="1"/>
          <p:nvPr/>
        </p:nvSpPr>
        <p:spPr>
          <a:xfrm rot="16200000">
            <a:off x="2700279" y="1174972"/>
            <a:ext cx="1281856" cy="191722"/>
          </a:xfrm>
          <a:prstGeom prst="roundRect">
            <a:avLst>
              <a:gd name="adj" fmla="val 50000"/>
            </a:avLst>
          </a:prstGeom>
          <a:solidFill>
            <a:schemeClr val="accent6">
              <a:lumMod val="50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000" dirty="0">
                <a:latin typeface="Ekachon" panose="00000500000000000000" pitchFamily="2" charset="-34"/>
                <a:cs typeface="Ekachon" panose="00000500000000000000" pitchFamily="2" charset="-34"/>
              </a:rPr>
              <a:t>POS</a:t>
            </a:r>
          </a:p>
        </p:txBody>
      </p:sp>
      <p:sp>
        <p:nvSpPr>
          <p:cNvPr id="24" name="TextBox 23">
            <a:extLst>
              <a:ext uri="{FF2B5EF4-FFF2-40B4-BE49-F238E27FC236}">
                <a16:creationId xmlns:a16="http://schemas.microsoft.com/office/drawing/2014/main" id="{2AA0A6B6-7F95-6F09-DD45-AAFDD38F5066}"/>
              </a:ext>
            </a:extLst>
          </p:cNvPr>
          <p:cNvSpPr txBox="1"/>
          <p:nvPr/>
        </p:nvSpPr>
        <p:spPr>
          <a:xfrm rot="16200000">
            <a:off x="2700279" y="2531065"/>
            <a:ext cx="1281856" cy="191722"/>
          </a:xfrm>
          <a:prstGeom prst="roundRect">
            <a:avLst>
              <a:gd name="adj" fmla="val 50000"/>
            </a:avLst>
          </a:prstGeom>
          <a:solidFill>
            <a:srgbClr val="8A0000"/>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000" dirty="0">
                <a:latin typeface="Ekachon" panose="00000500000000000000" pitchFamily="2" charset="-34"/>
                <a:cs typeface="Ekachon" panose="00000500000000000000" pitchFamily="2" charset="-34"/>
              </a:rPr>
              <a:t>NEG</a:t>
            </a:r>
          </a:p>
        </p:txBody>
      </p:sp>
      <p:sp>
        <p:nvSpPr>
          <p:cNvPr id="25" name="TextBox 24">
            <a:extLst>
              <a:ext uri="{FF2B5EF4-FFF2-40B4-BE49-F238E27FC236}">
                <a16:creationId xmlns:a16="http://schemas.microsoft.com/office/drawing/2014/main" id="{C15014D9-3040-C895-9874-189628CA62FF}"/>
              </a:ext>
            </a:extLst>
          </p:cNvPr>
          <p:cNvSpPr txBox="1"/>
          <p:nvPr/>
        </p:nvSpPr>
        <p:spPr>
          <a:xfrm>
            <a:off x="6481420" y="335932"/>
            <a:ext cx="2522077" cy="293973"/>
          </a:xfrm>
          <a:prstGeom prst="rect">
            <a:avLst/>
          </a:prstGeom>
          <a:solidFill>
            <a:srgbClr val="FF7F0E"/>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ก้าวไกล</a:t>
            </a:r>
            <a:endParaRPr lang="en-US" sz="1400" dirty="0">
              <a:solidFill>
                <a:schemeClr val="bg1"/>
              </a:solidFill>
              <a:latin typeface="Ekachon" panose="00000500000000000000" pitchFamily="2" charset="-34"/>
              <a:cs typeface="Ekachon" panose="00000500000000000000" pitchFamily="2" charset="-34"/>
            </a:endParaRPr>
          </a:p>
        </p:txBody>
      </p:sp>
      <p:sp>
        <p:nvSpPr>
          <p:cNvPr id="26" name="TextBox 25">
            <a:extLst>
              <a:ext uri="{FF2B5EF4-FFF2-40B4-BE49-F238E27FC236}">
                <a16:creationId xmlns:a16="http://schemas.microsoft.com/office/drawing/2014/main" id="{F2F165B6-D536-F2F4-65BB-D1EFD4B9B36D}"/>
              </a:ext>
            </a:extLst>
          </p:cNvPr>
          <p:cNvSpPr txBox="1"/>
          <p:nvPr/>
        </p:nvSpPr>
        <p:spPr>
          <a:xfrm>
            <a:off x="9442259" y="336695"/>
            <a:ext cx="2522077" cy="293973"/>
          </a:xfrm>
          <a:prstGeom prst="rect">
            <a:avLst/>
          </a:prstGeom>
          <a:solidFill>
            <a:srgbClr val="FF9895"/>
          </a:solidFill>
          <a:ln>
            <a:noFill/>
          </a:ln>
          <a:effectLst/>
        </p:spPr>
        <p:txBody>
          <a:bodyPr wrap="none" rtlCol="0" anchor="ctr" anchorCtr="1">
            <a:noAutofit/>
          </a:bodyPr>
          <a:lstStyle/>
          <a:p>
            <a:r>
              <a:rPr lang="th-TH" sz="14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14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7" name="TextBox 26">
            <a:extLst>
              <a:ext uri="{FF2B5EF4-FFF2-40B4-BE49-F238E27FC236}">
                <a16:creationId xmlns:a16="http://schemas.microsoft.com/office/drawing/2014/main" id="{851EB3C5-D0D3-5473-AE1F-BE87E36485F8}"/>
              </a:ext>
            </a:extLst>
          </p:cNvPr>
          <p:cNvSpPr txBox="1"/>
          <p:nvPr/>
        </p:nvSpPr>
        <p:spPr>
          <a:xfrm>
            <a:off x="3547252" y="3555052"/>
            <a:ext cx="2522077" cy="293973"/>
          </a:xfrm>
          <a:prstGeom prst="rect">
            <a:avLst/>
          </a:prstGeom>
          <a:solidFill>
            <a:srgbClr val="2D9CED"/>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ประชารัฐ</a:t>
            </a:r>
            <a:endParaRPr lang="en-US" sz="1400" dirty="0">
              <a:solidFill>
                <a:schemeClr val="bg1"/>
              </a:solidFill>
              <a:latin typeface="Ekachon" panose="00000500000000000000" pitchFamily="2" charset="-34"/>
              <a:cs typeface="Ekachon" panose="00000500000000000000" pitchFamily="2" charset="-34"/>
            </a:endParaRPr>
          </a:p>
        </p:txBody>
      </p:sp>
      <p:sp>
        <p:nvSpPr>
          <p:cNvPr id="28" name="TextBox 27">
            <a:extLst>
              <a:ext uri="{FF2B5EF4-FFF2-40B4-BE49-F238E27FC236}">
                <a16:creationId xmlns:a16="http://schemas.microsoft.com/office/drawing/2014/main" id="{1B9737B8-97BD-DFA6-E63B-5EA0DB9451CF}"/>
              </a:ext>
            </a:extLst>
          </p:cNvPr>
          <p:cNvSpPr txBox="1"/>
          <p:nvPr/>
        </p:nvSpPr>
        <p:spPr>
          <a:xfrm>
            <a:off x="6481420" y="3561578"/>
            <a:ext cx="2522077" cy="293973"/>
          </a:xfrm>
          <a:prstGeom prst="rect">
            <a:avLst/>
          </a:prstGeom>
          <a:solidFill>
            <a:srgbClr val="0E6ECE"/>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ภูมิใจไทย</a:t>
            </a:r>
            <a:endParaRPr lang="en-US" sz="1400" dirty="0">
              <a:solidFill>
                <a:schemeClr val="bg1"/>
              </a:solidFill>
              <a:latin typeface="Ekachon" panose="00000500000000000000" pitchFamily="2" charset="-34"/>
              <a:cs typeface="Ekachon" panose="00000500000000000000" pitchFamily="2" charset="-34"/>
            </a:endParaRPr>
          </a:p>
        </p:txBody>
      </p:sp>
      <p:sp>
        <p:nvSpPr>
          <p:cNvPr id="29" name="TextBox 28">
            <a:extLst>
              <a:ext uri="{FF2B5EF4-FFF2-40B4-BE49-F238E27FC236}">
                <a16:creationId xmlns:a16="http://schemas.microsoft.com/office/drawing/2014/main" id="{2E756F87-CF20-E535-9648-95C4A696F889}"/>
              </a:ext>
            </a:extLst>
          </p:cNvPr>
          <p:cNvSpPr txBox="1"/>
          <p:nvPr/>
        </p:nvSpPr>
        <p:spPr>
          <a:xfrm>
            <a:off x="9442259" y="3562341"/>
            <a:ext cx="2522077" cy="293973"/>
          </a:xfrm>
          <a:prstGeom prst="rect">
            <a:avLst/>
          </a:prstGeom>
          <a:solidFill>
            <a:srgbClr val="68CEEE"/>
          </a:solidFill>
          <a:ln>
            <a:noFill/>
          </a:ln>
          <a:effectLst/>
        </p:spPr>
        <p:txBody>
          <a:bodyPr wrap="none" rtlCol="0" anchor="ctr" anchorCtr="1">
            <a:noAutofit/>
          </a:bodyPr>
          <a:lstStyle/>
          <a:p>
            <a:r>
              <a:rPr lang="th-TH" sz="14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14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30" name="TextBox 29">
            <a:extLst>
              <a:ext uri="{FF2B5EF4-FFF2-40B4-BE49-F238E27FC236}">
                <a16:creationId xmlns:a16="http://schemas.microsoft.com/office/drawing/2014/main" id="{9BD511D2-59AF-D941-C324-6591863A948B}"/>
              </a:ext>
            </a:extLst>
          </p:cNvPr>
          <p:cNvSpPr txBox="1"/>
          <p:nvPr/>
        </p:nvSpPr>
        <p:spPr>
          <a:xfrm>
            <a:off x="613083" y="3561578"/>
            <a:ext cx="2522077" cy="293973"/>
          </a:xfrm>
          <a:prstGeom prst="rect">
            <a:avLst/>
          </a:prstGeom>
          <a:solidFill>
            <a:srgbClr val="051C61"/>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รวมไทยสร้างชาติ</a:t>
            </a:r>
            <a:endParaRPr lang="en-US" sz="1400" dirty="0">
              <a:solidFill>
                <a:schemeClr val="bg1"/>
              </a:solidFill>
              <a:latin typeface="Ekachon" panose="00000500000000000000" pitchFamily="2" charset="-34"/>
              <a:cs typeface="Ekachon" panose="00000500000000000000" pitchFamily="2" charset="-34"/>
            </a:endParaRPr>
          </a:p>
        </p:txBody>
      </p:sp>
      <p:sp>
        <p:nvSpPr>
          <p:cNvPr id="31" name="TextBox 30">
            <a:extLst>
              <a:ext uri="{FF2B5EF4-FFF2-40B4-BE49-F238E27FC236}">
                <a16:creationId xmlns:a16="http://schemas.microsoft.com/office/drawing/2014/main" id="{FF6DA2C0-4806-D091-5675-291C57E2020B}"/>
              </a:ext>
            </a:extLst>
          </p:cNvPr>
          <p:cNvSpPr txBox="1"/>
          <p:nvPr/>
        </p:nvSpPr>
        <p:spPr>
          <a:xfrm rot="16200000">
            <a:off x="-219567" y="4400618"/>
            <a:ext cx="1281856" cy="191722"/>
          </a:xfrm>
          <a:prstGeom prst="roundRect">
            <a:avLst>
              <a:gd name="adj" fmla="val 50000"/>
            </a:avLst>
          </a:prstGeom>
          <a:solidFill>
            <a:schemeClr val="accent6">
              <a:lumMod val="50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000" dirty="0">
                <a:latin typeface="Ekachon" panose="00000500000000000000" pitchFamily="2" charset="-34"/>
                <a:cs typeface="Ekachon" panose="00000500000000000000" pitchFamily="2" charset="-34"/>
              </a:rPr>
              <a:t>POS</a:t>
            </a:r>
          </a:p>
        </p:txBody>
      </p:sp>
      <p:sp>
        <p:nvSpPr>
          <p:cNvPr id="32" name="TextBox 31">
            <a:extLst>
              <a:ext uri="{FF2B5EF4-FFF2-40B4-BE49-F238E27FC236}">
                <a16:creationId xmlns:a16="http://schemas.microsoft.com/office/drawing/2014/main" id="{5D2F548A-6C64-0A29-A2BC-973FF330DA1F}"/>
              </a:ext>
            </a:extLst>
          </p:cNvPr>
          <p:cNvSpPr txBox="1"/>
          <p:nvPr/>
        </p:nvSpPr>
        <p:spPr>
          <a:xfrm rot="16200000">
            <a:off x="-219567" y="5756711"/>
            <a:ext cx="1281856" cy="191722"/>
          </a:xfrm>
          <a:prstGeom prst="roundRect">
            <a:avLst>
              <a:gd name="adj" fmla="val 50000"/>
            </a:avLst>
          </a:prstGeom>
          <a:solidFill>
            <a:srgbClr val="8A0000"/>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000" dirty="0">
                <a:latin typeface="Ekachon" panose="00000500000000000000" pitchFamily="2" charset="-34"/>
                <a:cs typeface="Ekachon" panose="00000500000000000000" pitchFamily="2" charset="-34"/>
              </a:rPr>
              <a:t>NEG</a:t>
            </a:r>
          </a:p>
        </p:txBody>
      </p:sp>
      <p:cxnSp>
        <p:nvCxnSpPr>
          <p:cNvPr id="35" name="Straight Connector 34">
            <a:extLst>
              <a:ext uri="{FF2B5EF4-FFF2-40B4-BE49-F238E27FC236}">
                <a16:creationId xmlns:a16="http://schemas.microsoft.com/office/drawing/2014/main" id="{76DD52FF-5927-7F81-8BFD-60F9F08F9304}"/>
              </a:ext>
            </a:extLst>
          </p:cNvPr>
          <p:cNvCxnSpPr/>
          <p:nvPr/>
        </p:nvCxnSpPr>
        <p:spPr>
          <a:xfrm>
            <a:off x="4016375" y="1016000"/>
            <a:ext cx="1304925"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67A6D06-3307-6E12-7C0B-961D02B66421}"/>
              </a:ext>
            </a:extLst>
          </p:cNvPr>
          <p:cNvCxnSpPr>
            <a:cxnSpLocks/>
          </p:cNvCxnSpPr>
          <p:nvPr/>
        </p:nvCxnSpPr>
        <p:spPr>
          <a:xfrm>
            <a:off x="5347016" y="2797679"/>
            <a:ext cx="722313"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5FB18A7-DAF9-037E-181E-35825DA1940E}"/>
              </a:ext>
            </a:extLst>
          </p:cNvPr>
          <p:cNvCxnSpPr>
            <a:cxnSpLocks/>
          </p:cNvCxnSpPr>
          <p:nvPr/>
        </p:nvCxnSpPr>
        <p:spPr>
          <a:xfrm>
            <a:off x="4722177" y="2271899"/>
            <a:ext cx="0" cy="425581"/>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467239-670C-03A5-2507-13FEDBFEA219}"/>
              </a:ext>
            </a:extLst>
          </p:cNvPr>
          <p:cNvCxnSpPr>
            <a:cxnSpLocks/>
          </p:cNvCxnSpPr>
          <p:nvPr/>
        </p:nvCxnSpPr>
        <p:spPr>
          <a:xfrm>
            <a:off x="2011363" y="4361684"/>
            <a:ext cx="722313"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B0DC185-32F5-25DB-14D7-8E8A13333B2E}"/>
              </a:ext>
            </a:extLst>
          </p:cNvPr>
          <p:cNvCxnSpPr>
            <a:cxnSpLocks/>
          </p:cNvCxnSpPr>
          <p:nvPr/>
        </p:nvCxnSpPr>
        <p:spPr>
          <a:xfrm>
            <a:off x="754063" y="4990334"/>
            <a:ext cx="446087"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E5E1FFB-7957-985B-77C0-75E5F6AAB0E5}"/>
              </a:ext>
            </a:extLst>
          </p:cNvPr>
          <p:cNvCxnSpPr>
            <a:cxnSpLocks/>
          </p:cNvCxnSpPr>
          <p:nvPr/>
        </p:nvCxnSpPr>
        <p:spPr>
          <a:xfrm>
            <a:off x="1788319" y="5752334"/>
            <a:ext cx="1212056"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5035947F-0E94-0ED6-4B29-69D4E2352358}"/>
              </a:ext>
            </a:extLst>
          </p:cNvPr>
          <p:cNvCxnSpPr>
            <a:cxnSpLocks/>
          </p:cNvCxnSpPr>
          <p:nvPr/>
        </p:nvCxnSpPr>
        <p:spPr>
          <a:xfrm>
            <a:off x="1788319" y="6242872"/>
            <a:ext cx="1212056"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0AB9BFE-E2AA-4DB0-0AA4-C83863F849A5}"/>
              </a:ext>
            </a:extLst>
          </p:cNvPr>
          <p:cNvCxnSpPr>
            <a:cxnSpLocks/>
          </p:cNvCxnSpPr>
          <p:nvPr/>
        </p:nvCxnSpPr>
        <p:spPr>
          <a:xfrm>
            <a:off x="7528243" y="5020814"/>
            <a:ext cx="722313"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CDC1EA9-383B-5A10-79B8-4A94F59C5D9B}"/>
              </a:ext>
            </a:extLst>
          </p:cNvPr>
          <p:cNvCxnSpPr>
            <a:cxnSpLocks/>
          </p:cNvCxnSpPr>
          <p:nvPr/>
        </p:nvCxnSpPr>
        <p:spPr>
          <a:xfrm>
            <a:off x="7619683" y="5848437"/>
            <a:ext cx="1107757"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720FEE8-3FA9-FC22-C8BF-64F767034B0A}"/>
              </a:ext>
            </a:extLst>
          </p:cNvPr>
          <p:cNvCxnSpPr>
            <a:cxnSpLocks/>
          </p:cNvCxnSpPr>
          <p:nvPr/>
        </p:nvCxnSpPr>
        <p:spPr>
          <a:xfrm>
            <a:off x="7889399" y="5454201"/>
            <a:ext cx="722313"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A39C380D-0C3C-9C3F-58E0-1416CC71E6E0}"/>
              </a:ext>
            </a:extLst>
          </p:cNvPr>
          <p:cNvCxnSpPr>
            <a:cxnSpLocks/>
          </p:cNvCxnSpPr>
          <p:nvPr/>
        </p:nvCxnSpPr>
        <p:spPr>
          <a:xfrm>
            <a:off x="9442258" y="5335138"/>
            <a:ext cx="361156"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EEAD011-6FF1-7BB8-7025-BDC5B6DC8587}"/>
              </a:ext>
            </a:extLst>
          </p:cNvPr>
          <p:cNvCxnSpPr>
            <a:cxnSpLocks/>
          </p:cNvCxnSpPr>
          <p:nvPr/>
        </p:nvCxnSpPr>
        <p:spPr>
          <a:xfrm>
            <a:off x="6694806" y="4916039"/>
            <a:ext cx="722313" cy="0"/>
          </a:xfrm>
          <a:prstGeom prst="line">
            <a:avLst/>
          </a:prstGeom>
          <a:ln w="28575">
            <a:solidFill>
              <a:schemeClr val="tx1"/>
            </a:solidFil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6806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8" name="Isosceles Triangle 187">
            <a:extLst>
              <a:ext uri="{FF2B5EF4-FFF2-40B4-BE49-F238E27FC236}">
                <a16:creationId xmlns:a16="http://schemas.microsoft.com/office/drawing/2014/main" id="{C98BDB13-3B98-8728-782E-3FB026F50231}"/>
              </a:ext>
            </a:extLst>
          </p:cNvPr>
          <p:cNvSpPr/>
          <p:nvPr/>
        </p:nvSpPr>
        <p:spPr>
          <a:xfrm rot="5400000">
            <a:off x="1830908" y="4129747"/>
            <a:ext cx="3660417" cy="75307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B6156AB1-07E0-099E-1650-97294BB8B4B3}"/>
              </a:ext>
            </a:extLst>
          </p:cNvPr>
          <p:cNvSpPr/>
          <p:nvPr/>
        </p:nvSpPr>
        <p:spPr>
          <a:xfrm rot="10800000">
            <a:off x="881329" y="1764159"/>
            <a:ext cx="2002641"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EF7595D-027B-00E1-85DB-246E4699F2B0}"/>
              </a:ext>
            </a:extLst>
          </p:cNvPr>
          <p:cNvSpPr/>
          <p:nvPr/>
        </p:nvSpPr>
        <p:spPr>
          <a:xfrm>
            <a:off x="471076" y="917067"/>
            <a:ext cx="2819782" cy="118715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109" name="Picture 108" descr="ผลการค้นหารูปภาพสำหรับ gear gif">
            <a:extLst>
              <a:ext uri="{FF2B5EF4-FFF2-40B4-BE49-F238E27FC236}">
                <a16:creationId xmlns:a16="http://schemas.microsoft.com/office/drawing/2014/main" id="{A560137E-B35D-BEC9-4432-0E8A294D2E99}"/>
              </a:ext>
            </a:extLst>
          </p:cNvPr>
          <p:cNvPicPr preferRelativeResize="0">
            <a:picLocks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957299">
            <a:off x="914613" y="1712258"/>
            <a:ext cx="280225" cy="3278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078FF3F8-EE55-6F4D-8C0C-5D3F8322F5BB}"/>
              </a:ext>
            </a:extLst>
          </p:cNvPr>
          <p:cNvSpPr txBox="1"/>
          <p:nvPr/>
        </p:nvSpPr>
        <p:spPr>
          <a:xfrm>
            <a:off x="1153567" y="1642561"/>
            <a:ext cx="1791873"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err="1">
                <a:solidFill>
                  <a:srgbClr val="002060"/>
                </a:solidFill>
                <a:latin typeface="Ekachon" panose="00000500000000000000" pitchFamily="2" charset="-34"/>
              </a:rPr>
              <a:t>wangchanberta</a:t>
            </a:r>
            <a:r>
              <a:rPr lang="en-US" sz="1200" b="1" dirty="0">
                <a:solidFill>
                  <a:srgbClr val="002060"/>
                </a:solidFill>
                <a:latin typeface="Ekachon" panose="00000500000000000000" pitchFamily="2" charset="-34"/>
              </a:rPr>
              <a:t>-base-</a:t>
            </a:r>
            <a:r>
              <a:rPr lang="en-US" sz="1200" b="1" dirty="0" err="1">
                <a:solidFill>
                  <a:srgbClr val="002060"/>
                </a:solidFill>
                <a:latin typeface="Ekachon" panose="00000500000000000000" pitchFamily="2" charset="-34"/>
              </a:rPr>
              <a:t>att</a:t>
            </a:r>
            <a:r>
              <a:rPr lang="en-US" sz="1200" b="1" dirty="0">
                <a:solidFill>
                  <a:srgbClr val="002060"/>
                </a:solidFill>
                <a:latin typeface="Ekachon" panose="00000500000000000000" pitchFamily="2" charset="-34"/>
              </a:rPr>
              <a:t>-</a:t>
            </a:r>
            <a:r>
              <a:rPr lang="en-US" sz="1200" b="1" dirty="0" err="1">
                <a:solidFill>
                  <a:srgbClr val="002060"/>
                </a:solidFill>
                <a:latin typeface="Ekachon" panose="00000500000000000000" pitchFamily="2" charset="-34"/>
              </a:rPr>
              <a:t>spm</a:t>
            </a:r>
            <a:r>
              <a:rPr lang="en-US" sz="1200" b="1" dirty="0">
                <a:solidFill>
                  <a:srgbClr val="002060"/>
                </a:solidFill>
                <a:latin typeface="Ekachon" panose="00000500000000000000" pitchFamily="2" charset="-34"/>
              </a:rPr>
              <a:t>-uncased</a:t>
            </a:r>
          </a:p>
        </p:txBody>
      </p:sp>
      <p:sp>
        <p:nvSpPr>
          <p:cNvPr id="111" name="TextBox 110">
            <a:extLst>
              <a:ext uri="{FF2B5EF4-FFF2-40B4-BE49-F238E27FC236}">
                <a16:creationId xmlns:a16="http://schemas.microsoft.com/office/drawing/2014/main" id="{B9CDC1F6-6CD8-2226-F56F-6767D92B5D0C}"/>
              </a:ext>
            </a:extLst>
          </p:cNvPr>
          <p:cNvSpPr txBox="1"/>
          <p:nvPr/>
        </p:nvSpPr>
        <p:spPr>
          <a:xfrm>
            <a:off x="655740" y="919672"/>
            <a:ext cx="2450454" cy="738664"/>
          </a:xfrm>
          <a:prstGeom prst="rect">
            <a:avLst/>
          </a:prstGeom>
          <a:noFill/>
        </p:spPr>
        <p:txBody>
          <a:bodyPr wrap="square">
            <a:spAutoFit/>
          </a:bodyPr>
          <a:lstStyle/>
          <a:p>
            <a:pPr algn="ctr"/>
            <a:r>
              <a:rPr lang="en-US"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rPr>
              <a:t>Incorporate Twitter data into the model for sentiment classification.</a:t>
            </a:r>
            <a:endParaRPr lang="th-TH"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endParaRPr>
          </a:p>
        </p:txBody>
      </p:sp>
      <p:grpSp>
        <p:nvGrpSpPr>
          <p:cNvPr id="114" name="Group 113">
            <a:extLst>
              <a:ext uri="{FF2B5EF4-FFF2-40B4-BE49-F238E27FC236}">
                <a16:creationId xmlns:a16="http://schemas.microsoft.com/office/drawing/2014/main" id="{AC97BBD1-5E37-C790-FAA1-EBCF976FA3FF}"/>
              </a:ext>
            </a:extLst>
          </p:cNvPr>
          <p:cNvGrpSpPr/>
          <p:nvPr/>
        </p:nvGrpSpPr>
        <p:grpSpPr>
          <a:xfrm>
            <a:off x="66855" y="2381225"/>
            <a:ext cx="3219999" cy="4257446"/>
            <a:chOff x="635266" y="1629853"/>
            <a:chExt cx="3290469" cy="4958847"/>
          </a:xfrm>
        </p:grpSpPr>
        <p:sp>
          <p:nvSpPr>
            <p:cNvPr id="115" name="Rectangle 114">
              <a:extLst>
                <a:ext uri="{FF2B5EF4-FFF2-40B4-BE49-F238E27FC236}">
                  <a16:creationId xmlns:a16="http://schemas.microsoft.com/office/drawing/2014/main" id="{37D772E6-A701-AD8F-2E41-84FD104776B8}"/>
                </a:ext>
              </a:extLst>
            </p:cNvPr>
            <p:cNvSpPr/>
            <p:nvPr/>
          </p:nvSpPr>
          <p:spPr>
            <a:xfrm>
              <a:off x="1044242" y="1629853"/>
              <a:ext cx="2881493" cy="495884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7" name="TextBox 116">
              <a:extLst>
                <a:ext uri="{FF2B5EF4-FFF2-40B4-BE49-F238E27FC236}">
                  <a16:creationId xmlns:a16="http://schemas.microsoft.com/office/drawing/2014/main" id="{02B81893-E700-2C19-435C-9934FCBD33CD}"/>
                </a:ext>
              </a:extLst>
            </p:cNvPr>
            <p:cNvSpPr txBox="1"/>
            <p:nvPr/>
          </p:nvSpPr>
          <p:spPr>
            <a:xfrm>
              <a:off x="1271882" y="1640627"/>
              <a:ext cx="2533681" cy="609419"/>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Criteria For Selecting Tweets In Analysis Scope</a:t>
              </a:r>
              <a:endParaRPr lang="th-TH" sz="1400" b="1" i="1" dirty="0">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420006FB-F189-E3B6-DE85-6C79BE121E26}"/>
                </a:ext>
              </a:extLst>
            </p:cNvPr>
            <p:cNvSpPr txBox="1"/>
            <p:nvPr/>
          </p:nvSpPr>
          <p:spPr>
            <a:xfrm>
              <a:off x="1484967" y="2557883"/>
              <a:ext cx="2031093"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Remove</a:t>
              </a:r>
            </a:p>
            <a:p>
              <a:r>
                <a:rPr lang="en-US" sz="1200" dirty="0">
                  <a:solidFill>
                    <a:schemeClr val="bg1">
                      <a:lumMod val="95000"/>
                    </a:schemeClr>
                  </a:solidFill>
                  <a:latin typeface="Ekachon" panose="00000500000000000000" pitchFamily="2" charset="-34"/>
                  <a:cs typeface="Ekachon" panose="00000500000000000000" pitchFamily="2" charset="-34"/>
                </a:rPr>
                <a:t>Duplicate Tweets</a:t>
              </a:r>
            </a:p>
          </p:txBody>
        </p:sp>
        <p:sp>
          <p:nvSpPr>
            <p:cNvPr id="119" name="TextBox 118">
              <a:extLst>
                <a:ext uri="{FF2B5EF4-FFF2-40B4-BE49-F238E27FC236}">
                  <a16:creationId xmlns:a16="http://schemas.microsoft.com/office/drawing/2014/main" id="{8986E3BB-1D0C-ABF7-13B5-8FB90BCA1D80}"/>
                </a:ext>
              </a:extLst>
            </p:cNvPr>
            <p:cNvSpPr txBox="1"/>
            <p:nvPr/>
          </p:nvSpPr>
          <p:spPr>
            <a:xfrm>
              <a:off x="1730760" y="3617605"/>
              <a:ext cx="151824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One-party Mention</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39AF78-9D1D-536E-634B-80F331532228}"/>
                    </a:ext>
                  </a:extLst>
                </p:cNvPr>
                <p:cNvSpPr txBox="1"/>
                <p:nvPr/>
              </p:nvSpPr>
              <p:spPr>
                <a:xfrm>
                  <a:off x="635266" y="5052024"/>
                  <a:ext cx="2127831"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Users who </a:t>
                  </a:r>
                </a:p>
                <a:p>
                  <a:r>
                    <a:rPr lang="en-US" sz="1100" dirty="0">
                      <a:latin typeface="Ekachon" panose="00000500000000000000" pitchFamily="2" charset="-34"/>
                      <a:cs typeface="Ekachon" panose="00000500000000000000" pitchFamily="2" charset="-34"/>
                    </a:rPr>
                    <a:t>tweeted</a:t>
                  </a:r>
                  <a14:m>
                    <m:oMath xmlns:m="http://schemas.openxmlformats.org/officeDocument/2006/math">
                      <m:r>
                        <a:rPr lang="en-US" sz="1100" b="0" i="0" dirty="0" smtClean="0">
                          <a:latin typeface="Cambria Math" panose="02040503050406030204" pitchFamily="18" charset="0"/>
                          <a:ea typeface="Cambria Math" panose="02040503050406030204" pitchFamily="18" charset="0"/>
                          <a:cs typeface="Ekachon" panose="00000500000000000000" pitchFamily="2" charset="-34"/>
                        </a:rPr>
                        <m:t> </m:t>
                      </m:r>
                      <m:r>
                        <a:rPr lang="en-US" sz="1100" i="1" dirty="0" smtClean="0">
                          <a:latin typeface="Cambria Math" panose="02040503050406030204" pitchFamily="18" charset="0"/>
                          <a:ea typeface="Cambria Math" panose="02040503050406030204" pitchFamily="18" charset="0"/>
                          <a:cs typeface="Ekachon" panose="00000500000000000000" pitchFamily="2" charset="-34"/>
                        </a:rPr>
                        <m:t>≤</m:t>
                      </m:r>
                    </m:oMath>
                  </a14:m>
                  <a:r>
                    <a:rPr lang="en-US" sz="1100" dirty="0">
                      <a:latin typeface="Ekachon" panose="00000500000000000000" pitchFamily="2" charset="-34"/>
                      <a:cs typeface="Ekachon" panose="00000500000000000000" pitchFamily="2" charset="-34"/>
                    </a:rPr>
                    <a:t> 300</a:t>
                  </a:r>
                </a:p>
              </p:txBody>
            </p:sp>
          </mc:Choice>
          <mc:Fallback xmlns="">
            <p:sp>
              <p:nvSpPr>
                <p:cNvPr id="120" name="TextBox 119">
                  <a:extLst>
                    <a:ext uri="{FF2B5EF4-FFF2-40B4-BE49-F238E27FC236}">
                      <a16:creationId xmlns:a16="http://schemas.microsoft.com/office/drawing/2014/main" id="{2139AF78-9D1D-536E-634B-80F331532228}"/>
                    </a:ext>
                  </a:extLst>
                </p:cNvPr>
                <p:cNvSpPr txBox="1">
                  <a:spLocks noRot="1" noChangeAspect="1" noMove="1" noResize="1" noEditPoints="1" noAdjustHandles="1" noChangeArrowheads="1" noChangeShapeType="1" noTextEdit="1"/>
                </p:cNvSpPr>
                <p:nvPr/>
              </p:nvSpPr>
              <p:spPr>
                <a:xfrm>
                  <a:off x="635266" y="5052024"/>
                  <a:ext cx="2127831" cy="461665"/>
                </a:xfrm>
                <a:prstGeom prst="rect">
                  <a:avLst/>
                </a:prstGeom>
                <a:blipFill>
                  <a:blip r:embed="rId12"/>
                  <a:stretch>
                    <a:fillRect b="-2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2BAFCCDC-E075-92F8-47F3-C518258D8A4C}"/>
                </a:ext>
              </a:extLst>
            </p:cNvPr>
            <p:cNvSpPr txBox="1"/>
            <p:nvPr/>
          </p:nvSpPr>
          <p:spPr>
            <a:xfrm>
              <a:off x="1095450" y="5573058"/>
              <a:ext cx="1363672"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Remove unrelated tweets</a:t>
              </a:r>
            </a:p>
          </p:txBody>
        </p:sp>
        <p:sp>
          <p:nvSpPr>
            <p:cNvPr id="122" name="TextBox 121">
              <a:extLst>
                <a:ext uri="{FF2B5EF4-FFF2-40B4-BE49-F238E27FC236}">
                  <a16:creationId xmlns:a16="http://schemas.microsoft.com/office/drawing/2014/main" id="{D1C2CD55-833A-85C3-D5C1-EA563A840F5D}"/>
                </a:ext>
              </a:extLst>
            </p:cNvPr>
            <p:cNvSpPr txBox="1"/>
            <p:nvPr/>
          </p:nvSpPr>
          <p:spPr>
            <a:xfrm>
              <a:off x="1556393" y="3106973"/>
              <a:ext cx="185115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Related</a:t>
              </a:r>
            </a:p>
            <a:p>
              <a:r>
                <a:rPr lang="en-US" sz="1200" dirty="0">
                  <a:solidFill>
                    <a:schemeClr val="bg1">
                      <a:lumMod val="95000"/>
                    </a:schemeClr>
                  </a:solidFill>
                  <a:latin typeface="Ekachon" panose="00000500000000000000" pitchFamily="2" charset="-34"/>
                  <a:cs typeface="Ekachon" panose="00000500000000000000" pitchFamily="2" charset="-34"/>
                </a:rPr>
                <a:t>7 Parties</a:t>
              </a:r>
            </a:p>
          </p:txBody>
        </p:sp>
        <p:sp>
          <p:nvSpPr>
            <p:cNvPr id="123" name="TextBox 122">
              <a:extLst>
                <a:ext uri="{FF2B5EF4-FFF2-40B4-BE49-F238E27FC236}">
                  <a16:creationId xmlns:a16="http://schemas.microsoft.com/office/drawing/2014/main" id="{AEB4FB13-6750-8F65-591E-4AE73FF4D250}"/>
                </a:ext>
              </a:extLst>
            </p:cNvPr>
            <p:cNvSpPr txBox="1"/>
            <p:nvPr/>
          </p:nvSpPr>
          <p:spPr>
            <a:xfrm>
              <a:off x="1949038" y="4195672"/>
              <a:ext cx="1081691" cy="682366"/>
            </a:xfrm>
            <a:prstGeom prst="rect">
              <a:avLst/>
            </a:prstGeom>
            <a:noFill/>
          </p:spPr>
          <p:txBody>
            <a:bodyPr wrap="square">
              <a:spAutoFit/>
            </a:bodyPr>
            <a:lstStyle/>
            <a:p>
              <a:pPr algn="ctr"/>
              <a:r>
                <a:rPr lang="en-US" sz="1200" dirty="0">
                  <a:solidFill>
                    <a:schemeClr val="bg1">
                      <a:lumMod val="95000"/>
                    </a:schemeClr>
                  </a:solidFill>
                  <a:latin typeface="Ekachon" panose="00000500000000000000" pitchFamily="2" charset="-34"/>
                  <a:cs typeface="Ekachon" panose="00000500000000000000" pitchFamily="2" charset="-34"/>
                </a:rPr>
                <a:t>Exclude Question Tweets</a:t>
              </a:r>
            </a:p>
          </p:txBody>
        </p:sp>
        <p:grpSp>
          <p:nvGrpSpPr>
            <p:cNvPr id="124" name="Group 123">
              <a:extLst>
                <a:ext uri="{FF2B5EF4-FFF2-40B4-BE49-F238E27FC236}">
                  <a16:creationId xmlns:a16="http://schemas.microsoft.com/office/drawing/2014/main" id="{731577F5-14A3-245B-D33E-43AC3F13290A}"/>
                </a:ext>
              </a:extLst>
            </p:cNvPr>
            <p:cNvGrpSpPr/>
            <p:nvPr/>
          </p:nvGrpSpPr>
          <p:grpSpPr>
            <a:xfrm>
              <a:off x="1492576" y="6023637"/>
              <a:ext cx="2249620" cy="487405"/>
              <a:chOff x="1820045" y="5901632"/>
              <a:chExt cx="2249620" cy="487405"/>
            </a:xfrm>
          </p:grpSpPr>
          <p:sp>
            <p:nvSpPr>
              <p:cNvPr id="128" name="TextBox 127">
                <a:extLst>
                  <a:ext uri="{FF2B5EF4-FFF2-40B4-BE49-F238E27FC236}">
                    <a16:creationId xmlns:a16="http://schemas.microsoft.com/office/drawing/2014/main" id="{87A5DE91-913F-A67E-DC1A-E1CE37F761F0}"/>
                  </a:ext>
                </a:extLst>
              </p:cNvPr>
              <p:cNvSpPr txBox="1"/>
              <p:nvPr/>
            </p:nvSpPr>
            <p:spPr>
              <a:xfrm>
                <a:off x="1820045" y="5901632"/>
                <a:ext cx="2249620" cy="48740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pic>
            <p:nvPicPr>
              <p:cNvPr id="129" name="Picture 4">
                <a:extLst>
                  <a:ext uri="{FF2B5EF4-FFF2-40B4-BE49-F238E27FC236}">
                    <a16:creationId xmlns:a16="http://schemas.microsoft.com/office/drawing/2014/main" id="{E9834002-263D-032C-0BA9-E644655147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0946" y="6009817"/>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C467A73-E2EC-BE3B-5C88-FB56D90F087A}"/>
                </a:ext>
              </a:extLst>
            </p:cNvPr>
            <p:cNvGrpSpPr/>
            <p:nvPr/>
          </p:nvGrpSpPr>
          <p:grpSpPr>
            <a:xfrm>
              <a:off x="1558355" y="2219696"/>
              <a:ext cx="2249620" cy="292444"/>
              <a:chOff x="2087268" y="6151790"/>
              <a:chExt cx="2249620" cy="292444"/>
            </a:xfrm>
          </p:grpSpPr>
          <p:sp>
            <p:nvSpPr>
              <p:cNvPr id="126" name="TextBox 125">
                <a:extLst>
                  <a:ext uri="{FF2B5EF4-FFF2-40B4-BE49-F238E27FC236}">
                    <a16:creationId xmlns:a16="http://schemas.microsoft.com/office/drawing/2014/main" id="{B395B861-6882-76F1-3382-D8A6A9B57448}"/>
                  </a:ext>
                </a:extLst>
              </p:cNvPr>
              <p:cNvSpPr txBox="1"/>
              <p:nvPr/>
            </p:nvSpPr>
            <p:spPr>
              <a:xfrm>
                <a:off x="2087268" y="6151790"/>
                <a:ext cx="2249620" cy="292444"/>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182,659 Tweets</a:t>
                </a:r>
              </a:p>
            </p:txBody>
          </p:sp>
          <p:pic>
            <p:nvPicPr>
              <p:cNvPr id="127" name="Picture 4">
                <a:extLst>
                  <a:ext uri="{FF2B5EF4-FFF2-40B4-BE49-F238E27FC236}">
                    <a16:creationId xmlns:a16="http://schemas.microsoft.com/office/drawing/2014/main" id="{F18CD1C6-9A0D-76DE-A85E-2450BDB1B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9885" y="6160111"/>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0" name="TextBox 129">
            <a:extLst>
              <a:ext uri="{FF2B5EF4-FFF2-40B4-BE49-F238E27FC236}">
                <a16:creationId xmlns:a16="http://schemas.microsoft.com/office/drawing/2014/main" id="{6443403E-F66C-AA3F-E705-30E39270511C}"/>
              </a:ext>
            </a:extLst>
          </p:cNvPr>
          <p:cNvSpPr txBox="1"/>
          <p:nvPr/>
        </p:nvSpPr>
        <p:spPr>
          <a:xfrm>
            <a:off x="8187809" y="138491"/>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II) Tweet Level</a:t>
            </a:r>
          </a:p>
        </p:txBody>
      </p:sp>
      <p:sp>
        <p:nvSpPr>
          <p:cNvPr id="131" name="TextBox 130">
            <a:extLst>
              <a:ext uri="{FF2B5EF4-FFF2-40B4-BE49-F238E27FC236}">
                <a16:creationId xmlns:a16="http://schemas.microsoft.com/office/drawing/2014/main" id="{6E03F433-D6CD-3981-3D17-F059458FE087}"/>
              </a:ext>
            </a:extLst>
          </p:cNvPr>
          <p:cNvSpPr txBox="1"/>
          <p:nvPr/>
        </p:nvSpPr>
        <p:spPr>
          <a:xfrm>
            <a:off x="4132305" y="162004"/>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 ) User Level</a:t>
            </a:r>
          </a:p>
        </p:txBody>
      </p:sp>
      <p:grpSp>
        <p:nvGrpSpPr>
          <p:cNvPr id="132" name="Group 131">
            <a:extLst>
              <a:ext uri="{FF2B5EF4-FFF2-40B4-BE49-F238E27FC236}">
                <a16:creationId xmlns:a16="http://schemas.microsoft.com/office/drawing/2014/main" id="{3C0EA6CD-3E59-7A6A-0757-94CE0A66379E}"/>
              </a:ext>
            </a:extLst>
          </p:cNvPr>
          <p:cNvGrpSpPr/>
          <p:nvPr/>
        </p:nvGrpSpPr>
        <p:grpSpPr>
          <a:xfrm>
            <a:off x="4079409" y="1542181"/>
            <a:ext cx="3761150" cy="4370772"/>
            <a:chOff x="3297506" y="1905067"/>
            <a:chExt cx="4291276" cy="4776929"/>
          </a:xfrm>
        </p:grpSpPr>
        <p:sp>
          <p:nvSpPr>
            <p:cNvPr id="133" name="Rectangle 132">
              <a:extLst>
                <a:ext uri="{FF2B5EF4-FFF2-40B4-BE49-F238E27FC236}">
                  <a16:creationId xmlns:a16="http://schemas.microsoft.com/office/drawing/2014/main" id="{99A9F895-03CB-5468-3D47-8C0485C76F14}"/>
                </a:ext>
              </a:extLst>
            </p:cNvPr>
            <p:cNvSpPr/>
            <p:nvPr/>
          </p:nvSpPr>
          <p:spPr>
            <a:xfrm>
              <a:off x="3357102" y="1905067"/>
              <a:ext cx="4231680" cy="477692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280493-2CBD-71A2-95E5-03EEB57C651F}"/>
                </a:ext>
              </a:extLst>
            </p:cNvPr>
            <p:cNvSpPr/>
            <p:nvPr/>
          </p:nvSpPr>
          <p:spPr>
            <a:xfrm>
              <a:off x="3491491" y="3049483"/>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4D84557-732D-2327-769F-7DA2BB76CB5F}"/>
                </a:ext>
              </a:extLst>
            </p:cNvPr>
            <p:cNvSpPr/>
            <p:nvPr/>
          </p:nvSpPr>
          <p:spPr>
            <a:xfrm>
              <a:off x="3491491" y="4244029"/>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3804E4C-6730-7F77-BF93-A64D9BA2F120}"/>
                </a:ext>
              </a:extLst>
            </p:cNvPr>
            <p:cNvSpPr/>
            <p:nvPr/>
          </p:nvSpPr>
          <p:spPr>
            <a:xfrm>
              <a:off x="3491491" y="5438575"/>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5F6B4784-E7A6-338C-7C64-13EDB304C8D1}"/>
                </a:ext>
              </a:extLst>
            </p:cNvPr>
            <p:cNvSpPr txBox="1"/>
            <p:nvPr/>
          </p:nvSpPr>
          <p:spPr>
            <a:xfrm>
              <a:off x="3357102" y="1905068"/>
              <a:ext cx="2747177" cy="3363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Party Vote Scoring by User</a:t>
              </a:r>
              <a:endParaRPr lang="th-TH" dirty="0">
                <a:effectLst/>
              </a:endParaRPr>
            </a:p>
          </p:txBody>
        </p:sp>
        <p:grpSp>
          <p:nvGrpSpPr>
            <p:cNvPr id="138" name="Group 137">
              <a:extLst>
                <a:ext uri="{FF2B5EF4-FFF2-40B4-BE49-F238E27FC236}">
                  <a16:creationId xmlns:a16="http://schemas.microsoft.com/office/drawing/2014/main" id="{51993E42-BBB0-6A2B-8AE9-A39F5BD78DB5}"/>
                </a:ext>
              </a:extLst>
            </p:cNvPr>
            <p:cNvGrpSpPr/>
            <p:nvPr/>
          </p:nvGrpSpPr>
          <p:grpSpPr>
            <a:xfrm>
              <a:off x="4349747" y="2181176"/>
              <a:ext cx="2456180" cy="441053"/>
              <a:chOff x="4349747" y="2181176"/>
              <a:chExt cx="2456180" cy="441053"/>
            </a:xfrm>
          </p:grpSpPr>
          <p:grpSp>
            <p:nvGrpSpPr>
              <p:cNvPr id="169" name="Group 168">
                <a:extLst>
                  <a:ext uri="{FF2B5EF4-FFF2-40B4-BE49-F238E27FC236}">
                    <a16:creationId xmlns:a16="http://schemas.microsoft.com/office/drawing/2014/main" id="{ED449F53-FC70-215D-0C54-01AD5C0C1582}"/>
                  </a:ext>
                </a:extLst>
              </p:cNvPr>
              <p:cNvGrpSpPr/>
              <p:nvPr/>
            </p:nvGrpSpPr>
            <p:grpSpPr>
              <a:xfrm>
                <a:off x="5033892" y="2213691"/>
                <a:ext cx="1772035" cy="173237"/>
                <a:chOff x="1326443" y="5249860"/>
                <a:chExt cx="3327626" cy="320310"/>
              </a:xfrm>
            </p:grpSpPr>
            <p:sp>
              <p:nvSpPr>
                <p:cNvPr id="179" name="TextBox 178">
                  <a:extLst>
                    <a:ext uri="{FF2B5EF4-FFF2-40B4-BE49-F238E27FC236}">
                      <a16:creationId xmlns:a16="http://schemas.microsoft.com/office/drawing/2014/main" id="{2BAD434D-9FC3-3FDA-9F03-BD3033C2ED04}"/>
                    </a:ext>
                  </a:extLst>
                </p:cNvPr>
                <p:cNvSpPr txBox="1"/>
                <p:nvPr/>
              </p:nvSpPr>
              <p:spPr>
                <a:xfrm>
                  <a:off x="132644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a:t>
                  </a:r>
                </a:p>
              </p:txBody>
            </p:sp>
            <p:sp>
              <p:nvSpPr>
                <p:cNvPr id="180" name="TextBox 179">
                  <a:extLst>
                    <a:ext uri="{FF2B5EF4-FFF2-40B4-BE49-F238E27FC236}">
                      <a16:creationId xmlns:a16="http://schemas.microsoft.com/office/drawing/2014/main" id="{E044F1F1-AA73-23C2-FA26-F7277E75356F}"/>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a:t>
                  </a:r>
                </a:p>
              </p:txBody>
            </p:sp>
            <p:sp>
              <p:nvSpPr>
                <p:cNvPr id="181" name="TextBox 180">
                  <a:extLst>
                    <a:ext uri="{FF2B5EF4-FFF2-40B4-BE49-F238E27FC236}">
                      <a16:creationId xmlns:a16="http://schemas.microsoft.com/office/drawing/2014/main" id="{FDEF24CA-6F1A-FAA9-79A7-FCFA3A7FA965}"/>
                    </a:ext>
                  </a:extLst>
                </p:cNvPr>
                <p:cNvSpPr txBox="1"/>
                <p:nvPr/>
              </p:nvSpPr>
              <p:spPr>
                <a:xfrm>
                  <a:off x="362117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grpSp>
          <p:grpSp>
            <p:nvGrpSpPr>
              <p:cNvPr id="170" name="Group 169">
                <a:extLst>
                  <a:ext uri="{FF2B5EF4-FFF2-40B4-BE49-F238E27FC236}">
                    <a16:creationId xmlns:a16="http://schemas.microsoft.com/office/drawing/2014/main" id="{A9267239-E9E7-4D17-D8A8-59737B64B0B1}"/>
                  </a:ext>
                </a:extLst>
              </p:cNvPr>
              <p:cNvGrpSpPr/>
              <p:nvPr/>
            </p:nvGrpSpPr>
            <p:grpSpPr>
              <a:xfrm>
                <a:off x="5033892" y="2213691"/>
                <a:ext cx="1772035" cy="360865"/>
                <a:chOff x="1326443" y="4967075"/>
                <a:chExt cx="3327626" cy="603102"/>
              </a:xfrm>
              <a:noFill/>
            </p:grpSpPr>
            <p:sp>
              <p:nvSpPr>
                <p:cNvPr id="176" name="TextBox 175">
                  <a:extLst>
                    <a:ext uri="{FF2B5EF4-FFF2-40B4-BE49-F238E27FC236}">
                      <a16:creationId xmlns:a16="http://schemas.microsoft.com/office/drawing/2014/main" id="{2D172DD7-8CCF-6263-7112-58EE132460DD}"/>
                    </a:ext>
                  </a:extLst>
                </p:cNvPr>
                <p:cNvSpPr txBox="1"/>
                <p:nvPr/>
              </p:nvSpPr>
              <p:spPr>
                <a:xfrm>
                  <a:off x="3621173" y="4967075"/>
                  <a:ext cx="1032896"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7" name="TextBox 176">
                  <a:extLst>
                    <a:ext uri="{FF2B5EF4-FFF2-40B4-BE49-F238E27FC236}">
                      <a16:creationId xmlns:a16="http://schemas.microsoft.com/office/drawing/2014/main" id="{533CB82C-0747-9DF8-C21F-BC4C99B15463}"/>
                    </a:ext>
                  </a:extLst>
                </p:cNvPr>
                <p:cNvSpPr txBox="1"/>
                <p:nvPr/>
              </p:nvSpPr>
              <p:spPr>
                <a:xfrm>
                  <a:off x="1326443" y="4967077"/>
                  <a:ext cx="1023129"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8" name="TextBox 177">
                  <a:extLst>
                    <a:ext uri="{FF2B5EF4-FFF2-40B4-BE49-F238E27FC236}">
                      <a16:creationId xmlns:a16="http://schemas.microsoft.com/office/drawing/2014/main" id="{7B3BCFA6-F456-9C7C-1137-93E1A8161D05}"/>
                    </a:ext>
                  </a:extLst>
                </p:cNvPr>
                <p:cNvSpPr txBox="1"/>
                <p:nvPr/>
              </p:nvSpPr>
              <p:spPr>
                <a:xfrm>
                  <a:off x="2473809" y="4967080"/>
                  <a:ext cx="1028011"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latin typeface="Ekachon" panose="00000500000000000000" pitchFamily="2" charset="-34"/>
                    <a:cs typeface="Ekachon" panose="00000500000000000000" pitchFamily="2" charset="-34"/>
                  </a:endParaRPr>
                </a:p>
              </p:txBody>
            </p:sp>
          </p:grpSp>
          <p:sp>
            <p:nvSpPr>
              <p:cNvPr id="171" name="TextBox 170">
                <a:extLst>
                  <a:ext uri="{FF2B5EF4-FFF2-40B4-BE49-F238E27FC236}">
                    <a16:creationId xmlns:a16="http://schemas.microsoft.com/office/drawing/2014/main" id="{ECE2F84F-889E-F622-0928-FC0F352245F3}"/>
                  </a:ext>
                </a:extLst>
              </p:cNvPr>
              <p:cNvSpPr txBox="1"/>
              <p:nvPr/>
            </p:nvSpPr>
            <p:spPr>
              <a:xfrm>
                <a:off x="4349747" y="2375188"/>
                <a:ext cx="739554" cy="246221"/>
              </a:xfrm>
              <a:prstGeom prst="rect">
                <a:avLst/>
              </a:prstGeom>
              <a:noFill/>
            </p:spPr>
            <p:txBody>
              <a:bodyPr wrap="square">
                <a:spAutoFit/>
              </a:bodyPr>
              <a:lstStyle>
                <a:defPPr>
                  <a:defRPr lang="en-US"/>
                </a:defPPr>
                <a:lvl1pPr algn="ctr"/>
              </a:lstStyle>
              <a:p>
                <a:r>
                  <a:rPr lang="en-US" sz="1000" b="1" i="1" dirty="0">
                    <a:latin typeface="Ekachon" panose="00000500000000000000" pitchFamily="2" charset="-34"/>
                    <a:cs typeface="Ekachon" panose="00000500000000000000" pitchFamily="2" charset="-34"/>
                  </a:rPr>
                  <a:t>Weight</a:t>
                </a:r>
              </a:p>
            </p:txBody>
          </p:sp>
          <p:sp>
            <p:nvSpPr>
              <p:cNvPr id="172" name="TextBox 171">
                <a:extLst>
                  <a:ext uri="{FF2B5EF4-FFF2-40B4-BE49-F238E27FC236}">
                    <a16:creationId xmlns:a16="http://schemas.microsoft.com/office/drawing/2014/main" id="{D6E7E4E0-94AF-A13A-C91D-08B0DB4D6415}"/>
                  </a:ext>
                </a:extLst>
              </p:cNvPr>
              <p:cNvSpPr txBox="1"/>
              <p:nvPr/>
            </p:nvSpPr>
            <p:spPr>
              <a:xfrm>
                <a:off x="4365468" y="2181176"/>
                <a:ext cx="739554" cy="261610"/>
              </a:xfrm>
              <a:prstGeom prst="rect">
                <a:avLst/>
              </a:prstGeom>
              <a:noFill/>
            </p:spPr>
            <p:txBody>
              <a:bodyPr wrap="square">
                <a:spAutoFit/>
              </a:bodyPr>
              <a:lstStyle>
                <a:defPPr>
                  <a:defRPr lang="en-US"/>
                </a:defPPr>
                <a:lvl1pPr algn="ctr"/>
              </a:lstStyle>
              <a:p>
                <a:r>
                  <a:rPr lang="en-US" sz="1050" b="1" dirty="0">
                    <a:solidFill>
                      <a:schemeClr val="tx1">
                        <a:lumMod val="50000"/>
                        <a:lumOff val="50000"/>
                      </a:schemeClr>
                    </a:solidFill>
                    <a:latin typeface="Ekachon" panose="00000500000000000000" pitchFamily="2" charset="-34"/>
                    <a:cs typeface="Ekachon" panose="00000500000000000000" pitchFamily="2" charset="-34"/>
                  </a:rPr>
                  <a:t>Lebel</a:t>
                </a:r>
              </a:p>
            </p:txBody>
          </p:sp>
          <p:sp>
            <p:nvSpPr>
              <p:cNvPr id="173" name="TextBox 172">
                <a:extLst>
                  <a:ext uri="{FF2B5EF4-FFF2-40B4-BE49-F238E27FC236}">
                    <a16:creationId xmlns:a16="http://schemas.microsoft.com/office/drawing/2014/main" id="{06FD33A4-A3FE-44B1-9DE8-76FC7F24C80E}"/>
                  </a:ext>
                </a:extLst>
              </p:cNvPr>
              <p:cNvSpPr txBox="1"/>
              <p:nvPr/>
            </p:nvSpPr>
            <p:spPr>
              <a:xfrm>
                <a:off x="5083583" y="2360619"/>
                <a:ext cx="418624"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3</a:t>
                </a:r>
              </a:p>
            </p:txBody>
          </p:sp>
          <p:sp>
            <p:nvSpPr>
              <p:cNvPr id="174" name="TextBox 173">
                <a:extLst>
                  <a:ext uri="{FF2B5EF4-FFF2-40B4-BE49-F238E27FC236}">
                    <a16:creationId xmlns:a16="http://schemas.microsoft.com/office/drawing/2014/main" id="{459B4BCF-53AF-9F35-915B-841129E43678}"/>
                  </a:ext>
                </a:extLst>
              </p:cNvPr>
              <p:cNvSpPr txBox="1"/>
              <p:nvPr/>
            </p:nvSpPr>
            <p:spPr>
              <a:xfrm>
                <a:off x="5723806" y="2355874"/>
                <a:ext cx="439657"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1</a:t>
                </a:r>
              </a:p>
            </p:txBody>
          </p:sp>
          <p:sp>
            <p:nvSpPr>
              <p:cNvPr id="175" name="TextBox 174">
                <a:extLst>
                  <a:ext uri="{FF2B5EF4-FFF2-40B4-BE49-F238E27FC236}">
                    <a16:creationId xmlns:a16="http://schemas.microsoft.com/office/drawing/2014/main" id="{F3E47505-0764-9FC3-9075-DBB6B297ADD4}"/>
                  </a:ext>
                </a:extLst>
              </p:cNvPr>
              <p:cNvSpPr txBox="1"/>
              <p:nvPr/>
            </p:nvSpPr>
            <p:spPr>
              <a:xfrm>
                <a:off x="6313361" y="2360619"/>
                <a:ext cx="384796"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-2</a:t>
                </a:r>
              </a:p>
            </p:txBody>
          </p:sp>
        </p:grpSp>
        <p:cxnSp>
          <p:nvCxnSpPr>
            <p:cNvPr id="139" name="Straight Connector 138">
              <a:extLst>
                <a:ext uri="{FF2B5EF4-FFF2-40B4-BE49-F238E27FC236}">
                  <a16:creationId xmlns:a16="http://schemas.microsoft.com/office/drawing/2014/main" id="{D8674A77-549D-E3A2-8F66-028D22614EEC}"/>
                </a:ext>
              </a:extLst>
            </p:cNvPr>
            <p:cNvCxnSpPr>
              <a:cxnSpLocks/>
            </p:cNvCxnSpPr>
            <p:nvPr/>
          </p:nvCxnSpPr>
          <p:spPr>
            <a:xfrm flipH="1">
              <a:off x="3667884" y="2681432"/>
              <a:ext cx="3288519" cy="0"/>
            </a:xfrm>
            <a:prstGeom prst="line">
              <a:avLst/>
            </a:prstGeom>
            <a:ln w="952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0" name="Freeform 8">
              <a:extLst>
                <a:ext uri="{FF2B5EF4-FFF2-40B4-BE49-F238E27FC236}">
                  <a16:creationId xmlns:a16="http://schemas.microsoft.com/office/drawing/2014/main" id="{D3878E89-35ED-F443-824B-697832692B70}"/>
                </a:ext>
              </a:extLst>
            </p:cNvPr>
            <p:cNvSpPr>
              <a:spLocks/>
            </p:cNvSpPr>
            <p:nvPr/>
          </p:nvSpPr>
          <p:spPr bwMode="auto">
            <a:xfrm>
              <a:off x="3829684" y="4719619"/>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1" name="Freeform 26">
              <a:extLst>
                <a:ext uri="{FF2B5EF4-FFF2-40B4-BE49-F238E27FC236}">
                  <a16:creationId xmlns:a16="http://schemas.microsoft.com/office/drawing/2014/main" id="{711EBE27-4BE2-B7E0-8851-B1DB7C97BE0E}"/>
                </a:ext>
              </a:extLst>
            </p:cNvPr>
            <p:cNvSpPr>
              <a:spLocks/>
            </p:cNvSpPr>
            <p:nvPr/>
          </p:nvSpPr>
          <p:spPr bwMode="auto">
            <a:xfrm>
              <a:off x="3938964" y="3520492"/>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2" name="Freeform 23">
              <a:extLst>
                <a:ext uri="{FF2B5EF4-FFF2-40B4-BE49-F238E27FC236}">
                  <a16:creationId xmlns:a16="http://schemas.microsoft.com/office/drawing/2014/main" id="{DCCA02E8-A738-34E8-654F-973D265D4976}"/>
                </a:ext>
              </a:extLst>
            </p:cNvPr>
            <p:cNvSpPr>
              <a:spLocks/>
            </p:cNvSpPr>
            <p:nvPr/>
          </p:nvSpPr>
          <p:spPr bwMode="auto">
            <a:xfrm>
              <a:off x="3829683" y="5871531"/>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3" name="TextBox 142">
              <a:extLst>
                <a:ext uri="{FF2B5EF4-FFF2-40B4-BE49-F238E27FC236}">
                  <a16:creationId xmlns:a16="http://schemas.microsoft.com/office/drawing/2014/main" id="{9FE2E28B-7CDD-5D10-AD16-8776DEDC9D13}"/>
                </a:ext>
              </a:extLst>
            </p:cNvPr>
            <p:cNvSpPr txBox="1"/>
            <p:nvPr/>
          </p:nvSpPr>
          <p:spPr>
            <a:xfrm>
              <a:off x="3461477" y="3016734"/>
              <a:ext cx="963834" cy="346708"/>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144" name="TextBox 143">
              <a:extLst>
                <a:ext uri="{FF2B5EF4-FFF2-40B4-BE49-F238E27FC236}">
                  <a16:creationId xmlns:a16="http://schemas.microsoft.com/office/drawing/2014/main" id="{76781DAF-00DD-4070-A17E-21C958820C03}"/>
                </a:ext>
              </a:extLst>
            </p:cNvPr>
            <p:cNvSpPr txBox="1"/>
            <p:nvPr/>
          </p:nvSpPr>
          <p:spPr>
            <a:xfrm>
              <a:off x="3297506" y="4201309"/>
              <a:ext cx="1298225" cy="315190"/>
            </a:xfrm>
            <a:prstGeom prst="rect">
              <a:avLst/>
            </a:prstGeom>
            <a:noFill/>
          </p:spPr>
          <p:txBody>
            <a:bodyPr wrap="square">
              <a:spAutoFit/>
            </a:bodyPr>
            <a:lstStyle>
              <a:defPPr>
                <a:defRPr lang="en-US"/>
              </a:defPPr>
              <a:lvl1pPr algn="ctr"/>
            </a:lstStyle>
            <a:p>
              <a:r>
                <a:rPr lang="en-US" sz="1400" b="1" spc="-150" dirty="0">
                  <a:solidFill>
                    <a:schemeClr val="bg1"/>
                  </a:solidFill>
                  <a:latin typeface="Century Gothic" panose="020B0502020202020204" pitchFamily="34" charset="0"/>
                  <a:cs typeface="Ekachon" panose="00000500000000000000" pitchFamily="2" charset="-34"/>
                </a:rPr>
                <a:t>ATTACKER</a:t>
              </a:r>
            </a:p>
          </p:txBody>
        </p:sp>
        <p:sp>
          <p:nvSpPr>
            <p:cNvPr id="145" name="TextBox 144">
              <a:extLst>
                <a:ext uri="{FF2B5EF4-FFF2-40B4-BE49-F238E27FC236}">
                  <a16:creationId xmlns:a16="http://schemas.microsoft.com/office/drawing/2014/main" id="{B1E585F0-79E3-E62F-4929-38851CD6FC8C}"/>
                </a:ext>
              </a:extLst>
            </p:cNvPr>
            <p:cNvSpPr txBox="1"/>
            <p:nvPr/>
          </p:nvSpPr>
          <p:spPr>
            <a:xfrm>
              <a:off x="3504400" y="5401369"/>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146" name="TextBox 145">
              <a:extLst>
                <a:ext uri="{FF2B5EF4-FFF2-40B4-BE49-F238E27FC236}">
                  <a16:creationId xmlns:a16="http://schemas.microsoft.com/office/drawing/2014/main" id="{E1C34660-D41D-EB54-698B-2A9B4077DD4B}"/>
                </a:ext>
              </a:extLst>
            </p:cNvPr>
            <p:cNvSpPr txBox="1"/>
            <p:nvPr/>
          </p:nvSpPr>
          <p:spPr>
            <a:xfrm>
              <a:off x="3486339" y="2791379"/>
              <a:ext cx="920561"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Group</a:t>
              </a:r>
              <a:endParaRPr lang="en-US" sz="1100" b="1" dirty="0">
                <a:solidFill>
                  <a:srgbClr val="0000FF"/>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52813B0-7042-DB1C-AB52-34DB99A0E689}"/>
                </a:ext>
              </a:extLst>
            </p:cNvPr>
            <p:cNvSpPr txBox="1"/>
            <p:nvPr/>
          </p:nvSpPr>
          <p:spPr>
            <a:xfrm>
              <a:off x="4476394" y="2791379"/>
              <a:ext cx="2304136" cy="173874"/>
            </a:xfrm>
            <a:prstGeom prst="rect">
              <a:avLst/>
            </a:prstGeom>
            <a:solidFill>
              <a:schemeClr val="bg1">
                <a:lumMod val="85000"/>
              </a:schemeClr>
            </a:solidFill>
            <a:ln>
              <a:noFill/>
            </a:ln>
            <a:effectLst/>
          </p:spPr>
          <p:txBody>
            <a:bodyPr wrap="none" rtlCol="0" anchor="ctr" anchorCtr="1">
              <a:noAutofit/>
            </a:bodyPr>
            <a:lstStyle/>
            <a:p>
              <a:r>
                <a:rPr lang="en-US" sz="900" dirty="0">
                  <a:latin typeface="Ekachon" panose="00000500000000000000" pitchFamily="2" charset="-34"/>
                  <a:cs typeface="Ekachon" panose="00000500000000000000" pitchFamily="2" charset="-34"/>
                </a:rPr>
                <a:t>No. of Tweet by Party and Sentiment</a:t>
              </a:r>
            </a:p>
          </p:txBody>
        </p:sp>
        <p:sp>
          <p:nvSpPr>
            <p:cNvPr id="148" name="TextBox 147">
              <a:extLst>
                <a:ext uri="{FF2B5EF4-FFF2-40B4-BE49-F238E27FC236}">
                  <a16:creationId xmlns:a16="http://schemas.microsoft.com/office/drawing/2014/main" id="{7B634DD0-169C-85C0-7261-87BA3C051F31}"/>
                </a:ext>
              </a:extLst>
            </p:cNvPr>
            <p:cNvSpPr txBox="1"/>
            <p:nvPr/>
          </p:nvSpPr>
          <p:spPr>
            <a:xfrm>
              <a:off x="6850024" y="2787696"/>
              <a:ext cx="635999" cy="173874"/>
            </a:xfrm>
            <a:prstGeom prst="rect">
              <a:avLst/>
            </a:prstGeom>
            <a:solidFill>
              <a:schemeClr val="bg1">
                <a:lumMod val="85000"/>
              </a:schemeClr>
            </a:solidFill>
            <a:ln>
              <a:noFill/>
            </a:ln>
            <a:effectLst/>
          </p:spPr>
          <p:txBody>
            <a:bodyPr wrap="none" rtlCol="0" anchor="ctr" anchorCtr="1">
              <a:noAutofit/>
            </a:bodyPr>
            <a:lstStyle/>
            <a:p>
              <a:r>
                <a:rPr lang="en-US" sz="1050" dirty="0">
                  <a:latin typeface="Ekachon" panose="00000500000000000000" pitchFamily="2" charset="-34"/>
                  <a:cs typeface="Ekachon" panose="00000500000000000000" pitchFamily="2" charset="-34"/>
                </a:rPr>
                <a:t>Score</a:t>
              </a:r>
            </a:p>
          </p:txBody>
        </p:sp>
        <p:sp>
          <p:nvSpPr>
            <p:cNvPr id="149" name="TextBox 148">
              <a:extLst>
                <a:ext uri="{FF2B5EF4-FFF2-40B4-BE49-F238E27FC236}">
                  <a16:creationId xmlns:a16="http://schemas.microsoft.com/office/drawing/2014/main" id="{C0CD0522-29B5-4B4A-C3C6-BEB7F92B522E}"/>
                </a:ext>
              </a:extLst>
            </p:cNvPr>
            <p:cNvSpPr txBox="1"/>
            <p:nvPr/>
          </p:nvSpPr>
          <p:spPr>
            <a:xfrm>
              <a:off x="3419556" y="3782135"/>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10 </a:t>
              </a:r>
            </a:p>
            <a:p>
              <a:pPr algn="l"/>
              <a:r>
                <a:rPr lang="en-US" sz="900" b="1" dirty="0">
                  <a:latin typeface="Ekachon" panose="00000500000000000000" pitchFamily="2" charset="-34"/>
                  <a:cs typeface="Ekachon" panose="00000500000000000000" pitchFamily="2" charset="-34"/>
                </a:rPr>
                <a:t>Tweets</a:t>
              </a:r>
            </a:p>
          </p:txBody>
        </p:sp>
        <p:pic>
          <p:nvPicPr>
            <p:cNvPr id="150" name="Picture 149">
              <a:extLst>
                <a:ext uri="{FF2B5EF4-FFF2-40B4-BE49-F238E27FC236}">
                  <a16:creationId xmlns:a16="http://schemas.microsoft.com/office/drawing/2014/main" id="{BEDE0C1B-3705-B56D-1C63-E093B56E19DD}"/>
                </a:ext>
              </a:extLst>
            </p:cNvPr>
            <p:cNvPicPr>
              <a:picLocks noChangeAspect="1"/>
            </p:cNvPicPr>
            <p:nvPr/>
          </p:nvPicPr>
          <p:blipFill>
            <a:blip r:embed="rId14"/>
            <a:stretch>
              <a:fillRect/>
            </a:stretch>
          </p:blipFill>
          <p:spPr>
            <a:xfrm>
              <a:off x="4437614" y="3047750"/>
              <a:ext cx="3048409" cy="1093349"/>
            </a:xfrm>
            <a:prstGeom prst="rect">
              <a:avLst/>
            </a:prstGeom>
          </p:spPr>
        </p:pic>
        <p:sp>
          <p:nvSpPr>
            <p:cNvPr id="151" name="TextBox 150">
              <a:extLst>
                <a:ext uri="{FF2B5EF4-FFF2-40B4-BE49-F238E27FC236}">
                  <a16:creationId xmlns:a16="http://schemas.microsoft.com/office/drawing/2014/main" id="{03DC94D4-C5BF-73C1-F8FF-4BE8C4C68469}"/>
                </a:ext>
              </a:extLst>
            </p:cNvPr>
            <p:cNvSpPr txBox="1"/>
            <p:nvPr/>
          </p:nvSpPr>
          <p:spPr>
            <a:xfrm>
              <a:off x="3581622" y="3282793"/>
              <a:ext cx="729993" cy="230832"/>
            </a:xfrm>
            <a:prstGeom prst="rect">
              <a:avLst/>
            </a:prstGeom>
            <a:noFill/>
          </p:spPr>
          <p:txBody>
            <a:bodyPr wrap="square">
              <a:spAutoFit/>
            </a:bodyPr>
            <a:lstStyle>
              <a:defPPr>
                <a:defRPr lang="en-US"/>
              </a:defPPr>
              <a:lvl1pPr algn="ctr"/>
            </a:lstStyle>
            <a:p>
              <a:r>
                <a:rPr lang="en-US" sz="900" b="1" dirty="0">
                  <a:solidFill>
                    <a:schemeClr val="bg1"/>
                  </a:solidFill>
                  <a:latin typeface="Ekachon" panose="00000500000000000000" pitchFamily="2" charset="-34"/>
                  <a:cs typeface="Ekachon" panose="00000500000000000000" pitchFamily="2" charset="-34"/>
                </a:rPr>
                <a:t>Party A</a:t>
              </a:r>
            </a:p>
          </p:txBody>
        </p:sp>
        <p:sp>
          <p:nvSpPr>
            <p:cNvPr id="152" name="Freeform 501">
              <a:extLst>
                <a:ext uri="{FF2B5EF4-FFF2-40B4-BE49-F238E27FC236}">
                  <a16:creationId xmlns:a16="http://schemas.microsoft.com/office/drawing/2014/main" id="{03A56867-5748-B0F0-591B-4B1CC1A2CEFD}"/>
                </a:ext>
              </a:extLst>
            </p:cNvPr>
            <p:cNvSpPr>
              <a:spLocks noEditPoints="1"/>
            </p:cNvSpPr>
            <p:nvPr/>
          </p:nvSpPr>
          <p:spPr bwMode="auto">
            <a:xfrm>
              <a:off x="4657627" y="3000374"/>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3" name="Freeform 501">
              <a:extLst>
                <a:ext uri="{FF2B5EF4-FFF2-40B4-BE49-F238E27FC236}">
                  <a16:creationId xmlns:a16="http://schemas.microsoft.com/office/drawing/2014/main" id="{5CA7F310-2716-EC89-7347-223AAD912EAD}"/>
                </a:ext>
              </a:extLst>
            </p:cNvPr>
            <p:cNvSpPr>
              <a:spLocks noEditPoints="1"/>
            </p:cNvSpPr>
            <p:nvPr/>
          </p:nvSpPr>
          <p:spPr bwMode="auto">
            <a:xfrm>
              <a:off x="6987379" y="3000373"/>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pic>
          <p:nvPicPr>
            <p:cNvPr id="154" name="Picture 153">
              <a:extLst>
                <a:ext uri="{FF2B5EF4-FFF2-40B4-BE49-F238E27FC236}">
                  <a16:creationId xmlns:a16="http://schemas.microsoft.com/office/drawing/2014/main" id="{EF380B52-245A-0988-6368-2EB7E5FDD7A4}"/>
                </a:ext>
              </a:extLst>
            </p:cNvPr>
            <p:cNvPicPr>
              <a:picLocks noChangeAspect="1"/>
            </p:cNvPicPr>
            <p:nvPr/>
          </p:nvPicPr>
          <p:blipFill>
            <a:blip r:embed="rId15"/>
            <a:stretch>
              <a:fillRect/>
            </a:stretch>
          </p:blipFill>
          <p:spPr>
            <a:xfrm>
              <a:off x="4437614" y="4240075"/>
              <a:ext cx="3048409" cy="1103089"/>
            </a:xfrm>
            <a:prstGeom prst="rect">
              <a:avLst/>
            </a:prstGeom>
          </p:spPr>
        </p:pic>
        <p:sp>
          <p:nvSpPr>
            <p:cNvPr id="155" name="Freeform 501">
              <a:extLst>
                <a:ext uri="{FF2B5EF4-FFF2-40B4-BE49-F238E27FC236}">
                  <a16:creationId xmlns:a16="http://schemas.microsoft.com/office/drawing/2014/main" id="{76A51A4B-0201-EBEE-C863-A2110B586290}"/>
                </a:ext>
              </a:extLst>
            </p:cNvPr>
            <p:cNvSpPr>
              <a:spLocks noEditPoints="1"/>
            </p:cNvSpPr>
            <p:nvPr/>
          </p:nvSpPr>
          <p:spPr bwMode="auto">
            <a:xfrm>
              <a:off x="6964041"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56" name="Freeform 501">
              <a:extLst>
                <a:ext uri="{FF2B5EF4-FFF2-40B4-BE49-F238E27FC236}">
                  <a16:creationId xmlns:a16="http://schemas.microsoft.com/office/drawing/2014/main" id="{D8BBE7A4-9DF3-EF3A-CDD3-DBA2777D9749}"/>
                </a:ext>
              </a:extLst>
            </p:cNvPr>
            <p:cNvSpPr>
              <a:spLocks noEditPoints="1"/>
            </p:cNvSpPr>
            <p:nvPr/>
          </p:nvSpPr>
          <p:spPr bwMode="auto">
            <a:xfrm>
              <a:off x="4652012"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7" name="TextBox 156">
              <a:extLst>
                <a:ext uri="{FF2B5EF4-FFF2-40B4-BE49-F238E27FC236}">
                  <a16:creationId xmlns:a16="http://schemas.microsoft.com/office/drawing/2014/main" id="{3712A08B-F1C9-F225-71AC-D506CE0D34F3}"/>
                </a:ext>
              </a:extLst>
            </p:cNvPr>
            <p:cNvSpPr txBox="1"/>
            <p:nvPr/>
          </p:nvSpPr>
          <p:spPr>
            <a:xfrm>
              <a:off x="3581622" y="4454130"/>
              <a:ext cx="729993" cy="230832"/>
            </a:xfrm>
            <a:prstGeom prst="rect">
              <a:avLst/>
            </a:prstGeom>
            <a:noFill/>
          </p:spPr>
          <p:txBody>
            <a:bodyPr wrap="square">
              <a:spAutoFit/>
            </a:bodyPr>
            <a:lstStyle>
              <a:defPPr>
                <a:defRPr lang="en-US"/>
              </a:defPPr>
              <a:lvl1pPr algn="ctr"/>
            </a:lstStyle>
            <a:p>
              <a:r>
                <a:rPr lang="en-US" sz="900" b="1" dirty="0">
                  <a:solidFill>
                    <a:schemeClr val="tx1">
                      <a:lumMod val="75000"/>
                      <a:lumOff val="25000"/>
                    </a:schemeClr>
                  </a:solidFill>
                  <a:latin typeface="Ekachon" panose="00000500000000000000" pitchFamily="2" charset="-34"/>
                  <a:cs typeface="Ekachon" panose="00000500000000000000" pitchFamily="2" charset="-34"/>
                </a:rPr>
                <a:t>Party E</a:t>
              </a:r>
            </a:p>
          </p:txBody>
        </p:sp>
        <p:sp>
          <p:nvSpPr>
            <p:cNvPr id="158" name="TextBox 157">
              <a:extLst>
                <a:ext uri="{FF2B5EF4-FFF2-40B4-BE49-F238E27FC236}">
                  <a16:creationId xmlns:a16="http://schemas.microsoft.com/office/drawing/2014/main" id="{4353653B-A760-F5A9-1917-DB76CF726453}"/>
                </a:ext>
              </a:extLst>
            </p:cNvPr>
            <p:cNvSpPr txBox="1"/>
            <p:nvPr/>
          </p:nvSpPr>
          <p:spPr>
            <a:xfrm>
              <a:off x="3423706" y="4986700"/>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19 </a:t>
              </a:r>
            </a:p>
            <a:p>
              <a:pPr algn="l"/>
              <a:r>
                <a:rPr lang="en-US" sz="900" b="1" dirty="0">
                  <a:latin typeface="Ekachon" panose="00000500000000000000" pitchFamily="2" charset="-34"/>
                  <a:cs typeface="Ekachon" panose="00000500000000000000" pitchFamily="2" charset="-34"/>
                </a:rPr>
                <a:t>Tweets</a:t>
              </a:r>
            </a:p>
          </p:txBody>
        </p:sp>
        <p:pic>
          <p:nvPicPr>
            <p:cNvPr id="159" name="Picture 158">
              <a:extLst>
                <a:ext uri="{FF2B5EF4-FFF2-40B4-BE49-F238E27FC236}">
                  <a16:creationId xmlns:a16="http://schemas.microsoft.com/office/drawing/2014/main" id="{D7FEA1C6-5AA9-A6BB-9025-8D263FC20797}"/>
                </a:ext>
              </a:extLst>
            </p:cNvPr>
            <p:cNvPicPr>
              <a:picLocks noChangeAspect="1"/>
            </p:cNvPicPr>
            <p:nvPr/>
          </p:nvPicPr>
          <p:blipFill>
            <a:blip r:embed="rId16"/>
            <a:stretch>
              <a:fillRect/>
            </a:stretch>
          </p:blipFill>
          <p:spPr>
            <a:xfrm>
              <a:off x="4437614" y="5434150"/>
              <a:ext cx="3048409" cy="1093349"/>
            </a:xfrm>
            <a:prstGeom prst="rect">
              <a:avLst/>
            </a:prstGeom>
          </p:spPr>
        </p:pic>
        <p:sp>
          <p:nvSpPr>
            <p:cNvPr id="160" name="Freeform 501">
              <a:extLst>
                <a:ext uri="{FF2B5EF4-FFF2-40B4-BE49-F238E27FC236}">
                  <a16:creationId xmlns:a16="http://schemas.microsoft.com/office/drawing/2014/main" id="{1C4D553D-1E57-BE49-6FAE-C426C9642B20}"/>
                </a:ext>
              </a:extLst>
            </p:cNvPr>
            <p:cNvSpPr>
              <a:spLocks noEditPoints="1"/>
            </p:cNvSpPr>
            <p:nvPr/>
          </p:nvSpPr>
          <p:spPr bwMode="auto">
            <a:xfrm>
              <a:off x="6964041"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1" name="Freeform 501">
              <a:extLst>
                <a:ext uri="{FF2B5EF4-FFF2-40B4-BE49-F238E27FC236}">
                  <a16:creationId xmlns:a16="http://schemas.microsoft.com/office/drawing/2014/main" id="{FB751611-0EC3-CEF5-E44B-0840D6001B84}"/>
                </a:ext>
              </a:extLst>
            </p:cNvPr>
            <p:cNvSpPr>
              <a:spLocks noEditPoints="1"/>
            </p:cNvSpPr>
            <p:nvPr/>
          </p:nvSpPr>
          <p:spPr bwMode="auto">
            <a:xfrm>
              <a:off x="4652012"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2" name="Freeform 501">
              <a:extLst>
                <a:ext uri="{FF2B5EF4-FFF2-40B4-BE49-F238E27FC236}">
                  <a16:creationId xmlns:a16="http://schemas.microsoft.com/office/drawing/2014/main" id="{51E1728E-0539-E89C-5E11-54DB1CE2375B}"/>
                </a:ext>
              </a:extLst>
            </p:cNvPr>
            <p:cNvSpPr>
              <a:spLocks noEditPoints="1"/>
            </p:cNvSpPr>
            <p:nvPr/>
          </p:nvSpPr>
          <p:spPr bwMode="auto">
            <a:xfrm>
              <a:off x="4646081" y="5605320"/>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3" name="Freeform 501">
              <a:extLst>
                <a:ext uri="{FF2B5EF4-FFF2-40B4-BE49-F238E27FC236}">
                  <a16:creationId xmlns:a16="http://schemas.microsoft.com/office/drawing/2014/main" id="{2F776F72-9C08-CECC-4CA7-D3FF439DC9FD}"/>
                </a:ext>
              </a:extLst>
            </p:cNvPr>
            <p:cNvSpPr>
              <a:spLocks noEditPoints="1"/>
            </p:cNvSpPr>
            <p:nvPr/>
          </p:nvSpPr>
          <p:spPr bwMode="auto">
            <a:xfrm>
              <a:off x="6975833" y="5605319"/>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4" name="TextBox 163">
              <a:extLst>
                <a:ext uri="{FF2B5EF4-FFF2-40B4-BE49-F238E27FC236}">
                  <a16:creationId xmlns:a16="http://schemas.microsoft.com/office/drawing/2014/main" id="{528CA376-B3AC-070D-6D2C-42BA93970EC2}"/>
                </a:ext>
              </a:extLst>
            </p:cNvPr>
            <p:cNvSpPr txBox="1"/>
            <p:nvPr/>
          </p:nvSpPr>
          <p:spPr>
            <a:xfrm>
              <a:off x="3419556" y="6176667"/>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24 </a:t>
              </a:r>
            </a:p>
            <a:p>
              <a:pPr algn="l"/>
              <a:r>
                <a:rPr lang="en-US" sz="900" b="1" dirty="0">
                  <a:latin typeface="Ekachon" panose="00000500000000000000" pitchFamily="2" charset="-34"/>
                  <a:cs typeface="Ekachon" panose="00000500000000000000" pitchFamily="2" charset="-34"/>
                </a:rPr>
                <a:t>Tweets</a:t>
              </a:r>
            </a:p>
          </p:txBody>
        </p:sp>
        <p:sp>
          <p:nvSpPr>
            <p:cNvPr id="165" name="TextBox 164">
              <a:extLst>
                <a:ext uri="{FF2B5EF4-FFF2-40B4-BE49-F238E27FC236}">
                  <a16:creationId xmlns:a16="http://schemas.microsoft.com/office/drawing/2014/main" id="{B4452EF7-B412-2977-1258-A86F53F4B05E}"/>
                </a:ext>
              </a:extLst>
            </p:cNvPr>
            <p:cNvSpPr txBox="1"/>
            <p:nvPr/>
          </p:nvSpPr>
          <p:spPr>
            <a:xfrm>
              <a:off x="3367184" y="5715459"/>
              <a:ext cx="729993" cy="215444"/>
            </a:xfrm>
            <a:prstGeom prst="rect">
              <a:avLst/>
            </a:prstGeom>
            <a:noFill/>
          </p:spPr>
          <p:txBody>
            <a:bodyPr wrap="square">
              <a:spAutoFit/>
            </a:bodyPr>
            <a:lstStyle>
              <a:defPPr>
                <a:defRPr lang="en-US"/>
              </a:defPPr>
              <a:lvl1pPr algn="ctr"/>
            </a:lstStyle>
            <a:p>
              <a:r>
                <a:rPr lang="en-US" sz="800" dirty="0">
                  <a:solidFill>
                    <a:schemeClr val="bg1"/>
                  </a:solidFill>
                  <a:latin typeface="Ekachon" panose="00000500000000000000" pitchFamily="2" charset="-34"/>
                  <a:cs typeface="Ekachon" panose="00000500000000000000" pitchFamily="2" charset="-34"/>
                </a:rPr>
                <a:t>Party B</a:t>
              </a:r>
            </a:p>
          </p:txBody>
        </p:sp>
        <p:sp>
          <p:nvSpPr>
            <p:cNvPr id="166" name="TextBox 165">
              <a:extLst>
                <a:ext uri="{FF2B5EF4-FFF2-40B4-BE49-F238E27FC236}">
                  <a16:creationId xmlns:a16="http://schemas.microsoft.com/office/drawing/2014/main" id="{B1874A15-872D-805B-F4BB-877B181D4CD2}"/>
                </a:ext>
              </a:extLst>
            </p:cNvPr>
            <p:cNvSpPr txBox="1"/>
            <p:nvPr/>
          </p:nvSpPr>
          <p:spPr>
            <a:xfrm>
              <a:off x="3807621" y="5715459"/>
              <a:ext cx="729993" cy="215444"/>
            </a:xfrm>
            <a:prstGeom prst="rect">
              <a:avLst/>
            </a:prstGeom>
            <a:noFill/>
          </p:spPr>
          <p:txBody>
            <a:bodyPr wrap="square">
              <a:spAutoFit/>
            </a:bodyPr>
            <a:lstStyle>
              <a:defPPr>
                <a:defRPr lang="en-US"/>
              </a:defPPr>
              <a:lvl1pPr algn="ctr"/>
            </a:lstStyle>
            <a:p>
              <a:r>
                <a:rPr lang="en-US" sz="800" dirty="0">
                  <a:solidFill>
                    <a:schemeClr val="bg1">
                      <a:lumMod val="95000"/>
                    </a:schemeClr>
                  </a:solidFill>
                  <a:latin typeface="Ekachon" panose="00000500000000000000" pitchFamily="2" charset="-34"/>
                  <a:cs typeface="Ekachon" panose="00000500000000000000" pitchFamily="2" charset="-34"/>
                </a:rPr>
                <a:t>Party E</a:t>
              </a:r>
            </a:p>
          </p:txBody>
        </p:sp>
        <p:sp>
          <p:nvSpPr>
            <p:cNvPr id="167" name="TextBox 166">
              <a:extLst>
                <a:ext uri="{FF2B5EF4-FFF2-40B4-BE49-F238E27FC236}">
                  <a16:creationId xmlns:a16="http://schemas.microsoft.com/office/drawing/2014/main" id="{A2AA96B4-1AF5-A9EA-7014-9203E75ACC46}"/>
                </a:ext>
              </a:extLst>
            </p:cNvPr>
            <p:cNvSpPr txBox="1"/>
            <p:nvPr/>
          </p:nvSpPr>
          <p:spPr>
            <a:xfrm>
              <a:off x="3371386" y="5591569"/>
              <a:ext cx="729993" cy="215444"/>
            </a:xfrm>
            <a:prstGeom prst="rect">
              <a:avLst/>
            </a:prstGeom>
            <a:noFill/>
          </p:spPr>
          <p:txBody>
            <a:bodyPr wrap="square">
              <a:spAutoFit/>
            </a:bodyPr>
            <a:lstStyle>
              <a:defPPr>
                <a:defRPr lang="en-US"/>
              </a:defPPr>
              <a:lvl1pPr algn="ctr"/>
            </a:lstStyle>
            <a:p>
              <a:r>
                <a:rPr lang="en-US" sz="800" i="1" u="sng" dirty="0">
                  <a:solidFill>
                    <a:schemeClr val="bg1"/>
                  </a:solidFill>
                  <a:latin typeface="Ekachon" panose="00000500000000000000" pitchFamily="2" charset="-34"/>
                  <a:cs typeface="Ekachon" panose="00000500000000000000" pitchFamily="2" charset="-34"/>
                </a:rPr>
                <a:t>Love</a:t>
              </a:r>
            </a:p>
          </p:txBody>
        </p:sp>
        <p:sp>
          <p:nvSpPr>
            <p:cNvPr id="168" name="TextBox 167">
              <a:extLst>
                <a:ext uri="{FF2B5EF4-FFF2-40B4-BE49-F238E27FC236}">
                  <a16:creationId xmlns:a16="http://schemas.microsoft.com/office/drawing/2014/main" id="{840FAB65-652B-F688-D1F5-A15C088C77EC}"/>
                </a:ext>
              </a:extLst>
            </p:cNvPr>
            <p:cNvSpPr txBox="1"/>
            <p:nvPr/>
          </p:nvSpPr>
          <p:spPr>
            <a:xfrm>
              <a:off x="3811823" y="5588756"/>
              <a:ext cx="729993" cy="215444"/>
            </a:xfrm>
            <a:prstGeom prst="rect">
              <a:avLst/>
            </a:prstGeom>
            <a:noFill/>
          </p:spPr>
          <p:txBody>
            <a:bodyPr wrap="square">
              <a:spAutoFit/>
            </a:bodyPr>
            <a:lstStyle>
              <a:defPPr>
                <a:defRPr lang="en-US"/>
              </a:defPPr>
              <a:lvl1pPr algn="ctr"/>
            </a:lstStyle>
            <a:p>
              <a:r>
                <a:rPr lang="en-US" sz="800" i="1" u="sng" dirty="0">
                  <a:solidFill>
                    <a:schemeClr val="bg1">
                      <a:lumMod val="95000"/>
                    </a:schemeClr>
                  </a:solidFill>
                  <a:latin typeface="Ekachon" panose="00000500000000000000" pitchFamily="2" charset="-34"/>
                  <a:cs typeface="Ekachon" panose="00000500000000000000" pitchFamily="2" charset="-34"/>
                </a:rPr>
                <a:t>Attack</a:t>
              </a:r>
            </a:p>
          </p:txBody>
        </p:sp>
      </p:grpSp>
      <p:sp>
        <p:nvSpPr>
          <p:cNvPr id="182" name="Rectangle 181">
            <a:extLst>
              <a:ext uri="{FF2B5EF4-FFF2-40B4-BE49-F238E27FC236}">
                <a16:creationId xmlns:a16="http://schemas.microsoft.com/office/drawing/2014/main" id="{A9BB1A96-57AB-8DFA-8B14-29145DA69159}"/>
              </a:ext>
            </a:extLst>
          </p:cNvPr>
          <p:cNvSpPr/>
          <p:nvPr/>
        </p:nvSpPr>
        <p:spPr>
          <a:xfrm>
            <a:off x="8184108" y="503811"/>
            <a:ext cx="3708916" cy="337070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74FFD0E6-C396-C7E4-4B8A-7B9CCB46AF07}"/>
              </a:ext>
            </a:extLst>
          </p:cNvPr>
          <p:cNvGrpSpPr/>
          <p:nvPr/>
        </p:nvGrpSpPr>
        <p:grpSpPr>
          <a:xfrm>
            <a:off x="4132305" y="492490"/>
            <a:ext cx="3708915" cy="957782"/>
            <a:chOff x="3813042" y="1460174"/>
            <a:chExt cx="3968883" cy="1318858"/>
          </a:xfrm>
        </p:grpSpPr>
        <p:sp>
          <p:nvSpPr>
            <p:cNvPr id="184" name="Rectangle 183">
              <a:extLst>
                <a:ext uri="{FF2B5EF4-FFF2-40B4-BE49-F238E27FC236}">
                  <a16:creationId xmlns:a16="http://schemas.microsoft.com/office/drawing/2014/main" id="{E2DC5066-8E67-4B76-A084-BE624765A1A1}"/>
                </a:ext>
              </a:extLst>
            </p:cNvPr>
            <p:cNvSpPr/>
            <p:nvPr/>
          </p:nvSpPr>
          <p:spPr>
            <a:xfrm>
              <a:off x="3813042" y="1471268"/>
              <a:ext cx="3968883" cy="130776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F95A7DB2-4BF7-B58E-97A8-ED16414F2E63}"/>
                </a:ext>
              </a:extLst>
            </p:cNvPr>
            <p:cNvSpPr txBox="1"/>
            <p:nvPr/>
          </p:nvSpPr>
          <p:spPr>
            <a:xfrm>
              <a:off x="3868447" y="1460174"/>
              <a:ext cx="2747177" cy="423806"/>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pic>
          <p:nvPicPr>
            <p:cNvPr id="186" name="Picture 185">
              <a:extLst>
                <a:ext uri="{FF2B5EF4-FFF2-40B4-BE49-F238E27FC236}">
                  <a16:creationId xmlns:a16="http://schemas.microsoft.com/office/drawing/2014/main" id="{2E1D7F05-3D6D-4895-BEB6-0B901A78777E}"/>
                </a:ext>
              </a:extLst>
            </p:cNvPr>
            <p:cNvPicPr>
              <a:picLocks noChangeAspect="1"/>
            </p:cNvPicPr>
            <p:nvPr/>
          </p:nvPicPr>
          <p:blipFill>
            <a:blip r:embed="rId17"/>
            <a:stretch>
              <a:fillRect/>
            </a:stretch>
          </p:blipFill>
          <p:spPr>
            <a:xfrm>
              <a:off x="3960676" y="1830775"/>
              <a:ext cx="3646261" cy="902166"/>
            </a:xfrm>
            <a:prstGeom prst="rect">
              <a:avLst/>
            </a:prstGeom>
          </p:spPr>
        </p:pic>
      </p:grpSp>
      <p:sp>
        <p:nvSpPr>
          <p:cNvPr id="187" name="Rectangle 186">
            <a:extLst>
              <a:ext uri="{FF2B5EF4-FFF2-40B4-BE49-F238E27FC236}">
                <a16:creationId xmlns:a16="http://schemas.microsoft.com/office/drawing/2014/main" id="{27EC9879-B2CE-AB7A-368D-68B6BE3CFD34}"/>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06377C1D-D4B5-3FB7-37A1-6E64A55EAEF0}"/>
              </a:ext>
            </a:extLst>
          </p:cNvPr>
          <p:cNvSpPr txBox="1"/>
          <p:nvPr/>
        </p:nvSpPr>
        <p:spPr>
          <a:xfrm>
            <a:off x="3142059" y="4087821"/>
            <a:ext cx="1043626" cy="738664"/>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Analyze Tweets in 2 Levels</a:t>
            </a:r>
            <a:endParaRPr lang="th-TH" sz="1400" b="1" i="1" dirty="0">
              <a:latin typeface="Ekachon" panose="00000500000000000000" pitchFamily="2" charset="-34"/>
              <a:cs typeface="Ekachon" panose="00000500000000000000" pitchFamily="2" charset="-34"/>
            </a:endParaRPr>
          </a:p>
        </p:txBody>
      </p:sp>
      <p:sp>
        <p:nvSpPr>
          <p:cNvPr id="190" name="Isosceles Triangle 189">
            <a:extLst>
              <a:ext uri="{FF2B5EF4-FFF2-40B4-BE49-F238E27FC236}">
                <a16:creationId xmlns:a16="http://schemas.microsoft.com/office/drawing/2014/main" id="{7548B519-01F1-A924-9293-D4415434C705}"/>
              </a:ext>
            </a:extLst>
          </p:cNvPr>
          <p:cNvSpPr/>
          <p:nvPr/>
        </p:nvSpPr>
        <p:spPr>
          <a:xfrm rot="10800000">
            <a:off x="6885224" y="1385537"/>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74D557B5-F8CB-64DB-4C87-76869869FB61}"/>
              </a:ext>
            </a:extLst>
          </p:cNvPr>
          <p:cNvSpPr/>
          <p:nvPr/>
        </p:nvSpPr>
        <p:spPr>
          <a:xfrm rot="10800000">
            <a:off x="5317000" y="5815205"/>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68B865CC-75C1-B381-B776-024AE1FABC28}"/>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sp>
        <p:nvSpPr>
          <p:cNvPr id="196" name="Rectangle: Top Corners Rounded 195">
            <a:extLst>
              <a:ext uri="{FF2B5EF4-FFF2-40B4-BE49-F238E27FC236}">
                <a16:creationId xmlns:a16="http://schemas.microsoft.com/office/drawing/2014/main" id="{4BA8C1F0-8CB4-77D4-50F7-18D1522194BF}"/>
              </a:ext>
            </a:extLst>
          </p:cNvPr>
          <p:cNvSpPr/>
          <p:nvPr/>
        </p:nvSpPr>
        <p:spPr>
          <a:xfrm rot="5400000">
            <a:off x="615729" y="-700978"/>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4">
            <a:extLst>
              <a:ext uri="{FF2B5EF4-FFF2-40B4-BE49-F238E27FC236}">
                <a16:creationId xmlns:a16="http://schemas.microsoft.com/office/drawing/2014/main" id="{0607B666-DF37-AB44-F96F-5AF06C6F7ED8}"/>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155170" y="3161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589545F5-8310-7A53-53D6-DE3A11E98075}"/>
              </a:ext>
            </a:extLst>
          </p:cNvPr>
          <p:cNvSpPr txBox="1"/>
          <p:nvPr/>
        </p:nvSpPr>
        <p:spPr>
          <a:xfrm>
            <a:off x="0" y="51781"/>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
        <p:nvSpPr>
          <p:cNvPr id="199" name="TextBox 198">
            <a:extLst>
              <a:ext uri="{FF2B5EF4-FFF2-40B4-BE49-F238E27FC236}">
                <a16:creationId xmlns:a16="http://schemas.microsoft.com/office/drawing/2014/main" id="{8BC81825-4237-487B-23B3-7B1C4B076BF8}"/>
              </a:ext>
            </a:extLst>
          </p:cNvPr>
          <p:cNvSpPr txBox="1"/>
          <p:nvPr/>
        </p:nvSpPr>
        <p:spPr>
          <a:xfrm>
            <a:off x="8320875" y="565780"/>
            <a:ext cx="3400049" cy="95410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rPr>
              <a:t>Analyze and contrast </a:t>
            </a:r>
          </a:p>
          <a:p>
            <a:r>
              <a:rPr lang="en-US" dirty="0">
                <a:effectLst/>
              </a:rPr>
              <a:t>the proportion of votes for the 7 parties in the actual party-list vote results </a:t>
            </a:r>
          </a:p>
          <a:p>
            <a:r>
              <a:rPr lang="en-US" dirty="0">
                <a:effectLst/>
              </a:rPr>
              <a:t>with the data extracted from Twitter.</a:t>
            </a:r>
          </a:p>
        </p:txBody>
      </p:sp>
      <p:graphicFrame>
        <p:nvGraphicFramePr>
          <p:cNvPr id="202" name="Chart 201">
            <a:extLst>
              <a:ext uri="{FF2B5EF4-FFF2-40B4-BE49-F238E27FC236}">
                <a16:creationId xmlns:a16="http://schemas.microsoft.com/office/drawing/2014/main" id="{D3624DE4-8091-B338-F497-5A3CA3D36B48}"/>
              </a:ext>
            </a:extLst>
          </p:cNvPr>
          <p:cNvGraphicFramePr/>
          <p:nvPr/>
        </p:nvGraphicFramePr>
        <p:xfrm>
          <a:off x="8498685" y="2034181"/>
          <a:ext cx="1148974" cy="1763530"/>
        </p:xfrm>
        <a:graphic>
          <a:graphicData uri="http://schemas.openxmlformats.org/drawingml/2006/chart">
            <c:chart xmlns:c="http://schemas.openxmlformats.org/drawingml/2006/chart" xmlns:r="http://schemas.openxmlformats.org/officeDocument/2006/relationships" r:id="rId18"/>
          </a:graphicData>
        </a:graphic>
      </p:graphicFrame>
      <p:sp>
        <p:nvSpPr>
          <p:cNvPr id="203" name="TextBox 202">
            <a:extLst>
              <a:ext uri="{FF2B5EF4-FFF2-40B4-BE49-F238E27FC236}">
                <a16:creationId xmlns:a16="http://schemas.microsoft.com/office/drawing/2014/main" id="{89AA052F-64CE-4B14-7618-EFD1965B47E4}"/>
              </a:ext>
            </a:extLst>
          </p:cNvPr>
          <p:cNvSpPr txBox="1"/>
          <p:nvPr/>
        </p:nvSpPr>
        <p:spPr>
          <a:xfrm>
            <a:off x="8448049"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Party-list</a:t>
            </a:r>
          </a:p>
          <a:p>
            <a:pPr algn="ctr"/>
            <a:r>
              <a:rPr lang="en-US" sz="1100" dirty="0">
                <a:latin typeface="Ekachon" panose="00000500000000000000" pitchFamily="2" charset="-34"/>
                <a:cs typeface="Ekachon" panose="00000500000000000000" pitchFamily="2" charset="-34"/>
              </a:rPr>
              <a:t>Vote Results </a:t>
            </a:r>
          </a:p>
        </p:txBody>
      </p:sp>
      <p:sp>
        <p:nvSpPr>
          <p:cNvPr id="204" name="TextBox 203">
            <a:extLst>
              <a:ext uri="{FF2B5EF4-FFF2-40B4-BE49-F238E27FC236}">
                <a16:creationId xmlns:a16="http://schemas.microsoft.com/office/drawing/2014/main" id="{0A89157B-AE58-5830-9B0F-E3538D685340}"/>
              </a:ext>
            </a:extLst>
          </p:cNvPr>
          <p:cNvSpPr txBox="1"/>
          <p:nvPr/>
        </p:nvSpPr>
        <p:spPr>
          <a:xfrm>
            <a:off x="10315225"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Data From </a:t>
            </a:r>
          </a:p>
          <a:p>
            <a:pPr algn="ctr"/>
            <a:r>
              <a:rPr lang="en-US" sz="1100" dirty="0">
                <a:latin typeface="Ekachon" panose="00000500000000000000" pitchFamily="2" charset="-34"/>
                <a:cs typeface="Ekachon" panose="00000500000000000000" pitchFamily="2" charset="-34"/>
              </a:rPr>
              <a:t>Twitter</a:t>
            </a:r>
          </a:p>
        </p:txBody>
      </p:sp>
      <p:sp>
        <p:nvSpPr>
          <p:cNvPr id="206" name="TextBox 205">
            <a:extLst>
              <a:ext uri="{FF2B5EF4-FFF2-40B4-BE49-F238E27FC236}">
                <a16:creationId xmlns:a16="http://schemas.microsoft.com/office/drawing/2014/main" id="{9718BFCC-D137-F3BC-2301-D01B748BEB6E}"/>
              </a:ext>
            </a:extLst>
          </p:cNvPr>
          <p:cNvSpPr txBox="1"/>
          <p:nvPr/>
        </p:nvSpPr>
        <p:spPr>
          <a:xfrm>
            <a:off x="8448049" y="2860953"/>
            <a:ext cx="688263" cy="144094"/>
          </a:xfrm>
          <a:prstGeom prst="rect">
            <a:avLst/>
          </a:prstGeom>
          <a:solidFill>
            <a:srgbClr val="D62728"/>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เพื่อไทย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07" name="TextBox 206">
            <a:extLst>
              <a:ext uri="{FF2B5EF4-FFF2-40B4-BE49-F238E27FC236}">
                <a16:creationId xmlns:a16="http://schemas.microsoft.com/office/drawing/2014/main" id="{D07E5975-F93D-E9E8-ED67-4D9DF1E4DC13}"/>
              </a:ext>
            </a:extLst>
          </p:cNvPr>
          <p:cNvSpPr txBox="1"/>
          <p:nvPr/>
        </p:nvSpPr>
        <p:spPr>
          <a:xfrm>
            <a:off x="8448049" y="2181708"/>
            <a:ext cx="688263" cy="137998"/>
          </a:xfrm>
          <a:prstGeom prst="rect">
            <a:avLst/>
          </a:prstGeom>
          <a:solidFill>
            <a:srgbClr val="FF7F0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ก้าวไกล</a:t>
            </a:r>
            <a:endParaRPr lang="en-US" sz="700" dirty="0">
              <a:solidFill>
                <a:schemeClr val="bg1"/>
              </a:solidFill>
              <a:latin typeface="Ekachon" panose="00000500000000000000" pitchFamily="2" charset="-34"/>
              <a:cs typeface="Ekachon" panose="00000500000000000000" pitchFamily="2" charset="-34"/>
            </a:endParaRPr>
          </a:p>
        </p:txBody>
      </p:sp>
      <p:sp>
        <p:nvSpPr>
          <p:cNvPr id="208" name="TextBox 207">
            <a:extLst>
              <a:ext uri="{FF2B5EF4-FFF2-40B4-BE49-F238E27FC236}">
                <a16:creationId xmlns:a16="http://schemas.microsoft.com/office/drawing/2014/main" id="{425BF2D8-6502-811F-BF60-CC9E7A1376FE}"/>
              </a:ext>
            </a:extLst>
          </p:cNvPr>
          <p:cNvSpPr txBox="1"/>
          <p:nvPr/>
        </p:nvSpPr>
        <p:spPr>
          <a:xfrm>
            <a:off x="8465343" y="3340654"/>
            <a:ext cx="711583" cy="137998"/>
          </a:xfrm>
          <a:prstGeom prst="rect">
            <a:avLst/>
          </a:prstGeom>
          <a:solidFill>
            <a:srgbClr val="051C61"/>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รวมไทยสร้างชาติ</a:t>
            </a:r>
            <a:endParaRPr lang="en-US" sz="700" dirty="0">
              <a:solidFill>
                <a:schemeClr val="bg1"/>
              </a:solidFill>
              <a:latin typeface="Ekachon" panose="00000500000000000000" pitchFamily="2" charset="-34"/>
              <a:cs typeface="Ekachon" panose="00000500000000000000" pitchFamily="2" charset="-34"/>
            </a:endParaRPr>
          </a:p>
        </p:txBody>
      </p:sp>
      <p:sp>
        <p:nvSpPr>
          <p:cNvPr id="209" name="TextBox 208">
            <a:extLst>
              <a:ext uri="{FF2B5EF4-FFF2-40B4-BE49-F238E27FC236}">
                <a16:creationId xmlns:a16="http://schemas.microsoft.com/office/drawing/2014/main" id="{15A6BE78-9FBD-EAD9-2D13-C72C379E1D12}"/>
              </a:ext>
            </a:extLst>
          </p:cNvPr>
          <p:cNvSpPr txBox="1"/>
          <p:nvPr/>
        </p:nvSpPr>
        <p:spPr>
          <a:xfrm>
            <a:off x="9300359" y="2984270"/>
            <a:ext cx="688263" cy="137998"/>
          </a:xfrm>
          <a:prstGeom prst="rect">
            <a:avLst/>
          </a:prstGeom>
          <a:solidFill>
            <a:srgbClr val="0E6EC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ภูมิใจไทย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10" name="TextBox 209">
            <a:extLst>
              <a:ext uri="{FF2B5EF4-FFF2-40B4-BE49-F238E27FC236}">
                <a16:creationId xmlns:a16="http://schemas.microsoft.com/office/drawing/2014/main" id="{BDE4BE9A-E29F-7415-6D77-0E6833D3D90C}"/>
              </a:ext>
            </a:extLst>
          </p:cNvPr>
          <p:cNvSpPr txBox="1"/>
          <p:nvPr/>
        </p:nvSpPr>
        <p:spPr>
          <a:xfrm>
            <a:off x="9302284" y="3157830"/>
            <a:ext cx="688263" cy="137998"/>
          </a:xfrm>
          <a:prstGeom prst="rect">
            <a:avLst/>
          </a:prstGeom>
          <a:solidFill>
            <a:srgbClr val="68CEEE"/>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1" name="TextBox 210">
            <a:extLst>
              <a:ext uri="{FF2B5EF4-FFF2-40B4-BE49-F238E27FC236}">
                <a16:creationId xmlns:a16="http://schemas.microsoft.com/office/drawing/2014/main" id="{EFA12EE4-12C9-9A9C-627E-DFB556A2AABC}"/>
              </a:ext>
            </a:extLst>
          </p:cNvPr>
          <p:cNvSpPr txBox="1"/>
          <p:nvPr/>
        </p:nvSpPr>
        <p:spPr>
          <a:xfrm>
            <a:off x="9300359" y="3330713"/>
            <a:ext cx="688264" cy="137998"/>
          </a:xfrm>
          <a:prstGeom prst="rect">
            <a:avLst/>
          </a:prstGeom>
          <a:solidFill>
            <a:srgbClr val="2D9CED"/>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พลังประชารัฐ</a:t>
            </a:r>
            <a:endParaRPr lang="en-US" sz="700" dirty="0">
              <a:solidFill>
                <a:schemeClr val="bg1"/>
              </a:solidFill>
              <a:latin typeface="Ekachon" panose="00000500000000000000" pitchFamily="2" charset="-34"/>
              <a:cs typeface="Ekachon" panose="00000500000000000000" pitchFamily="2" charset="-34"/>
            </a:endParaRPr>
          </a:p>
        </p:txBody>
      </p:sp>
      <p:sp>
        <p:nvSpPr>
          <p:cNvPr id="212" name="TextBox 211">
            <a:extLst>
              <a:ext uri="{FF2B5EF4-FFF2-40B4-BE49-F238E27FC236}">
                <a16:creationId xmlns:a16="http://schemas.microsoft.com/office/drawing/2014/main" id="{080E4640-CE88-07AE-783B-938C2AD5A6CF}"/>
              </a:ext>
            </a:extLst>
          </p:cNvPr>
          <p:cNvSpPr txBox="1"/>
          <p:nvPr/>
        </p:nvSpPr>
        <p:spPr>
          <a:xfrm>
            <a:off x="9300359" y="3503596"/>
            <a:ext cx="688263" cy="137998"/>
          </a:xfrm>
          <a:prstGeom prst="rect">
            <a:avLst/>
          </a:prstGeom>
          <a:solidFill>
            <a:srgbClr val="FF9895"/>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3" name="TextBox 212">
            <a:extLst>
              <a:ext uri="{FF2B5EF4-FFF2-40B4-BE49-F238E27FC236}">
                <a16:creationId xmlns:a16="http://schemas.microsoft.com/office/drawing/2014/main" id="{D1D6B989-433B-D937-548B-46BF1231977C}"/>
              </a:ext>
            </a:extLst>
          </p:cNvPr>
          <p:cNvSpPr txBox="1"/>
          <p:nvPr/>
        </p:nvSpPr>
        <p:spPr>
          <a:xfrm>
            <a:off x="9668323" y="165396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pic>
        <p:nvPicPr>
          <p:cNvPr id="214" name="Picture 4">
            <a:extLst>
              <a:ext uri="{FF2B5EF4-FFF2-40B4-BE49-F238E27FC236}">
                <a16:creationId xmlns:a16="http://schemas.microsoft.com/office/drawing/2014/main" id="{E1E4B0C5-286C-2620-4B55-7BC45DE53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6980" y="2372614"/>
            <a:ext cx="850773" cy="61375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8A3D2F0B-8379-5001-7BAE-3A19FFBD08DC}"/>
              </a:ext>
            </a:extLst>
          </p:cNvPr>
          <p:cNvSpPr txBox="1"/>
          <p:nvPr/>
        </p:nvSpPr>
        <p:spPr>
          <a:xfrm>
            <a:off x="10672299" y="2441570"/>
            <a:ext cx="688264" cy="646331"/>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3600" b="0" i="0" dirty="0">
                <a:effectLst/>
              </a:rPr>
              <a:t>?</a:t>
            </a:r>
          </a:p>
        </p:txBody>
      </p:sp>
      <p:sp>
        <p:nvSpPr>
          <p:cNvPr id="216" name="TextBox 215">
            <a:extLst>
              <a:ext uri="{FF2B5EF4-FFF2-40B4-BE49-F238E27FC236}">
                <a16:creationId xmlns:a16="http://schemas.microsoft.com/office/drawing/2014/main" id="{C03BE4D1-857A-B41F-7740-EA8D67AD7FCB}"/>
              </a:ext>
            </a:extLst>
          </p:cNvPr>
          <p:cNvSpPr txBox="1"/>
          <p:nvPr/>
        </p:nvSpPr>
        <p:spPr>
          <a:xfrm>
            <a:off x="9698295" y="264402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sp>
        <p:nvSpPr>
          <p:cNvPr id="217" name="Rectangle 216">
            <a:extLst>
              <a:ext uri="{FF2B5EF4-FFF2-40B4-BE49-F238E27FC236}">
                <a16:creationId xmlns:a16="http://schemas.microsoft.com/office/drawing/2014/main" id="{1DDBDD6A-8228-FB4E-5EAF-488DE147946B}"/>
              </a:ext>
            </a:extLst>
          </p:cNvPr>
          <p:cNvSpPr/>
          <p:nvPr/>
        </p:nvSpPr>
        <p:spPr>
          <a:xfrm>
            <a:off x="8184108" y="4003740"/>
            <a:ext cx="3708916" cy="1909213"/>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6035D82D-AF7D-7C00-F349-8ED52006E0C2}"/>
              </a:ext>
            </a:extLst>
          </p:cNvPr>
          <p:cNvSpPr txBox="1"/>
          <p:nvPr/>
        </p:nvSpPr>
        <p:spPr>
          <a:xfrm>
            <a:off x="8155865" y="4338761"/>
            <a:ext cx="3955201" cy="646331"/>
          </a:xfrm>
          <a:prstGeom prst="rect">
            <a:avLst/>
          </a:prstGeom>
          <a:noFill/>
        </p:spPr>
        <p:txBody>
          <a:bodyPr wrap="square">
            <a:spAutoFit/>
          </a:bodyPr>
          <a:lstStyle/>
          <a:p>
            <a:pPr marL="114300" indent="-114300" algn="l">
              <a:buFont typeface="Arial" panose="020B0604020202020204" pitchFamily="34" charset="0"/>
              <a:buChar char="•"/>
            </a:pPr>
            <a:r>
              <a:rPr lang="en-US" sz="1200" b="0" i="0" dirty="0">
                <a:effectLst/>
                <a:latin typeface="Century Gothic" panose="020B0502020202020204" pitchFamily="34" charset="0"/>
                <a:cs typeface="Ekachon" panose="00000500000000000000" pitchFamily="2" charset="-34"/>
              </a:rPr>
              <a:t>To find the best-fitting linear equation that represents the relationship between the Vote Ranking and these independent variables. </a:t>
            </a:r>
          </a:p>
        </p:txBody>
      </p:sp>
      <p:pic>
        <p:nvPicPr>
          <p:cNvPr id="222" name="Picture 2" descr="Multiple Linear Regression | Introduction to Statistics | JMP">
            <a:extLst>
              <a:ext uri="{FF2B5EF4-FFF2-40B4-BE49-F238E27FC236}">
                <a16:creationId xmlns:a16="http://schemas.microsoft.com/office/drawing/2014/main" id="{04847979-6FB9-20D4-8556-71ED6BD0F8F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a:off x="10504074" y="4741212"/>
            <a:ext cx="1405699" cy="117174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9B2653CD-D60A-6476-C3FB-322C9F80C395}"/>
              </a:ext>
            </a:extLst>
          </p:cNvPr>
          <p:cNvSpPr txBox="1"/>
          <p:nvPr/>
        </p:nvSpPr>
        <p:spPr>
          <a:xfrm>
            <a:off x="8203154" y="4037213"/>
            <a:ext cx="2959723" cy="338554"/>
          </a:xfrm>
          <a:prstGeom prst="rect">
            <a:avLst/>
          </a:prstGeom>
          <a:noFill/>
        </p:spPr>
        <p:txBody>
          <a:bodyPr wrap="square">
            <a:spAutoFit/>
          </a:bodyPr>
          <a:lstStyle/>
          <a:p>
            <a:r>
              <a:rPr lang="en-US" sz="1600" b="1" i="1" dirty="0">
                <a:effectLst/>
                <a:latin typeface="Ekachon" panose="00000500000000000000" pitchFamily="2" charset="-34"/>
                <a:cs typeface="Ekachon" panose="00000500000000000000" pitchFamily="2" charset="-34"/>
              </a:rPr>
              <a:t>Multiple Linear Regression </a:t>
            </a:r>
            <a:endParaRPr lang="en-US" sz="1600" b="1" i="1" dirty="0"/>
          </a:p>
        </p:txBody>
      </p:sp>
      <p:sp>
        <p:nvSpPr>
          <p:cNvPr id="224" name="TextBox 223">
            <a:extLst>
              <a:ext uri="{FF2B5EF4-FFF2-40B4-BE49-F238E27FC236}">
                <a16:creationId xmlns:a16="http://schemas.microsoft.com/office/drawing/2014/main" id="{DF14C48E-D41A-AA6B-DDE3-CFC9301B4FBE}"/>
              </a:ext>
            </a:extLst>
          </p:cNvPr>
          <p:cNvSpPr txBox="1"/>
          <p:nvPr/>
        </p:nvSpPr>
        <p:spPr>
          <a:xfrm>
            <a:off x="8337925" y="5171197"/>
            <a:ext cx="1081661" cy="198572"/>
          </a:xfrm>
          <a:prstGeom prst="rect">
            <a:avLst/>
          </a:prstGeom>
          <a:solidFill>
            <a:srgbClr val="002060"/>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Tweet</a:t>
            </a:r>
          </a:p>
        </p:txBody>
      </p:sp>
      <p:sp>
        <p:nvSpPr>
          <p:cNvPr id="225" name="TextBox 224">
            <a:extLst>
              <a:ext uri="{FF2B5EF4-FFF2-40B4-BE49-F238E27FC236}">
                <a16:creationId xmlns:a16="http://schemas.microsoft.com/office/drawing/2014/main" id="{FB8DF0F2-7811-2C3F-B673-724394EAC7EC}"/>
              </a:ext>
            </a:extLst>
          </p:cNvPr>
          <p:cNvSpPr txBox="1"/>
          <p:nvPr/>
        </p:nvSpPr>
        <p:spPr>
          <a:xfrm>
            <a:off x="8343014" y="5463786"/>
            <a:ext cx="1081661" cy="198572"/>
          </a:xfrm>
          <a:prstGeom prst="rect">
            <a:avLst/>
          </a:prstGeom>
          <a:solidFill>
            <a:srgbClr val="0033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Like</a:t>
            </a:r>
          </a:p>
        </p:txBody>
      </p:sp>
      <p:sp>
        <p:nvSpPr>
          <p:cNvPr id="226" name="TextBox 225">
            <a:extLst>
              <a:ext uri="{FF2B5EF4-FFF2-40B4-BE49-F238E27FC236}">
                <a16:creationId xmlns:a16="http://schemas.microsoft.com/office/drawing/2014/main" id="{12E2DADE-1EA9-D4EF-052D-2488C396CE26}"/>
              </a:ext>
            </a:extLst>
          </p:cNvPr>
          <p:cNvSpPr txBox="1"/>
          <p:nvPr/>
        </p:nvSpPr>
        <p:spPr>
          <a:xfrm>
            <a:off x="9529630" y="5169972"/>
            <a:ext cx="1081661" cy="198572"/>
          </a:xfrm>
          <a:prstGeom prst="rect">
            <a:avLst/>
          </a:prstGeom>
          <a:solidFill>
            <a:srgbClr val="0066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Retweet</a:t>
            </a:r>
          </a:p>
        </p:txBody>
      </p:sp>
      <p:sp>
        <p:nvSpPr>
          <p:cNvPr id="227" name="TextBox 226">
            <a:extLst>
              <a:ext uri="{FF2B5EF4-FFF2-40B4-BE49-F238E27FC236}">
                <a16:creationId xmlns:a16="http://schemas.microsoft.com/office/drawing/2014/main" id="{58B0058D-E47C-BD29-EE5E-803BD90572D8}"/>
              </a:ext>
            </a:extLst>
          </p:cNvPr>
          <p:cNvSpPr txBox="1"/>
          <p:nvPr/>
        </p:nvSpPr>
        <p:spPr>
          <a:xfrm>
            <a:off x="9529630" y="5466420"/>
            <a:ext cx="1081661" cy="198572"/>
          </a:xfrm>
          <a:prstGeom prst="rect">
            <a:avLst/>
          </a:prstGeom>
          <a:solidFill>
            <a:srgbClr val="6699FF"/>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Sentiment</a:t>
            </a:r>
          </a:p>
        </p:txBody>
      </p:sp>
      <p:sp>
        <p:nvSpPr>
          <p:cNvPr id="228" name="Isosceles Triangle 227">
            <a:extLst>
              <a:ext uri="{FF2B5EF4-FFF2-40B4-BE49-F238E27FC236}">
                <a16:creationId xmlns:a16="http://schemas.microsoft.com/office/drawing/2014/main" id="{FF4E4BF9-58E2-002A-361E-08EFD375D5B3}"/>
              </a:ext>
            </a:extLst>
          </p:cNvPr>
          <p:cNvSpPr/>
          <p:nvPr/>
        </p:nvSpPr>
        <p:spPr>
          <a:xfrm rot="10800000">
            <a:off x="10937575" y="3797711"/>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Isosceles Triangle 228">
            <a:extLst>
              <a:ext uri="{FF2B5EF4-FFF2-40B4-BE49-F238E27FC236}">
                <a16:creationId xmlns:a16="http://schemas.microsoft.com/office/drawing/2014/main" id="{34B57BE8-32B4-4DE9-F81E-3884D5676E85}"/>
              </a:ext>
            </a:extLst>
          </p:cNvPr>
          <p:cNvSpPr/>
          <p:nvPr/>
        </p:nvSpPr>
        <p:spPr>
          <a:xfrm rot="10800000">
            <a:off x="9430615" y="5825288"/>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4">
            <a:extLst>
              <a:ext uri="{FF2B5EF4-FFF2-40B4-BE49-F238E27FC236}">
                <a16:creationId xmlns:a16="http://schemas.microsoft.com/office/drawing/2014/main" id="{E70C25E9-6C2A-1253-C108-EC1021555AE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FFC2BE-FAC7-5C63-ECB9-9511F46BBFE0}"/>
              </a:ext>
            </a:extLst>
          </p:cNvPr>
          <p:cNvSpPr/>
          <p:nvPr/>
        </p:nvSpPr>
        <p:spPr>
          <a:xfrm>
            <a:off x="3284579" y="103030"/>
            <a:ext cx="8666263" cy="6592966"/>
          </a:xfrm>
          <a:prstGeom prst="rect">
            <a:avLst/>
          </a:prstGeom>
          <a:gradFill flip="none" rotWithShape="1">
            <a:gsLst>
              <a:gs pos="0">
                <a:srgbClr val="B4D8EB">
                  <a:alpha val="89000"/>
                </a:srgbClr>
              </a:gs>
              <a:gs pos="50000">
                <a:srgbClr val="BBD4E3">
                  <a:alpha val="86000"/>
                </a:srgbClr>
              </a:gs>
              <a:gs pos="100000">
                <a:srgbClr val="E2F1FA">
                  <a:alpha val="7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6177652"/>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pic>
        <p:nvPicPr>
          <p:cNvPr id="46" name="Picture 2" descr="หลักสูตร - NIDA-GSAS">
            <a:extLst>
              <a:ext uri="{FF2B5EF4-FFF2-40B4-BE49-F238E27FC236}">
                <a16:creationId xmlns:a16="http://schemas.microsoft.com/office/drawing/2014/main" id="{F9C9BBB9-6DC4-9F52-BA53-0DFC54783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24" name="TextBox 123">
            <a:extLst>
              <a:ext uri="{FF2B5EF4-FFF2-40B4-BE49-F238E27FC236}">
                <a16:creationId xmlns:a16="http://schemas.microsoft.com/office/drawing/2014/main" id="{65D48F59-460E-E831-93E4-6ED072D70EFE}"/>
              </a:ext>
            </a:extLst>
          </p:cNvPr>
          <p:cNvSpPr txBox="1"/>
          <p:nvPr/>
        </p:nvSpPr>
        <p:spPr>
          <a:xfrm>
            <a:off x="451969" y="106779"/>
            <a:ext cx="9450931" cy="1292662"/>
          </a:xfrm>
          <a:prstGeom prst="rect">
            <a:avLst/>
          </a:prstGeom>
          <a:noFill/>
        </p:spPr>
        <p:txBody>
          <a:bodyPr wrap="square">
            <a:spAutoFit/>
          </a:bodyPr>
          <a:lstStyle/>
          <a:p>
            <a:r>
              <a:rPr lang="en-US" sz="2400" b="1" i="1" dirty="0">
                <a:solidFill>
                  <a:srgbClr val="0000FF"/>
                </a:solidFill>
                <a:latin typeface="Ekachon" panose="00000500000000000000" pitchFamily="2" charset="-34"/>
                <a:cs typeface="Ekachon" panose="00000500000000000000" pitchFamily="2" charset="-34"/>
              </a:rPr>
              <a:t>Criteria For Selecting Tweets In Analysis Scope</a:t>
            </a:r>
            <a:endParaRPr lang="th-TH" sz="2400" b="1" i="1" dirty="0">
              <a:solidFill>
                <a:srgbClr val="0000FF"/>
              </a:solidFill>
              <a:latin typeface="Ekachon" panose="00000500000000000000" pitchFamily="2" charset="-34"/>
              <a:cs typeface="Ekachon" panose="00000500000000000000" pitchFamily="2" charset="-34"/>
            </a:endParaRPr>
          </a:p>
          <a:p>
            <a:r>
              <a:rPr lang="en-US" b="1" dirty="0">
                <a:latin typeface="Ekachon" panose="00000500000000000000" pitchFamily="2" charset="-34"/>
                <a:cs typeface="Ekachon" panose="00000500000000000000" pitchFamily="2" charset="-34"/>
              </a:rPr>
              <a:t>Select Only Tweet Mentioning Only One Party In Order To Be Able To Convey Which Party The Opinion Refers To And Exclude Question Tweets</a:t>
            </a:r>
          </a:p>
          <a:p>
            <a:endParaRPr lang="en-US" b="1" i="1" dirty="0">
              <a:latin typeface="Ekachon" panose="00000500000000000000" pitchFamily="2" charset="-34"/>
              <a:cs typeface="Ekachon" panose="00000500000000000000" pitchFamily="2" charset="-34"/>
            </a:endParaRPr>
          </a:p>
        </p:txBody>
      </p:sp>
      <p:sp>
        <p:nvSpPr>
          <p:cNvPr id="125" name="Slide Number Placeholder 1">
            <a:extLst>
              <a:ext uri="{FF2B5EF4-FFF2-40B4-BE49-F238E27FC236}">
                <a16:creationId xmlns:a16="http://schemas.microsoft.com/office/drawing/2014/main" id="{B3C20B9F-0647-F5FA-5577-C7A40D17B8B6}"/>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15</a:t>
            </a:fld>
            <a:endParaRPr lang="en-US" sz="1400" dirty="0">
              <a:latin typeface="Century Gothic" panose="020B0502020202020204" pitchFamily="34" charset="0"/>
              <a:cs typeface="Ekachon" panose="00000500000000000000" pitchFamily="2" charset="-34"/>
            </a:endParaRPr>
          </a:p>
        </p:txBody>
      </p:sp>
      <p:sp>
        <p:nvSpPr>
          <p:cNvPr id="126" name="TextBox 125">
            <a:extLst>
              <a:ext uri="{FF2B5EF4-FFF2-40B4-BE49-F238E27FC236}">
                <a16:creationId xmlns:a16="http://schemas.microsoft.com/office/drawing/2014/main" id="{54A54051-9C1A-CF98-F8D6-C36E4B82DB40}"/>
              </a:ext>
            </a:extLst>
          </p:cNvPr>
          <p:cNvSpPr txBox="1"/>
          <p:nvPr/>
        </p:nvSpPr>
        <p:spPr>
          <a:xfrm>
            <a:off x="1236670" y="6390180"/>
            <a:ext cx="6097772" cy="230832"/>
          </a:xfrm>
          <a:prstGeom prst="rect">
            <a:avLst/>
          </a:prstGeom>
          <a:noFill/>
        </p:spPr>
        <p:txBody>
          <a:bodyPr wrap="square">
            <a:spAutoFit/>
          </a:bodyPr>
          <a:lstStyle/>
          <a:p>
            <a:r>
              <a:rPr lang="en-US" sz="900" dirty="0">
                <a:solidFill>
                  <a:schemeClr val="tx1">
                    <a:lumMod val="65000"/>
                    <a:lumOff val="35000"/>
                  </a:schemeClr>
                </a:solidFill>
                <a:latin typeface="Ekachon" panose="00000500000000000000" pitchFamily="2" charset="-34"/>
                <a:cs typeface="Ekachon" panose="00000500000000000000" pitchFamily="2" charset="-34"/>
              </a:rPr>
              <a:t>*Already Removed duplicate tweets of the same username and the same text</a:t>
            </a:r>
          </a:p>
        </p:txBody>
      </p:sp>
      <p:grpSp>
        <p:nvGrpSpPr>
          <p:cNvPr id="128" name="Group 127">
            <a:extLst>
              <a:ext uri="{FF2B5EF4-FFF2-40B4-BE49-F238E27FC236}">
                <a16:creationId xmlns:a16="http://schemas.microsoft.com/office/drawing/2014/main" id="{02B9DD79-1531-420E-E9B2-682A6FD601DD}"/>
              </a:ext>
            </a:extLst>
          </p:cNvPr>
          <p:cNvGrpSpPr/>
          <p:nvPr/>
        </p:nvGrpSpPr>
        <p:grpSpPr>
          <a:xfrm>
            <a:off x="1236670" y="1271305"/>
            <a:ext cx="10200862" cy="4986041"/>
            <a:chOff x="2245129" y="1186817"/>
            <a:chExt cx="10920814" cy="5081924"/>
          </a:xfrm>
        </p:grpSpPr>
        <p:sp>
          <p:nvSpPr>
            <p:cNvPr id="43" name="Rectangle: Rounded Corners 42">
              <a:extLst>
                <a:ext uri="{FF2B5EF4-FFF2-40B4-BE49-F238E27FC236}">
                  <a16:creationId xmlns:a16="http://schemas.microsoft.com/office/drawing/2014/main" id="{1BAD975E-D47D-D566-8885-112C051845F8}"/>
                </a:ext>
              </a:extLst>
            </p:cNvPr>
            <p:cNvSpPr/>
            <p:nvPr/>
          </p:nvSpPr>
          <p:spPr>
            <a:xfrm>
              <a:off x="7674185" y="1186817"/>
              <a:ext cx="4955670" cy="5081924"/>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5" name="Rectangle: Rounded Corners 44">
              <a:extLst>
                <a:ext uri="{FF2B5EF4-FFF2-40B4-BE49-F238E27FC236}">
                  <a16:creationId xmlns:a16="http://schemas.microsoft.com/office/drawing/2014/main" id="{AB830146-1FAE-70D1-B6DA-0337D28567D2}"/>
                </a:ext>
              </a:extLst>
            </p:cNvPr>
            <p:cNvSpPr/>
            <p:nvPr/>
          </p:nvSpPr>
          <p:spPr>
            <a:xfrm>
              <a:off x="2245129" y="1186817"/>
              <a:ext cx="4955670" cy="5081924"/>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7" name="TextBox 46">
              <a:extLst>
                <a:ext uri="{FF2B5EF4-FFF2-40B4-BE49-F238E27FC236}">
                  <a16:creationId xmlns:a16="http://schemas.microsoft.com/office/drawing/2014/main" id="{003BCB45-9567-1D73-8862-5E1793AA057A}"/>
                </a:ext>
              </a:extLst>
            </p:cNvPr>
            <p:cNvSpPr txBox="1"/>
            <p:nvPr/>
          </p:nvSpPr>
          <p:spPr>
            <a:xfrm rot="16200000">
              <a:off x="1567740" y="3900658"/>
              <a:ext cx="2092021" cy="190422"/>
            </a:xfrm>
            <a:prstGeom prst="roundRect">
              <a:avLst>
                <a:gd name="adj" fmla="val 50000"/>
              </a:avLst>
            </a:prstGeom>
            <a:noFill/>
            <a:ln>
              <a:noFill/>
            </a:ln>
            <a:effectLst/>
          </p:spPr>
          <p:txBody>
            <a:bodyPr wrap="none" rtlCol="0" anchor="ctr" anchorCtr="1">
              <a:noAutofit/>
            </a:bodyPr>
            <a:lstStyle/>
            <a:p>
              <a:r>
                <a:rPr lang="en-US" sz="1050" dirty="0">
                  <a:solidFill>
                    <a:schemeClr val="tx1">
                      <a:lumMod val="65000"/>
                      <a:lumOff val="35000"/>
                    </a:schemeClr>
                  </a:solidFill>
                  <a:latin typeface="Ekachon" panose="00000500000000000000" pitchFamily="2" charset="-34"/>
                  <a:cs typeface="Ekachon" panose="00000500000000000000" pitchFamily="2" charset="-34"/>
                </a:rPr>
                <a:t>No. of Mentioned Party</a:t>
              </a:r>
              <a:endParaRPr lang="en-US" sz="1050" b="1" dirty="0">
                <a:solidFill>
                  <a:schemeClr val="tx1">
                    <a:lumMod val="65000"/>
                    <a:lumOff val="35000"/>
                  </a:schemeClr>
                </a:solidFill>
                <a:latin typeface="Ekachon" panose="00000500000000000000" pitchFamily="2" charset="-34"/>
                <a:cs typeface="Ekachon" panose="00000500000000000000" pitchFamily="2" charset="-34"/>
              </a:endParaRPr>
            </a:p>
          </p:txBody>
        </p:sp>
        <p:sp>
          <p:nvSpPr>
            <p:cNvPr id="51" name="TextBox 50">
              <a:extLst>
                <a:ext uri="{FF2B5EF4-FFF2-40B4-BE49-F238E27FC236}">
                  <a16:creationId xmlns:a16="http://schemas.microsoft.com/office/drawing/2014/main" id="{148A9118-438A-BDE7-D84A-3286CFCEB911}"/>
                </a:ext>
              </a:extLst>
            </p:cNvPr>
            <p:cNvSpPr txBox="1"/>
            <p:nvPr/>
          </p:nvSpPr>
          <p:spPr>
            <a:xfrm>
              <a:off x="2435335" y="1940535"/>
              <a:ext cx="4511471"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Tweet Distribution By </a:t>
              </a:r>
              <a:r>
                <a:rPr lang="en-US" sz="1200" b="1" dirty="0">
                  <a:latin typeface="Ekachon" panose="00000500000000000000" pitchFamily="2" charset="-34"/>
                  <a:cs typeface="Ekachon" panose="00000500000000000000" pitchFamily="2" charset="-34"/>
                </a:rPr>
                <a:t>No. of Mentioned Party</a:t>
              </a:r>
              <a:endParaRPr lang="en-US" sz="1200" b="1" dirty="0">
                <a:solidFill>
                  <a:srgbClr val="0000FF"/>
                </a:solidFill>
                <a:latin typeface="Ekachon" panose="00000500000000000000" pitchFamily="2" charset="-34"/>
                <a:cs typeface="Ekachon" panose="00000500000000000000" pitchFamily="2" charset="-34"/>
              </a:endParaRPr>
            </a:p>
          </p:txBody>
        </p:sp>
        <p:sp>
          <p:nvSpPr>
            <p:cNvPr id="54" name="Rectangle 53">
              <a:extLst>
                <a:ext uri="{FF2B5EF4-FFF2-40B4-BE49-F238E27FC236}">
                  <a16:creationId xmlns:a16="http://schemas.microsoft.com/office/drawing/2014/main" id="{02E85D08-2926-6B7D-DB83-F175D82D4086}"/>
                </a:ext>
              </a:extLst>
            </p:cNvPr>
            <p:cNvSpPr/>
            <p:nvPr/>
          </p:nvSpPr>
          <p:spPr>
            <a:xfrm>
              <a:off x="2708962" y="2739453"/>
              <a:ext cx="4193242" cy="432449"/>
            </a:xfrm>
            <a:prstGeom prst="rect">
              <a:avLst/>
            </a:prstGeom>
            <a:solidFill>
              <a:schemeClr val="accent5">
                <a:lumMod val="20000"/>
                <a:lumOff val="8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Box 107">
              <a:extLst>
                <a:ext uri="{FF2B5EF4-FFF2-40B4-BE49-F238E27FC236}">
                  <a16:creationId xmlns:a16="http://schemas.microsoft.com/office/drawing/2014/main" id="{42CEE0D1-D224-3C51-88B8-8942E9B3CAA1}"/>
                </a:ext>
              </a:extLst>
            </p:cNvPr>
            <p:cNvSpPr txBox="1"/>
            <p:nvPr/>
          </p:nvSpPr>
          <p:spPr>
            <a:xfrm>
              <a:off x="2613750" y="1261674"/>
              <a:ext cx="4511471" cy="523220"/>
            </a:xfrm>
            <a:prstGeom prst="rect">
              <a:avLst/>
            </a:prstGeom>
            <a:noFill/>
          </p:spPr>
          <p:txBody>
            <a:bodyPr wrap="square" rtlCol="0">
              <a:spAutoFit/>
            </a:bodyPr>
            <a:lstStyle/>
            <a:p>
              <a:pPr algn="ctr"/>
              <a:r>
                <a:rPr lang="en-US" sz="1400" i="1" dirty="0">
                  <a:solidFill>
                    <a:srgbClr val="0000FF"/>
                  </a:solidFill>
                  <a:latin typeface="Ekachon" panose="00000500000000000000" pitchFamily="2" charset="-34"/>
                  <a:cs typeface="Ekachon" panose="00000500000000000000" pitchFamily="2" charset="-34"/>
                </a:rPr>
                <a:t>Select only tweet mentioning only one party in order to be able to convey which party the opinion refers to</a:t>
              </a:r>
            </a:p>
          </p:txBody>
        </p:sp>
        <p:pic>
          <p:nvPicPr>
            <p:cNvPr id="109" name="Picture 108">
              <a:extLst>
                <a:ext uri="{FF2B5EF4-FFF2-40B4-BE49-F238E27FC236}">
                  <a16:creationId xmlns:a16="http://schemas.microsoft.com/office/drawing/2014/main" id="{31B2C7CF-A78F-B529-5FE4-9F7F48BE6B4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422151" y="2316531"/>
              <a:ext cx="4383665" cy="3792958"/>
            </a:xfrm>
            <a:prstGeom prst="rect">
              <a:avLst/>
            </a:prstGeom>
          </p:spPr>
        </p:pic>
        <p:sp>
          <p:nvSpPr>
            <p:cNvPr id="110" name="TextBox 109">
              <a:extLst>
                <a:ext uri="{FF2B5EF4-FFF2-40B4-BE49-F238E27FC236}">
                  <a16:creationId xmlns:a16="http://schemas.microsoft.com/office/drawing/2014/main" id="{45BB2BE2-1088-A6C4-5753-B6D2027D92AF}"/>
                </a:ext>
              </a:extLst>
            </p:cNvPr>
            <p:cNvSpPr txBox="1"/>
            <p:nvPr/>
          </p:nvSpPr>
          <p:spPr>
            <a:xfrm>
              <a:off x="5309222" y="3191263"/>
              <a:ext cx="2249620" cy="523220"/>
            </a:xfrm>
            <a:prstGeom prst="rect">
              <a:avLst/>
            </a:prstGeom>
            <a:noFill/>
          </p:spPr>
          <p:txBody>
            <a:bodyPr wrap="square">
              <a:spAutoFit/>
            </a:bodyPr>
            <a:lstStyle/>
            <a:p>
              <a:pPr algn="ctr"/>
              <a:r>
                <a:rPr lang="en-US" sz="1400" b="1" dirty="0">
                  <a:solidFill>
                    <a:srgbClr val="0070C0"/>
                  </a:solidFill>
                  <a:latin typeface="Ekachon" panose="00000500000000000000" pitchFamily="2" charset="-34"/>
                  <a:cs typeface="Ekachon" panose="00000500000000000000" pitchFamily="2" charset="-34"/>
                </a:rPr>
                <a:t>138,762 </a:t>
              </a:r>
            </a:p>
            <a:p>
              <a:pPr algn="ctr"/>
              <a:r>
                <a:rPr lang="en-US" sz="1400" b="1" dirty="0">
                  <a:solidFill>
                    <a:srgbClr val="0070C0"/>
                  </a:solidFill>
                  <a:latin typeface="Ekachon" panose="00000500000000000000" pitchFamily="2" charset="-34"/>
                  <a:cs typeface="Ekachon" panose="00000500000000000000" pitchFamily="2" charset="-34"/>
                </a:rPr>
                <a:t>Tweets</a:t>
              </a:r>
            </a:p>
          </p:txBody>
        </p:sp>
        <p:pic>
          <p:nvPicPr>
            <p:cNvPr id="111" name="Picture 4">
              <a:extLst>
                <a:ext uri="{FF2B5EF4-FFF2-40B4-BE49-F238E27FC236}">
                  <a16:creationId xmlns:a16="http://schemas.microsoft.com/office/drawing/2014/main" id="{D0CB9AD5-B9D7-80B7-FE4E-A4C24190F3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2953" y="3254618"/>
              <a:ext cx="322567" cy="265236"/>
            </a:xfrm>
            <a:prstGeom prst="rect">
              <a:avLst/>
            </a:prstGeom>
            <a:noFill/>
            <a:extLst>
              <a:ext uri="{909E8E84-426E-40DD-AFC4-6F175D3DCCD1}">
                <a14:hiddenFill xmlns:a14="http://schemas.microsoft.com/office/drawing/2010/main">
                  <a:solidFill>
                    <a:srgbClr val="FFFFFF"/>
                  </a:solidFill>
                </a14:hiddenFill>
              </a:ext>
            </a:extLst>
          </p:spPr>
        </p:pic>
        <p:grpSp>
          <p:nvGrpSpPr>
            <p:cNvPr id="112" name="Group 111">
              <a:extLst>
                <a:ext uri="{FF2B5EF4-FFF2-40B4-BE49-F238E27FC236}">
                  <a16:creationId xmlns:a16="http://schemas.microsoft.com/office/drawing/2014/main" id="{4137A5B6-1744-71FA-ECA7-19B331493967}"/>
                </a:ext>
              </a:extLst>
            </p:cNvPr>
            <p:cNvGrpSpPr/>
            <p:nvPr/>
          </p:nvGrpSpPr>
          <p:grpSpPr>
            <a:xfrm>
              <a:off x="7906370" y="1328926"/>
              <a:ext cx="5259573" cy="4780563"/>
              <a:chOff x="6686022" y="812877"/>
              <a:chExt cx="5259573" cy="4780563"/>
            </a:xfrm>
          </p:grpSpPr>
          <p:sp>
            <p:nvSpPr>
              <p:cNvPr id="113" name="TextBox 112">
                <a:extLst>
                  <a:ext uri="{FF2B5EF4-FFF2-40B4-BE49-F238E27FC236}">
                    <a16:creationId xmlns:a16="http://schemas.microsoft.com/office/drawing/2014/main" id="{2C77E4B8-017F-8BBC-B590-1D8B2943792B}"/>
                  </a:ext>
                </a:extLst>
              </p:cNvPr>
              <p:cNvSpPr txBox="1"/>
              <p:nvPr/>
            </p:nvSpPr>
            <p:spPr>
              <a:xfrm>
                <a:off x="6819472" y="1144157"/>
                <a:ext cx="4230995" cy="280329"/>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Tweet Distribution By </a:t>
                </a:r>
                <a:r>
                  <a:rPr lang="en-US" sz="1200" b="1" dirty="0">
                    <a:latin typeface="Ekachon" panose="00000500000000000000" pitchFamily="2" charset="-34"/>
                    <a:cs typeface="Ekachon" panose="00000500000000000000" pitchFamily="2" charset="-34"/>
                  </a:rPr>
                  <a:t>Sentiment</a:t>
                </a:r>
                <a:endParaRPr lang="en-US" sz="1200" b="1" dirty="0">
                  <a:solidFill>
                    <a:srgbClr val="0000FF"/>
                  </a:solidFill>
                  <a:latin typeface="Ekachon" panose="00000500000000000000" pitchFamily="2" charset="-34"/>
                  <a:cs typeface="Ekachon" panose="00000500000000000000" pitchFamily="2" charset="-34"/>
                </a:endParaRPr>
              </a:p>
            </p:txBody>
          </p:sp>
          <p:sp>
            <p:nvSpPr>
              <p:cNvPr id="114" name="TextBox 113">
                <a:extLst>
                  <a:ext uri="{FF2B5EF4-FFF2-40B4-BE49-F238E27FC236}">
                    <a16:creationId xmlns:a16="http://schemas.microsoft.com/office/drawing/2014/main" id="{7E23B6B5-9B1B-2CA8-F732-50BFBB70EA18}"/>
                  </a:ext>
                </a:extLst>
              </p:cNvPr>
              <p:cNvSpPr txBox="1"/>
              <p:nvPr/>
            </p:nvSpPr>
            <p:spPr>
              <a:xfrm rot="16200000">
                <a:off x="5793924" y="2301961"/>
                <a:ext cx="2092021" cy="190422"/>
              </a:xfrm>
              <a:prstGeom prst="roundRect">
                <a:avLst>
                  <a:gd name="adj" fmla="val 50000"/>
                </a:avLst>
              </a:prstGeom>
              <a:noFill/>
              <a:ln>
                <a:noFill/>
              </a:ln>
              <a:effectLst/>
            </p:spPr>
            <p:txBody>
              <a:bodyPr wrap="none" rtlCol="0" anchor="ctr" anchorCtr="1">
                <a:noAutofit/>
              </a:bodyPr>
              <a:lstStyle/>
              <a:p>
                <a:r>
                  <a:rPr lang="en-US" sz="1050" dirty="0">
                    <a:solidFill>
                      <a:schemeClr val="tx1">
                        <a:lumMod val="65000"/>
                        <a:lumOff val="35000"/>
                      </a:schemeClr>
                    </a:solidFill>
                    <a:latin typeface="Ekachon" panose="00000500000000000000" pitchFamily="2" charset="-34"/>
                    <a:cs typeface="Ekachon" panose="00000500000000000000" pitchFamily="2" charset="-34"/>
                  </a:rPr>
                  <a:t>Sentiment</a:t>
                </a:r>
                <a:endParaRPr lang="en-US" sz="1050" b="1" dirty="0">
                  <a:solidFill>
                    <a:schemeClr val="tx1">
                      <a:lumMod val="65000"/>
                      <a:lumOff val="35000"/>
                    </a:schemeClr>
                  </a:solidFill>
                  <a:latin typeface="Ekachon" panose="00000500000000000000" pitchFamily="2" charset="-34"/>
                  <a:cs typeface="Ekachon" panose="00000500000000000000" pitchFamily="2" charset="-34"/>
                </a:endParaRPr>
              </a:p>
            </p:txBody>
          </p:sp>
          <p:sp>
            <p:nvSpPr>
              <p:cNvPr id="115" name="Rectangle 114">
                <a:extLst>
                  <a:ext uri="{FF2B5EF4-FFF2-40B4-BE49-F238E27FC236}">
                    <a16:creationId xmlns:a16="http://schemas.microsoft.com/office/drawing/2014/main" id="{55D0321B-3620-BFAC-3E62-42F0DB66EE53}"/>
                  </a:ext>
                </a:extLst>
              </p:cNvPr>
              <p:cNvSpPr/>
              <p:nvPr/>
            </p:nvSpPr>
            <p:spPr>
              <a:xfrm>
                <a:off x="6956236" y="1524810"/>
                <a:ext cx="3119457" cy="1364305"/>
              </a:xfrm>
              <a:prstGeom prst="rect">
                <a:avLst/>
              </a:prstGeom>
              <a:solidFill>
                <a:schemeClr val="accent5">
                  <a:lumMod val="20000"/>
                  <a:lumOff val="8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6" name="Picture 115">
                <a:extLst>
                  <a:ext uri="{FF2B5EF4-FFF2-40B4-BE49-F238E27FC236}">
                    <a16:creationId xmlns:a16="http://schemas.microsoft.com/office/drawing/2014/main" id="{44AA313C-399B-6251-4F52-D1D27211064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56236" y="1615112"/>
                <a:ext cx="3653869" cy="2081400"/>
              </a:xfrm>
              <a:prstGeom prst="rect">
                <a:avLst/>
              </a:prstGeom>
            </p:spPr>
          </p:pic>
          <p:sp>
            <p:nvSpPr>
              <p:cNvPr id="117" name="TextBox 116">
                <a:extLst>
                  <a:ext uri="{FF2B5EF4-FFF2-40B4-BE49-F238E27FC236}">
                    <a16:creationId xmlns:a16="http://schemas.microsoft.com/office/drawing/2014/main" id="{E64D3C71-1471-D3A0-41E3-4AC728C1E16E}"/>
                  </a:ext>
                </a:extLst>
              </p:cNvPr>
              <p:cNvSpPr txBox="1"/>
              <p:nvPr/>
            </p:nvSpPr>
            <p:spPr>
              <a:xfrm>
                <a:off x="9695975" y="1556573"/>
                <a:ext cx="2249620" cy="523220"/>
              </a:xfrm>
              <a:prstGeom prst="rect">
                <a:avLst/>
              </a:prstGeom>
              <a:noFill/>
            </p:spPr>
            <p:txBody>
              <a:bodyPr wrap="square">
                <a:spAutoFit/>
              </a:bodyPr>
              <a:lstStyle/>
              <a:p>
                <a:pPr algn="ctr"/>
                <a:r>
                  <a:rPr lang="en-US" sz="1400" b="1" dirty="0">
                    <a:solidFill>
                      <a:srgbClr val="0070C0"/>
                    </a:solidFill>
                    <a:latin typeface="Ekachon" panose="00000500000000000000" pitchFamily="2" charset="-34"/>
                    <a:cs typeface="Ekachon" panose="00000500000000000000" pitchFamily="2" charset="-34"/>
                  </a:rPr>
                  <a:t>138,745</a:t>
                </a:r>
              </a:p>
              <a:p>
                <a:pPr algn="ctr"/>
                <a:r>
                  <a:rPr lang="en-US" sz="1400" b="1" dirty="0">
                    <a:solidFill>
                      <a:srgbClr val="0070C0"/>
                    </a:solidFill>
                    <a:latin typeface="Ekachon" panose="00000500000000000000" pitchFamily="2" charset="-34"/>
                    <a:cs typeface="Ekachon" panose="00000500000000000000" pitchFamily="2" charset="-34"/>
                  </a:rPr>
                  <a:t>Tweets</a:t>
                </a:r>
              </a:p>
            </p:txBody>
          </p:sp>
          <p:pic>
            <p:nvPicPr>
              <p:cNvPr id="118" name="Picture 4">
                <a:extLst>
                  <a:ext uri="{FF2B5EF4-FFF2-40B4-BE49-F238E27FC236}">
                    <a16:creationId xmlns:a16="http://schemas.microsoft.com/office/drawing/2014/main" id="{188DA252-3B94-9DF8-0C45-773C29D5D2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30064" y="1606959"/>
                <a:ext cx="322567" cy="265236"/>
              </a:xfrm>
              <a:prstGeom prst="rect">
                <a:avLst/>
              </a:prstGeom>
              <a:noFill/>
              <a:extLst>
                <a:ext uri="{909E8E84-426E-40DD-AFC4-6F175D3DCCD1}">
                  <a14:hiddenFill xmlns:a14="http://schemas.microsoft.com/office/drawing/2010/main">
                    <a:solidFill>
                      <a:srgbClr val="FFFFFF"/>
                    </a:solidFill>
                  </a14:hiddenFill>
                </a:ext>
              </a:extLst>
            </p:spPr>
          </p:pic>
          <p:sp>
            <p:nvSpPr>
              <p:cNvPr id="119" name="TextBox 118">
                <a:extLst>
                  <a:ext uri="{FF2B5EF4-FFF2-40B4-BE49-F238E27FC236}">
                    <a16:creationId xmlns:a16="http://schemas.microsoft.com/office/drawing/2014/main" id="{59FC7BA3-0F76-FD6C-D2DE-19CC47E3307D}"/>
                  </a:ext>
                </a:extLst>
              </p:cNvPr>
              <p:cNvSpPr txBox="1"/>
              <p:nvPr/>
            </p:nvSpPr>
            <p:spPr>
              <a:xfrm>
                <a:off x="7142788" y="812877"/>
                <a:ext cx="3653869" cy="307777"/>
              </a:xfrm>
              <a:prstGeom prst="rect">
                <a:avLst/>
              </a:prstGeom>
              <a:noFill/>
            </p:spPr>
            <p:txBody>
              <a:bodyPr wrap="square" rtlCol="0">
                <a:spAutoFit/>
              </a:bodyPr>
              <a:lstStyle/>
              <a:p>
                <a:pPr algn="ctr"/>
                <a:r>
                  <a:rPr lang="en-US" sz="1400" i="1" dirty="0">
                    <a:solidFill>
                      <a:srgbClr val="0000FF"/>
                    </a:solidFill>
                    <a:latin typeface="Ekachon" panose="00000500000000000000" pitchFamily="2" charset="-34"/>
                    <a:cs typeface="Ekachon" panose="00000500000000000000" pitchFamily="2" charset="-34"/>
                  </a:rPr>
                  <a:t>Exclude Question Tweets</a:t>
                </a:r>
              </a:p>
            </p:txBody>
          </p:sp>
          <p:pic>
            <p:nvPicPr>
              <p:cNvPr id="120" name="Picture 119">
                <a:extLst>
                  <a:ext uri="{FF2B5EF4-FFF2-40B4-BE49-F238E27FC236}">
                    <a16:creationId xmlns:a16="http://schemas.microsoft.com/office/drawing/2014/main" id="{A2C4A480-07FC-720C-C89F-3636F6842DAE}"/>
                  </a:ext>
                </a:extLst>
              </p:cNvPr>
              <p:cNvPicPr>
                <a:picLocks noChangeAspect="1"/>
              </p:cNvPicPr>
              <p:nvPr/>
            </p:nvPicPr>
            <p:blipFill rotWithShape="1">
              <a:blip r:embed="rId6"/>
              <a:srcRect l="11686"/>
              <a:stretch/>
            </p:blipFill>
            <p:spPr>
              <a:xfrm>
                <a:off x="6686022" y="4167467"/>
                <a:ext cx="4364445" cy="1425973"/>
              </a:xfrm>
              <a:prstGeom prst="rect">
                <a:avLst/>
              </a:prstGeom>
            </p:spPr>
          </p:pic>
          <p:sp>
            <p:nvSpPr>
              <p:cNvPr id="121" name="TextBox 120">
                <a:extLst>
                  <a:ext uri="{FF2B5EF4-FFF2-40B4-BE49-F238E27FC236}">
                    <a16:creationId xmlns:a16="http://schemas.microsoft.com/office/drawing/2014/main" id="{7DF12D48-693F-736B-8A1B-237F17B95597}"/>
                  </a:ext>
                </a:extLst>
              </p:cNvPr>
              <p:cNvSpPr txBox="1"/>
              <p:nvPr/>
            </p:nvSpPr>
            <p:spPr>
              <a:xfrm>
                <a:off x="6744723" y="3908898"/>
                <a:ext cx="2547356" cy="211563"/>
              </a:xfrm>
              <a:prstGeom prst="roundRect">
                <a:avLst>
                  <a:gd name="adj" fmla="val 50000"/>
                </a:avLst>
              </a:prstGeom>
              <a:noFill/>
              <a:ln>
                <a:noFill/>
              </a:ln>
              <a:effectLst/>
            </p:spPr>
            <p:txBody>
              <a:bodyPr wrap="none" rtlCol="0" anchor="ctr" anchorCtr="1">
                <a:noAutofit/>
              </a:bodyPr>
              <a:lstStyle/>
              <a:p>
                <a:r>
                  <a:rPr lang="en-US" sz="1400" u="sng" dirty="0">
                    <a:solidFill>
                      <a:srgbClr val="002060"/>
                    </a:solidFill>
                    <a:latin typeface="Ekachon" panose="00000500000000000000" pitchFamily="2" charset="-34"/>
                    <a:cs typeface="Ekachon" panose="00000500000000000000" pitchFamily="2" charset="-34"/>
                  </a:rPr>
                  <a:t>Example of Question Tweets</a:t>
                </a:r>
              </a:p>
            </p:txBody>
          </p:sp>
        </p:grpSp>
        <p:cxnSp>
          <p:nvCxnSpPr>
            <p:cNvPr id="122" name="Straight Connector 121">
              <a:extLst>
                <a:ext uri="{FF2B5EF4-FFF2-40B4-BE49-F238E27FC236}">
                  <a16:creationId xmlns:a16="http://schemas.microsoft.com/office/drawing/2014/main" id="{C1B630B0-A52D-6CDE-4062-D2142C281473}"/>
                </a:ext>
              </a:extLst>
            </p:cNvPr>
            <p:cNvCxnSpPr>
              <a:cxnSpLocks/>
            </p:cNvCxnSpPr>
            <p:nvPr/>
          </p:nvCxnSpPr>
          <p:spPr>
            <a:xfrm flipH="1">
              <a:off x="6957523" y="2072622"/>
              <a:ext cx="1197971" cy="666831"/>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A0C47758-73B0-B472-805C-4FF5F817334D}"/>
                </a:ext>
              </a:extLst>
            </p:cNvPr>
            <p:cNvCxnSpPr>
              <a:cxnSpLocks/>
            </p:cNvCxnSpPr>
            <p:nvPr/>
          </p:nvCxnSpPr>
          <p:spPr>
            <a:xfrm flipH="1" flipV="1">
              <a:off x="6946806" y="3168651"/>
              <a:ext cx="1185885" cy="92763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27" name="TextBox 126">
              <a:extLst>
                <a:ext uri="{FF2B5EF4-FFF2-40B4-BE49-F238E27FC236}">
                  <a16:creationId xmlns:a16="http://schemas.microsoft.com/office/drawing/2014/main" id="{2CBDFFDB-9F22-DA1A-27B6-D63ABCF9BBDF}"/>
                </a:ext>
              </a:extLst>
            </p:cNvPr>
            <p:cNvSpPr txBox="1"/>
            <p:nvPr/>
          </p:nvSpPr>
          <p:spPr>
            <a:xfrm>
              <a:off x="5898094" y="5636002"/>
              <a:ext cx="6097772" cy="230832"/>
            </a:xfrm>
            <a:prstGeom prst="rect">
              <a:avLst/>
            </a:prstGeom>
            <a:noFill/>
          </p:spPr>
          <p:txBody>
            <a:bodyPr wrap="square">
              <a:spAutoFit/>
            </a:bodyPr>
            <a:lstStyle/>
            <a:p>
              <a:r>
                <a:rPr lang="en-US" sz="900" dirty="0">
                  <a:solidFill>
                    <a:schemeClr val="tx1">
                      <a:lumMod val="65000"/>
                      <a:lumOff val="35000"/>
                    </a:schemeClr>
                  </a:solidFill>
                  <a:latin typeface="Ekachon" panose="00000500000000000000" pitchFamily="2" charset="-34"/>
                  <a:cs typeface="Ekachon" panose="00000500000000000000" pitchFamily="2" charset="-34"/>
                </a:rPr>
                <a:t>*</a:t>
              </a:r>
            </a:p>
          </p:txBody>
        </p:sp>
      </p:grpSp>
      <p:cxnSp>
        <p:nvCxnSpPr>
          <p:cNvPr id="129" name="Straight Connector 128">
            <a:extLst>
              <a:ext uri="{FF2B5EF4-FFF2-40B4-BE49-F238E27FC236}">
                <a16:creationId xmlns:a16="http://schemas.microsoft.com/office/drawing/2014/main" id="{3CBAB39F-7682-731D-8757-F461DC337046}"/>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423218"/>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7" name="Picture 2" descr="หลักสูตร - NIDA-GSAS">
            <a:extLst>
              <a:ext uri="{FF2B5EF4-FFF2-40B4-BE49-F238E27FC236}">
                <a16:creationId xmlns:a16="http://schemas.microsoft.com/office/drawing/2014/main" id="{3A6223B3-B5A0-B97A-DB29-BBCB105EC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D095BDA-ABDF-2197-156C-E875C579CE84}"/>
              </a:ext>
            </a:extLst>
          </p:cNvPr>
          <p:cNvSpPr txBox="1"/>
          <p:nvPr/>
        </p:nvSpPr>
        <p:spPr>
          <a:xfrm>
            <a:off x="457173" y="838147"/>
            <a:ext cx="9450931" cy="584775"/>
          </a:xfrm>
          <a:prstGeom prst="rect">
            <a:avLst/>
          </a:prstGeom>
          <a:noFill/>
        </p:spPr>
        <p:txBody>
          <a:bodyPr wrap="square">
            <a:spAutoFit/>
          </a:bodyPr>
          <a:lstStyle/>
          <a:p>
            <a:pPr marL="176213" indent="-176213">
              <a:buFont typeface="Arial" panose="020B0604020202020204" pitchFamily="34" charset="0"/>
              <a:buChar char="•"/>
              <a:tabLst>
                <a:tab pos="176213" algn="l"/>
              </a:tabLst>
            </a:pPr>
            <a:r>
              <a:rPr lang="en-US" sz="1600" i="1" dirty="0">
                <a:latin typeface="Ekachon" panose="00000500000000000000" pitchFamily="2" charset="-34"/>
                <a:cs typeface="Ekachon" panose="00000500000000000000" pitchFamily="2" charset="-34"/>
              </a:rPr>
              <a:t>99.7% Of All Users Posted Less Than 300 Tweets</a:t>
            </a:r>
            <a:endParaRPr lang="th-TH" sz="1600" i="1" dirty="0">
              <a:latin typeface="Ekachon" panose="00000500000000000000" pitchFamily="2" charset="-34"/>
              <a:cs typeface="Ekachon" panose="00000500000000000000" pitchFamily="2" charset="-34"/>
            </a:endParaRPr>
          </a:p>
          <a:p>
            <a:pPr marL="176213" indent="-176213">
              <a:buFont typeface="Arial" panose="020B0604020202020204" pitchFamily="34" charset="0"/>
              <a:buChar char="•"/>
              <a:tabLst>
                <a:tab pos="176213" algn="l"/>
              </a:tabLst>
            </a:pPr>
            <a:r>
              <a:rPr lang="en-US" sz="1600" i="1" dirty="0">
                <a:latin typeface="Ekachon" panose="00000500000000000000" pitchFamily="2" charset="-34"/>
                <a:cs typeface="Ekachon" panose="00000500000000000000" pitchFamily="2" charset="-34"/>
              </a:rPr>
              <a:t>The Majority Of Users With &gt;300 Tweets Are News Organizations</a:t>
            </a:r>
            <a:endParaRPr lang="th-TH" sz="1600" i="1" dirty="0">
              <a:latin typeface="Ekachon" panose="00000500000000000000" pitchFamily="2" charset="-34"/>
              <a:cs typeface="Ekachon" panose="00000500000000000000" pitchFamily="2" charset="-34"/>
            </a:endParaRPr>
          </a:p>
        </p:txBody>
      </p:sp>
      <p:grpSp>
        <p:nvGrpSpPr>
          <p:cNvPr id="53" name="Group 52">
            <a:extLst>
              <a:ext uri="{FF2B5EF4-FFF2-40B4-BE49-F238E27FC236}">
                <a16:creationId xmlns:a16="http://schemas.microsoft.com/office/drawing/2014/main" id="{3E74C13C-A3F9-2870-7288-D1573C62343B}"/>
              </a:ext>
            </a:extLst>
          </p:cNvPr>
          <p:cNvGrpSpPr/>
          <p:nvPr/>
        </p:nvGrpSpPr>
        <p:grpSpPr>
          <a:xfrm>
            <a:off x="730886" y="1513357"/>
            <a:ext cx="10822315" cy="5081924"/>
            <a:chOff x="420255" y="1539756"/>
            <a:chExt cx="10822315" cy="5081924"/>
          </a:xfrm>
        </p:grpSpPr>
        <p:sp>
          <p:nvSpPr>
            <p:cNvPr id="52" name="TextBox 51">
              <a:extLst>
                <a:ext uri="{FF2B5EF4-FFF2-40B4-BE49-F238E27FC236}">
                  <a16:creationId xmlns:a16="http://schemas.microsoft.com/office/drawing/2014/main" id="{965608D3-E56A-E29B-9685-E292A79AAAC5}"/>
                </a:ext>
              </a:extLst>
            </p:cNvPr>
            <p:cNvSpPr txBox="1"/>
            <p:nvPr/>
          </p:nvSpPr>
          <p:spPr>
            <a:xfrm>
              <a:off x="554376" y="5329616"/>
              <a:ext cx="1326591" cy="573816"/>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
          <p:nvSpPr>
            <p:cNvPr id="2" name="Rectangle: Rounded Corners 1">
              <a:extLst>
                <a:ext uri="{FF2B5EF4-FFF2-40B4-BE49-F238E27FC236}">
                  <a16:creationId xmlns:a16="http://schemas.microsoft.com/office/drawing/2014/main" id="{17619253-BC6A-1920-23A9-E575E8D412D1}"/>
                </a:ext>
              </a:extLst>
            </p:cNvPr>
            <p:cNvSpPr/>
            <p:nvPr/>
          </p:nvSpPr>
          <p:spPr>
            <a:xfrm>
              <a:off x="420255" y="1539756"/>
              <a:ext cx="6823075" cy="5081924"/>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6A17B7E0-58E5-D032-B73A-6E996D8085C7}"/>
                </a:ext>
              </a:extLst>
            </p:cNvPr>
            <p:cNvSpPr/>
            <p:nvPr/>
          </p:nvSpPr>
          <p:spPr>
            <a:xfrm>
              <a:off x="735304" y="3095622"/>
              <a:ext cx="3018702" cy="2858369"/>
            </a:xfrm>
            <a:prstGeom prst="rect">
              <a:avLst/>
            </a:prstGeom>
            <a:solidFill>
              <a:schemeClr val="accent4">
                <a:lumMod val="20000"/>
                <a:lumOff val="80000"/>
              </a:schemeClr>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C6DB86D5-FFEB-8A94-9309-690A405E52D8}"/>
                </a:ext>
              </a:extLst>
            </p:cNvPr>
            <p:cNvSpPr/>
            <p:nvPr/>
          </p:nvSpPr>
          <p:spPr>
            <a:xfrm>
              <a:off x="3969220" y="5421574"/>
              <a:ext cx="2999549" cy="384348"/>
            </a:xfrm>
            <a:prstGeom prst="rect">
              <a:avLst/>
            </a:prstGeom>
            <a:solidFill>
              <a:schemeClr val="accent4">
                <a:lumMod val="20000"/>
                <a:lumOff val="80000"/>
              </a:schemeClr>
            </a:solidFill>
            <a:ln>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3A14CB7-3AFA-C088-9861-2BE1380BD6A2}"/>
                </a:ext>
              </a:extLst>
            </p:cNvPr>
            <p:cNvSpPr/>
            <p:nvPr/>
          </p:nvSpPr>
          <p:spPr>
            <a:xfrm>
              <a:off x="3964007" y="2284306"/>
              <a:ext cx="2999549" cy="3102516"/>
            </a:xfrm>
            <a:prstGeom prst="rect">
              <a:avLst/>
            </a:prstGeom>
            <a:solidFill>
              <a:schemeClr val="accent5">
                <a:lumMod val="20000"/>
                <a:lumOff val="8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290822F-5C96-E2CF-8999-9026AFA43AAD}"/>
                </a:ext>
              </a:extLst>
            </p:cNvPr>
            <p:cNvSpPr/>
            <p:nvPr/>
          </p:nvSpPr>
          <p:spPr>
            <a:xfrm>
              <a:off x="748107" y="2284308"/>
              <a:ext cx="2999549" cy="764696"/>
            </a:xfrm>
            <a:prstGeom prst="rect">
              <a:avLst/>
            </a:prstGeom>
            <a:solidFill>
              <a:schemeClr val="accent5">
                <a:lumMod val="20000"/>
                <a:lumOff val="80000"/>
              </a:schemeClr>
            </a:solid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B9CDA31-4C64-67C8-CEB6-616F40E3D47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84919" y="2284308"/>
              <a:ext cx="3310374" cy="3986215"/>
            </a:xfrm>
            <a:prstGeom prst="rect">
              <a:avLst/>
            </a:prstGeom>
          </p:spPr>
        </p:pic>
        <p:pic>
          <p:nvPicPr>
            <p:cNvPr id="9" name="Picture 8">
              <a:extLst>
                <a:ext uri="{FF2B5EF4-FFF2-40B4-BE49-F238E27FC236}">
                  <a16:creationId xmlns:a16="http://schemas.microsoft.com/office/drawing/2014/main" id="{041C57E2-B1AB-292E-6416-8E24A8764F24}"/>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895293" y="2284308"/>
              <a:ext cx="3278264" cy="3986216"/>
            </a:xfrm>
            <a:prstGeom prst="rect">
              <a:avLst/>
            </a:prstGeom>
          </p:spPr>
        </p:pic>
        <p:pic>
          <p:nvPicPr>
            <p:cNvPr id="10" name="Picture 9">
              <a:extLst>
                <a:ext uri="{FF2B5EF4-FFF2-40B4-BE49-F238E27FC236}">
                  <a16:creationId xmlns:a16="http://schemas.microsoft.com/office/drawing/2014/main" id="{90E1C44F-51DD-B9C1-4FD9-7115713CDBF1}"/>
                </a:ext>
              </a:extLst>
            </p:cNvPr>
            <p:cNvPicPr>
              <a:picLocks noChangeAspect="1"/>
            </p:cNvPicPr>
            <p:nvPr/>
          </p:nvPicPr>
          <p:blipFill>
            <a:blip r:embed="rId5"/>
            <a:stretch>
              <a:fillRect/>
            </a:stretch>
          </p:blipFill>
          <p:spPr>
            <a:xfrm>
              <a:off x="8042153" y="2087610"/>
              <a:ext cx="3200417" cy="4094546"/>
            </a:xfrm>
            <a:prstGeom prst="rect">
              <a:avLst/>
            </a:prstGeom>
          </p:spPr>
        </p:pic>
        <p:sp>
          <p:nvSpPr>
            <p:cNvPr id="11" name="TextBox 10">
              <a:extLst>
                <a:ext uri="{FF2B5EF4-FFF2-40B4-BE49-F238E27FC236}">
                  <a16:creationId xmlns:a16="http://schemas.microsoft.com/office/drawing/2014/main" id="{7B1F980B-71BC-0B84-2121-C01668310B2B}"/>
                </a:ext>
              </a:extLst>
            </p:cNvPr>
            <p:cNvSpPr txBox="1"/>
            <p:nvPr/>
          </p:nvSpPr>
          <p:spPr>
            <a:xfrm>
              <a:off x="661557" y="1664951"/>
              <a:ext cx="6302000"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Username Distribution By </a:t>
              </a:r>
              <a:r>
                <a:rPr lang="en-US" sz="1200" b="1" dirty="0">
                  <a:latin typeface="Ekachon" panose="00000500000000000000" pitchFamily="2" charset="-34"/>
                  <a:cs typeface="Ekachon" panose="00000500000000000000" pitchFamily="2" charset="-34"/>
                </a:rPr>
                <a:t>No. of Tweet</a:t>
              </a:r>
              <a:endParaRPr lang="en-US" sz="1200" b="1" dirty="0">
                <a:solidFill>
                  <a:srgbClr val="0000FF"/>
                </a:solidFill>
                <a:latin typeface="Ekachon" panose="00000500000000000000" pitchFamily="2" charset="-34"/>
                <a:cs typeface="Ekachon" panose="00000500000000000000" pitchFamily="2" charset="-34"/>
              </a:endParaRPr>
            </a:p>
          </p:txBody>
        </p:sp>
        <p:sp>
          <p:nvSpPr>
            <p:cNvPr id="12" name="TextBox 11">
              <a:extLst>
                <a:ext uri="{FF2B5EF4-FFF2-40B4-BE49-F238E27FC236}">
                  <a16:creationId xmlns:a16="http://schemas.microsoft.com/office/drawing/2014/main" id="{EB6BC5AB-51B4-0484-9D72-D7A55A4911B5}"/>
                </a:ext>
              </a:extLst>
            </p:cNvPr>
            <p:cNvSpPr txBox="1"/>
            <p:nvPr/>
          </p:nvSpPr>
          <p:spPr>
            <a:xfrm rot="16200000">
              <a:off x="-461829" y="3985506"/>
              <a:ext cx="2092021" cy="190422"/>
            </a:xfrm>
            <a:prstGeom prst="roundRect">
              <a:avLst>
                <a:gd name="adj" fmla="val 50000"/>
              </a:avLst>
            </a:prstGeom>
            <a:noFill/>
            <a:ln>
              <a:noFill/>
            </a:ln>
            <a:effectLst/>
          </p:spPr>
          <p:txBody>
            <a:bodyPr wrap="none" rtlCol="0" anchor="ctr" anchorCtr="1">
              <a:noAutofit/>
            </a:bodyPr>
            <a:lstStyle/>
            <a:p>
              <a:r>
                <a:rPr lang="en-US" sz="1050" dirty="0">
                  <a:solidFill>
                    <a:schemeClr val="tx1">
                      <a:lumMod val="65000"/>
                      <a:lumOff val="35000"/>
                    </a:schemeClr>
                  </a:solidFill>
                  <a:latin typeface="Ekachon" panose="00000500000000000000" pitchFamily="2" charset="-34"/>
                  <a:cs typeface="Ekachon" panose="00000500000000000000" pitchFamily="2" charset="-34"/>
                </a:rPr>
                <a:t>Np. Of Tweet Per Username</a:t>
              </a:r>
              <a:endParaRPr lang="en-US" sz="1050" b="1" dirty="0">
                <a:solidFill>
                  <a:schemeClr val="tx1">
                    <a:lumMod val="65000"/>
                    <a:lumOff val="35000"/>
                  </a:schemeClr>
                </a:solidFill>
                <a:latin typeface="Ekachon" panose="00000500000000000000" pitchFamily="2" charset="-34"/>
                <a:cs typeface="Ekachon" panose="00000500000000000000" pitchFamily="2" charset="-34"/>
              </a:endParaRPr>
            </a:p>
          </p:txBody>
        </p:sp>
        <p:cxnSp>
          <p:nvCxnSpPr>
            <p:cNvPr id="13" name="Straight Connector 12">
              <a:extLst>
                <a:ext uri="{FF2B5EF4-FFF2-40B4-BE49-F238E27FC236}">
                  <a16:creationId xmlns:a16="http://schemas.microsoft.com/office/drawing/2014/main" id="{FB83C424-119F-3A35-30B8-C22B302504B4}"/>
                </a:ext>
              </a:extLst>
            </p:cNvPr>
            <p:cNvCxnSpPr>
              <a:cxnSpLocks/>
            </p:cNvCxnSpPr>
            <p:nvPr/>
          </p:nvCxnSpPr>
          <p:spPr>
            <a:xfrm flipH="1">
              <a:off x="6969906" y="2087610"/>
              <a:ext cx="1072247" cy="333396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BCDC6C4-9C83-FB91-FBB1-089339EBA521}"/>
                </a:ext>
              </a:extLst>
            </p:cNvPr>
            <p:cNvCxnSpPr>
              <a:cxnSpLocks/>
            </p:cNvCxnSpPr>
            <p:nvPr/>
          </p:nvCxnSpPr>
          <p:spPr>
            <a:xfrm flipH="1" flipV="1">
              <a:off x="6969906" y="5805922"/>
              <a:ext cx="1072247" cy="376234"/>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6A582D4E-F801-AC70-99BD-9A501BF94965}"/>
                </a:ext>
              </a:extLst>
            </p:cNvPr>
            <p:cNvSpPr txBox="1"/>
            <p:nvPr/>
          </p:nvSpPr>
          <p:spPr>
            <a:xfrm>
              <a:off x="661557" y="2029395"/>
              <a:ext cx="3086100"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Bin 100</a:t>
              </a:r>
              <a:endParaRPr lang="en-US" sz="1100" b="1" dirty="0">
                <a:solidFill>
                  <a:srgbClr val="0000FF"/>
                </a:solidFill>
                <a:latin typeface="Ekachon" panose="00000500000000000000" pitchFamily="2" charset="-34"/>
                <a:cs typeface="Ekachon" panose="00000500000000000000" pitchFamily="2" charset="-34"/>
              </a:endParaRPr>
            </a:p>
          </p:txBody>
        </p:sp>
        <p:sp>
          <p:nvSpPr>
            <p:cNvPr id="18" name="TextBox 17">
              <a:extLst>
                <a:ext uri="{FF2B5EF4-FFF2-40B4-BE49-F238E27FC236}">
                  <a16:creationId xmlns:a16="http://schemas.microsoft.com/office/drawing/2014/main" id="{1F76E570-77E8-663E-BDCC-2EA068256904}"/>
                </a:ext>
              </a:extLst>
            </p:cNvPr>
            <p:cNvSpPr txBox="1"/>
            <p:nvPr/>
          </p:nvSpPr>
          <p:spPr>
            <a:xfrm>
              <a:off x="3952443" y="2022063"/>
              <a:ext cx="3011113"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Zoom in Bin &lt;=300</a:t>
              </a:r>
              <a:endParaRPr lang="en-US" sz="1100" b="1" dirty="0">
                <a:solidFill>
                  <a:srgbClr val="0000FF"/>
                </a:solidFill>
                <a:latin typeface="Ekachon" panose="00000500000000000000" pitchFamily="2" charset="-34"/>
                <a:cs typeface="Ekachon" panose="00000500000000000000" pitchFamily="2" charset="-34"/>
              </a:endParaRPr>
            </a:p>
          </p:txBody>
        </p:sp>
        <p:sp>
          <p:nvSpPr>
            <p:cNvPr id="19" name="TextBox 18">
              <a:extLst>
                <a:ext uri="{FF2B5EF4-FFF2-40B4-BE49-F238E27FC236}">
                  <a16:creationId xmlns:a16="http://schemas.microsoft.com/office/drawing/2014/main" id="{948EB70D-5679-55FF-A256-9D775E8E3095}"/>
                </a:ext>
              </a:extLst>
            </p:cNvPr>
            <p:cNvSpPr txBox="1"/>
            <p:nvPr/>
          </p:nvSpPr>
          <p:spPr>
            <a:xfrm>
              <a:off x="8368683" y="1574902"/>
              <a:ext cx="2547356" cy="211563"/>
            </a:xfrm>
            <a:prstGeom prst="roundRect">
              <a:avLst>
                <a:gd name="adj" fmla="val 50000"/>
              </a:avLst>
            </a:prstGeom>
            <a:noFill/>
            <a:ln>
              <a:noFill/>
            </a:ln>
            <a:effectLst/>
          </p:spPr>
          <p:txBody>
            <a:bodyPr wrap="none" rtlCol="0" anchor="ctr" anchorCtr="1">
              <a:noAutofit/>
            </a:bodyPr>
            <a:lstStyle/>
            <a:p>
              <a:r>
                <a:rPr lang="en-US" sz="1400" u="sng" dirty="0">
                  <a:latin typeface="Ekachon" panose="00000500000000000000" pitchFamily="2" charset="-34"/>
                  <a:cs typeface="Ekachon" panose="00000500000000000000" pitchFamily="2" charset="-34"/>
                </a:rPr>
                <a:t>Example of User with Tweets &gt; 300</a:t>
              </a:r>
            </a:p>
          </p:txBody>
        </p:sp>
        <p:sp>
          <p:nvSpPr>
            <p:cNvPr id="22" name="TextBox 21">
              <a:extLst>
                <a:ext uri="{FF2B5EF4-FFF2-40B4-BE49-F238E27FC236}">
                  <a16:creationId xmlns:a16="http://schemas.microsoft.com/office/drawing/2014/main" id="{BE0A5DF8-3394-0D8D-4013-881A13B371EB}"/>
                </a:ext>
              </a:extLst>
            </p:cNvPr>
            <p:cNvSpPr txBox="1"/>
            <p:nvPr/>
          </p:nvSpPr>
          <p:spPr>
            <a:xfrm>
              <a:off x="3038809" y="2741843"/>
              <a:ext cx="835202" cy="338554"/>
            </a:xfrm>
            <a:prstGeom prst="rect">
              <a:avLst/>
            </a:prstGeom>
            <a:noFill/>
          </p:spPr>
          <p:txBody>
            <a:bodyPr wrap="square">
              <a:spAutoFit/>
            </a:bodyPr>
            <a:lstStyle/>
            <a:p>
              <a:r>
                <a:rPr lang="en-US" sz="1600" b="1" i="1" dirty="0">
                  <a:latin typeface="Ekachon" panose="00000500000000000000" pitchFamily="2" charset="-34"/>
                  <a:cs typeface="Ekachon" panose="00000500000000000000" pitchFamily="2" charset="-34"/>
                </a:rPr>
                <a:t>99.7%</a:t>
              </a:r>
            </a:p>
          </p:txBody>
        </p:sp>
        <p:sp>
          <p:nvSpPr>
            <p:cNvPr id="25" name="Graphic 59" descr="Checkmark with solid fill">
              <a:extLst>
                <a:ext uri="{FF2B5EF4-FFF2-40B4-BE49-F238E27FC236}">
                  <a16:creationId xmlns:a16="http://schemas.microsoft.com/office/drawing/2014/main" id="{3DC0908F-C18A-00D6-1242-94550DE6ADE2}"/>
                </a:ext>
              </a:extLst>
            </p:cNvPr>
            <p:cNvSpPr/>
            <p:nvPr/>
          </p:nvSpPr>
          <p:spPr>
            <a:xfrm>
              <a:off x="8477025" y="2110341"/>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26" name="Graphic 60" descr="Checkmark with solid fill">
              <a:extLst>
                <a:ext uri="{FF2B5EF4-FFF2-40B4-BE49-F238E27FC236}">
                  <a16:creationId xmlns:a16="http://schemas.microsoft.com/office/drawing/2014/main" id="{188015A4-545C-855C-D826-E00CAEF28D9F}"/>
                </a:ext>
              </a:extLst>
            </p:cNvPr>
            <p:cNvSpPr/>
            <p:nvPr/>
          </p:nvSpPr>
          <p:spPr>
            <a:xfrm>
              <a:off x="8477024" y="2290635"/>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27" name="Graphic 61" descr="Checkmark with solid fill">
              <a:extLst>
                <a:ext uri="{FF2B5EF4-FFF2-40B4-BE49-F238E27FC236}">
                  <a16:creationId xmlns:a16="http://schemas.microsoft.com/office/drawing/2014/main" id="{3CEF470A-A6CA-D537-3052-DCCC95A6BFA9}"/>
                </a:ext>
              </a:extLst>
            </p:cNvPr>
            <p:cNvSpPr/>
            <p:nvPr/>
          </p:nvSpPr>
          <p:spPr>
            <a:xfrm>
              <a:off x="8477023" y="2470929"/>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2" name="Graphic 62" descr="Checkmark with solid fill">
              <a:extLst>
                <a:ext uri="{FF2B5EF4-FFF2-40B4-BE49-F238E27FC236}">
                  <a16:creationId xmlns:a16="http://schemas.microsoft.com/office/drawing/2014/main" id="{F196D3BD-97BF-7567-5B57-C9F7B6282BBD}"/>
                </a:ext>
              </a:extLst>
            </p:cNvPr>
            <p:cNvSpPr/>
            <p:nvPr/>
          </p:nvSpPr>
          <p:spPr>
            <a:xfrm>
              <a:off x="8477022" y="2796889"/>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3" name="Graphic 1023" descr="Checkmark with solid fill">
              <a:extLst>
                <a:ext uri="{FF2B5EF4-FFF2-40B4-BE49-F238E27FC236}">
                  <a16:creationId xmlns:a16="http://schemas.microsoft.com/office/drawing/2014/main" id="{10DC907B-7A37-B6E9-4C82-67E9BA32BCD8}"/>
                </a:ext>
              </a:extLst>
            </p:cNvPr>
            <p:cNvSpPr/>
            <p:nvPr/>
          </p:nvSpPr>
          <p:spPr>
            <a:xfrm>
              <a:off x="8477021" y="3150309"/>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4" name="Graphic 1024" descr="Checkmark with solid fill">
              <a:extLst>
                <a:ext uri="{FF2B5EF4-FFF2-40B4-BE49-F238E27FC236}">
                  <a16:creationId xmlns:a16="http://schemas.microsoft.com/office/drawing/2014/main" id="{8A3946BC-27DF-F40F-855E-439D9322D1B4}"/>
                </a:ext>
              </a:extLst>
            </p:cNvPr>
            <p:cNvSpPr/>
            <p:nvPr/>
          </p:nvSpPr>
          <p:spPr>
            <a:xfrm>
              <a:off x="8477021" y="3476269"/>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5" name="Graphic 1026" descr="Checkmark with solid fill">
              <a:extLst>
                <a:ext uri="{FF2B5EF4-FFF2-40B4-BE49-F238E27FC236}">
                  <a16:creationId xmlns:a16="http://schemas.microsoft.com/office/drawing/2014/main" id="{C968EB9B-4B8F-A560-7DB6-B0621C89E54F}"/>
                </a:ext>
              </a:extLst>
            </p:cNvPr>
            <p:cNvSpPr/>
            <p:nvPr/>
          </p:nvSpPr>
          <p:spPr>
            <a:xfrm>
              <a:off x="8477020" y="3818116"/>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6" name="Graphic 1027" descr="Checkmark with solid fill">
              <a:extLst>
                <a:ext uri="{FF2B5EF4-FFF2-40B4-BE49-F238E27FC236}">
                  <a16:creationId xmlns:a16="http://schemas.microsoft.com/office/drawing/2014/main" id="{7A9956B4-20C4-1A2A-DE04-D9EFE8830E86}"/>
                </a:ext>
              </a:extLst>
            </p:cNvPr>
            <p:cNvSpPr/>
            <p:nvPr/>
          </p:nvSpPr>
          <p:spPr>
            <a:xfrm>
              <a:off x="8477020" y="3998410"/>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7" name="Graphic 1028" descr="Checkmark with solid fill">
              <a:extLst>
                <a:ext uri="{FF2B5EF4-FFF2-40B4-BE49-F238E27FC236}">
                  <a16:creationId xmlns:a16="http://schemas.microsoft.com/office/drawing/2014/main" id="{FDA5AC26-525E-062A-B626-E6D126BEFBFA}"/>
                </a:ext>
              </a:extLst>
            </p:cNvPr>
            <p:cNvSpPr/>
            <p:nvPr/>
          </p:nvSpPr>
          <p:spPr>
            <a:xfrm>
              <a:off x="8477020" y="4162973"/>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8" name="Graphic 1029" descr="Checkmark with solid fill">
              <a:extLst>
                <a:ext uri="{FF2B5EF4-FFF2-40B4-BE49-F238E27FC236}">
                  <a16:creationId xmlns:a16="http://schemas.microsoft.com/office/drawing/2014/main" id="{6512BC9E-8859-D53C-834B-6B8C76AF78A0}"/>
                </a:ext>
              </a:extLst>
            </p:cNvPr>
            <p:cNvSpPr/>
            <p:nvPr/>
          </p:nvSpPr>
          <p:spPr>
            <a:xfrm>
              <a:off x="8477019" y="4497226"/>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39" name="Graphic 1030" descr="Checkmark with solid fill">
              <a:extLst>
                <a:ext uri="{FF2B5EF4-FFF2-40B4-BE49-F238E27FC236}">
                  <a16:creationId xmlns:a16="http://schemas.microsoft.com/office/drawing/2014/main" id="{964D4B4F-535B-DA9E-0D7C-A167CD3D2275}"/>
                </a:ext>
              </a:extLst>
            </p:cNvPr>
            <p:cNvSpPr/>
            <p:nvPr/>
          </p:nvSpPr>
          <p:spPr>
            <a:xfrm>
              <a:off x="8477018" y="4671946"/>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40" name="Graphic 1031" descr="Checkmark with solid fill">
              <a:extLst>
                <a:ext uri="{FF2B5EF4-FFF2-40B4-BE49-F238E27FC236}">
                  <a16:creationId xmlns:a16="http://schemas.microsoft.com/office/drawing/2014/main" id="{1F4E1323-4A8F-238F-8739-75A9D0C41A86}"/>
                </a:ext>
              </a:extLst>
            </p:cNvPr>
            <p:cNvSpPr/>
            <p:nvPr/>
          </p:nvSpPr>
          <p:spPr>
            <a:xfrm>
              <a:off x="8477018" y="5349924"/>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41" name="Graphic 1032" descr="Checkmark with solid fill">
              <a:extLst>
                <a:ext uri="{FF2B5EF4-FFF2-40B4-BE49-F238E27FC236}">
                  <a16:creationId xmlns:a16="http://schemas.microsoft.com/office/drawing/2014/main" id="{3E43DFE3-BD48-42A9-4A43-54ECE3A44C77}"/>
                </a:ext>
              </a:extLst>
            </p:cNvPr>
            <p:cNvSpPr/>
            <p:nvPr/>
          </p:nvSpPr>
          <p:spPr>
            <a:xfrm>
              <a:off x="8477018" y="6037874"/>
              <a:ext cx="132933" cy="93370"/>
            </a:xfrm>
            <a:custGeom>
              <a:avLst/>
              <a:gdLst>
                <a:gd name="connsiteX0" fmla="*/ 121280 w 132933"/>
                <a:gd name="connsiteY0" fmla="*/ 0 h 93370"/>
                <a:gd name="connsiteX1" fmla="*/ 47620 w 132933"/>
                <a:gd name="connsiteY1" fmla="*/ 69632 h 93370"/>
                <a:gd name="connsiteX2" fmla="*/ 12229 w 132933"/>
                <a:gd name="connsiteY2" fmla="*/ 33377 h 93370"/>
                <a:gd name="connsiteX3" fmla="*/ 0 w 132933"/>
                <a:gd name="connsiteY3" fmla="*/ 45031 h 93370"/>
                <a:gd name="connsiteX4" fmla="*/ 47045 w 132933"/>
                <a:gd name="connsiteY4" fmla="*/ 93370 h 93370"/>
                <a:gd name="connsiteX5" fmla="*/ 59417 w 132933"/>
                <a:gd name="connsiteY5" fmla="*/ 81861 h 93370"/>
                <a:gd name="connsiteX6" fmla="*/ 132934 w 132933"/>
                <a:gd name="connsiteY6" fmla="*/ 12085 h 9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2933" h="93370">
                  <a:moveTo>
                    <a:pt x="121280" y="0"/>
                  </a:moveTo>
                  <a:lnTo>
                    <a:pt x="47620" y="69632"/>
                  </a:lnTo>
                  <a:lnTo>
                    <a:pt x="12229" y="33377"/>
                  </a:lnTo>
                  <a:lnTo>
                    <a:pt x="0" y="45031"/>
                  </a:lnTo>
                  <a:lnTo>
                    <a:pt x="47045" y="93370"/>
                  </a:lnTo>
                  <a:lnTo>
                    <a:pt x="59417" y="81861"/>
                  </a:lnTo>
                  <a:lnTo>
                    <a:pt x="132934" y="12085"/>
                  </a:lnTo>
                  <a:close/>
                </a:path>
              </a:pathLst>
            </a:custGeom>
            <a:solidFill>
              <a:srgbClr val="00B050"/>
            </a:solidFill>
            <a:ln w="1389" cap="flat">
              <a:noFill/>
              <a:prstDash val="solid"/>
              <a:miter/>
            </a:ln>
          </p:spPr>
          <p:txBody>
            <a:bodyPr rtlCol="0" anchor="ctr"/>
            <a:lstStyle/>
            <a:p>
              <a:endParaRPr lang="en-US"/>
            </a:p>
          </p:txBody>
        </p:sp>
        <p:sp>
          <p:nvSpPr>
            <p:cNvPr id="42" name="TextBox 41">
              <a:extLst>
                <a:ext uri="{FF2B5EF4-FFF2-40B4-BE49-F238E27FC236}">
                  <a16:creationId xmlns:a16="http://schemas.microsoft.com/office/drawing/2014/main" id="{92E0AC5E-749E-9CC5-56D1-5E8365F53250}"/>
                </a:ext>
              </a:extLst>
            </p:cNvPr>
            <p:cNvSpPr txBox="1"/>
            <p:nvPr/>
          </p:nvSpPr>
          <p:spPr>
            <a:xfrm>
              <a:off x="2083630" y="3082427"/>
              <a:ext cx="1687382" cy="523220"/>
            </a:xfrm>
            <a:prstGeom prst="rect">
              <a:avLst/>
            </a:prstGeom>
            <a:noFill/>
          </p:spPr>
          <p:txBody>
            <a:bodyPr wrap="square">
              <a:spAutoFit/>
            </a:bodyPr>
            <a:lstStyle/>
            <a:p>
              <a:pPr algn="r"/>
              <a:r>
                <a:rPr lang="en-US" sz="1400" b="1" i="1" dirty="0">
                  <a:solidFill>
                    <a:srgbClr val="C00000"/>
                  </a:solidFill>
                  <a:latin typeface="Ekachon" panose="00000500000000000000" pitchFamily="2" charset="-34"/>
                  <a:cs typeface="Ekachon" panose="00000500000000000000" pitchFamily="2" charset="-34"/>
                </a:rPr>
                <a:t>Exclude Users With &gt;300 Tweets</a:t>
              </a:r>
            </a:p>
          </p:txBody>
        </p:sp>
        <p:sp>
          <p:nvSpPr>
            <p:cNvPr id="44" name="TextBox 43">
              <a:extLst>
                <a:ext uri="{FF2B5EF4-FFF2-40B4-BE49-F238E27FC236}">
                  <a16:creationId xmlns:a16="http://schemas.microsoft.com/office/drawing/2014/main" id="{F8A4F2BF-DEB8-FEF3-6B50-D9CE725B9193}"/>
                </a:ext>
              </a:extLst>
            </p:cNvPr>
            <p:cNvSpPr txBox="1"/>
            <p:nvPr/>
          </p:nvSpPr>
          <p:spPr>
            <a:xfrm>
              <a:off x="8477018" y="1861864"/>
              <a:ext cx="1115813" cy="173874"/>
            </a:xfrm>
            <a:prstGeom prst="rect">
              <a:avLst/>
            </a:prstGeom>
            <a:solidFill>
              <a:srgbClr val="1D9BF0"/>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Username</a:t>
              </a:r>
              <a:endParaRPr lang="en-US" sz="1100" b="1" dirty="0">
                <a:solidFill>
                  <a:srgbClr val="0000FF"/>
                </a:solidFill>
                <a:latin typeface="Ekachon" panose="00000500000000000000" pitchFamily="2" charset="-34"/>
                <a:cs typeface="Ekachon" panose="00000500000000000000" pitchFamily="2" charset="-34"/>
              </a:endParaRPr>
            </a:p>
          </p:txBody>
        </p:sp>
        <p:sp>
          <p:nvSpPr>
            <p:cNvPr id="48" name="TextBox 47">
              <a:extLst>
                <a:ext uri="{FF2B5EF4-FFF2-40B4-BE49-F238E27FC236}">
                  <a16:creationId xmlns:a16="http://schemas.microsoft.com/office/drawing/2014/main" id="{46092DE5-EE28-3416-3B70-4A36F6177C11}"/>
                </a:ext>
              </a:extLst>
            </p:cNvPr>
            <p:cNvSpPr txBox="1"/>
            <p:nvPr/>
          </p:nvSpPr>
          <p:spPr>
            <a:xfrm>
              <a:off x="9759718" y="1861864"/>
              <a:ext cx="1482852" cy="173874"/>
            </a:xfrm>
            <a:prstGeom prst="rect">
              <a:avLst/>
            </a:prstGeom>
            <a:solidFill>
              <a:srgbClr val="1D9BF0"/>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No. of Tweets</a:t>
              </a:r>
              <a:endParaRPr lang="en-US" sz="1100" b="1" dirty="0">
                <a:solidFill>
                  <a:srgbClr val="0000FF"/>
                </a:solidFill>
                <a:latin typeface="Ekachon" panose="00000500000000000000" pitchFamily="2" charset="-34"/>
                <a:cs typeface="Ekachon" panose="00000500000000000000" pitchFamily="2" charset="-34"/>
              </a:endParaRPr>
            </a:p>
          </p:txBody>
        </p:sp>
      </p:grpSp>
      <p:sp>
        <p:nvSpPr>
          <p:cNvPr id="49" name="TextBox 48">
            <a:extLst>
              <a:ext uri="{FF2B5EF4-FFF2-40B4-BE49-F238E27FC236}">
                <a16:creationId xmlns:a16="http://schemas.microsoft.com/office/drawing/2014/main" id="{DF3B6F3E-6E1C-70B4-CD3B-004DE395D083}"/>
              </a:ext>
            </a:extLst>
          </p:cNvPr>
          <p:cNvSpPr txBox="1"/>
          <p:nvPr/>
        </p:nvSpPr>
        <p:spPr>
          <a:xfrm>
            <a:off x="435381" y="95129"/>
            <a:ext cx="9450931" cy="738664"/>
          </a:xfrm>
          <a:prstGeom prst="rect">
            <a:avLst/>
          </a:prstGeom>
          <a:noFill/>
        </p:spPr>
        <p:txBody>
          <a:bodyPr wrap="square">
            <a:spAutoFit/>
          </a:bodyPr>
          <a:lstStyle/>
          <a:p>
            <a:r>
              <a:rPr lang="en-US" sz="2400" b="1" i="1" dirty="0">
                <a:solidFill>
                  <a:srgbClr val="0000FF"/>
                </a:solidFill>
                <a:latin typeface="Ekachon" panose="00000500000000000000" pitchFamily="2" charset="-34"/>
                <a:cs typeface="Ekachon" panose="00000500000000000000" pitchFamily="2" charset="-34"/>
              </a:rPr>
              <a:t>Criteria For Selecting Tweets In Analysis Scope</a:t>
            </a:r>
            <a:endParaRPr lang="th-TH" sz="2400" b="1" i="1" dirty="0">
              <a:solidFill>
                <a:srgbClr val="0000FF"/>
              </a:solidFill>
              <a:latin typeface="Ekachon" panose="00000500000000000000" pitchFamily="2" charset="-34"/>
              <a:cs typeface="Ekachon" panose="00000500000000000000" pitchFamily="2" charset="-34"/>
            </a:endParaRPr>
          </a:p>
          <a:p>
            <a:r>
              <a:rPr lang="en-US" b="1" dirty="0">
                <a:latin typeface="Ekachon" panose="00000500000000000000" pitchFamily="2" charset="-34"/>
                <a:cs typeface="Ekachon" panose="00000500000000000000" pitchFamily="2" charset="-34"/>
              </a:rPr>
              <a:t>Focus On Tweets Posted By Users Who Tweeted Fewer Than 300 Tweets</a:t>
            </a:r>
            <a:endParaRPr lang="en-US" b="1" i="1" dirty="0">
              <a:latin typeface="Ekachon" panose="00000500000000000000" pitchFamily="2" charset="-34"/>
              <a:cs typeface="Ekachon" panose="00000500000000000000" pitchFamily="2" charset="-34"/>
            </a:endParaRPr>
          </a:p>
        </p:txBody>
      </p:sp>
      <p:sp>
        <p:nvSpPr>
          <p:cNvPr id="50" name="Slide Number Placeholder 1">
            <a:extLst>
              <a:ext uri="{FF2B5EF4-FFF2-40B4-BE49-F238E27FC236}">
                <a16:creationId xmlns:a16="http://schemas.microsoft.com/office/drawing/2014/main" id="{F9A2146D-720D-7CE9-E7C7-B2436301CBA4}"/>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16</a:t>
            </a:fld>
            <a:endParaRPr lang="en-US" sz="1400" dirty="0">
              <a:latin typeface="Century Gothic" panose="020B0502020202020204" pitchFamily="34" charset="0"/>
              <a:cs typeface="Ekachon" panose="00000500000000000000" pitchFamily="2" charset="-34"/>
            </a:endParaRPr>
          </a:p>
        </p:txBody>
      </p:sp>
    </p:spTree>
    <p:extLst>
      <p:ext uri="{BB962C8B-B14F-4D97-AF65-F5344CB8AC3E}">
        <p14:creationId xmlns:p14="http://schemas.microsoft.com/office/powerpoint/2010/main" val="4272492722"/>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2" name="Freeform: Shape 1">
            <a:extLst>
              <a:ext uri="{FF2B5EF4-FFF2-40B4-BE49-F238E27FC236}">
                <a16:creationId xmlns:a16="http://schemas.microsoft.com/office/drawing/2014/main" id="{FA83B48E-DC3B-65BC-CD5D-01FDB0EA0286}"/>
              </a:ext>
            </a:extLst>
          </p:cNvPr>
          <p:cNvSpPr/>
          <p:nvPr/>
        </p:nvSpPr>
        <p:spPr>
          <a:xfrm>
            <a:off x="1857529" y="2253460"/>
            <a:ext cx="9163050" cy="3857625"/>
          </a:xfrm>
          <a:custGeom>
            <a:avLst/>
            <a:gdLst>
              <a:gd name="connsiteX0" fmla="*/ 0 w 9163050"/>
              <a:gd name="connsiteY0" fmla="*/ 0 h 3857625"/>
              <a:gd name="connsiteX1" fmla="*/ 9525 w 9163050"/>
              <a:gd name="connsiteY1" fmla="*/ 3857625 h 3857625"/>
              <a:gd name="connsiteX2" fmla="*/ 9153525 w 9163050"/>
              <a:gd name="connsiteY2" fmla="*/ 3857625 h 3857625"/>
              <a:gd name="connsiteX3" fmla="*/ 9163050 w 9163050"/>
              <a:gd name="connsiteY3" fmla="*/ 1866900 h 3857625"/>
              <a:gd name="connsiteX4" fmla="*/ 8353425 w 9163050"/>
              <a:gd name="connsiteY4" fmla="*/ 1866900 h 3857625"/>
              <a:gd name="connsiteX5" fmla="*/ 7477125 w 9163050"/>
              <a:gd name="connsiteY5" fmla="*/ 1428750 h 3857625"/>
              <a:gd name="connsiteX6" fmla="*/ 6686550 w 9163050"/>
              <a:gd name="connsiteY6" fmla="*/ 1428750 h 3857625"/>
              <a:gd name="connsiteX7" fmla="*/ 5810250 w 9163050"/>
              <a:gd name="connsiteY7" fmla="*/ 904875 h 3857625"/>
              <a:gd name="connsiteX8" fmla="*/ 5019675 w 9163050"/>
              <a:gd name="connsiteY8" fmla="*/ 904875 h 3857625"/>
              <a:gd name="connsiteX9" fmla="*/ 4133850 w 9163050"/>
              <a:gd name="connsiteY9" fmla="*/ 885825 h 3857625"/>
              <a:gd name="connsiteX10" fmla="*/ 3343275 w 9163050"/>
              <a:gd name="connsiteY10" fmla="*/ 885825 h 3857625"/>
              <a:gd name="connsiteX11" fmla="*/ 2466975 w 9163050"/>
              <a:gd name="connsiteY11" fmla="*/ 590550 h 3857625"/>
              <a:gd name="connsiteX12" fmla="*/ 1676400 w 9163050"/>
              <a:gd name="connsiteY12" fmla="*/ 590550 h 3857625"/>
              <a:gd name="connsiteX13" fmla="*/ 800100 w 9163050"/>
              <a:gd name="connsiteY13" fmla="*/ 9525 h 3857625"/>
              <a:gd name="connsiteX14" fmla="*/ 0 w 9163050"/>
              <a:gd name="connsiteY14" fmla="*/ 0 h 385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9163050" h="3857625">
                <a:moveTo>
                  <a:pt x="0" y="0"/>
                </a:moveTo>
                <a:lnTo>
                  <a:pt x="9525" y="3857625"/>
                </a:lnTo>
                <a:lnTo>
                  <a:pt x="9153525" y="3857625"/>
                </a:lnTo>
                <a:lnTo>
                  <a:pt x="9163050" y="1866900"/>
                </a:lnTo>
                <a:lnTo>
                  <a:pt x="8353425" y="1866900"/>
                </a:lnTo>
                <a:lnTo>
                  <a:pt x="7477125" y="1428750"/>
                </a:lnTo>
                <a:lnTo>
                  <a:pt x="6686550" y="1428750"/>
                </a:lnTo>
                <a:lnTo>
                  <a:pt x="5810250" y="904875"/>
                </a:lnTo>
                <a:lnTo>
                  <a:pt x="5019675" y="904875"/>
                </a:lnTo>
                <a:lnTo>
                  <a:pt x="4133850" y="885825"/>
                </a:lnTo>
                <a:lnTo>
                  <a:pt x="3343275" y="885825"/>
                </a:lnTo>
                <a:lnTo>
                  <a:pt x="2466975" y="590550"/>
                </a:lnTo>
                <a:lnTo>
                  <a:pt x="1676400" y="590550"/>
                </a:lnTo>
                <a:lnTo>
                  <a:pt x="800100" y="9525"/>
                </a:lnTo>
                <a:lnTo>
                  <a:pt x="0" y="0"/>
                </a:lnTo>
                <a:close/>
              </a:path>
            </a:pathLst>
          </a:custGeom>
          <a:gradFill flip="none" rotWithShape="1">
            <a:gsLst>
              <a:gs pos="47000">
                <a:srgbClr val="DDDBDB"/>
              </a:gs>
              <a:gs pos="0">
                <a:schemeClr val="bg2">
                  <a:lumMod val="75000"/>
                </a:schemeClr>
              </a:gs>
              <a:gs pos="100000">
                <a:schemeClr val="bg1">
                  <a:lumMod val="9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4F09A05-E6F4-B886-AC82-D2A72A0609F0}"/>
              </a:ext>
            </a:extLst>
          </p:cNvPr>
          <p:cNvSpPr txBox="1"/>
          <p:nvPr/>
        </p:nvSpPr>
        <p:spPr>
          <a:xfrm>
            <a:off x="497863" y="72522"/>
            <a:ext cx="9450931" cy="1077218"/>
          </a:xfrm>
          <a:prstGeom prst="rect">
            <a:avLst/>
          </a:prstGeom>
          <a:noFill/>
        </p:spPr>
        <p:txBody>
          <a:bodyPr wrap="square">
            <a:spAutoFit/>
          </a:bodyPr>
          <a:lstStyle/>
          <a:p>
            <a:r>
              <a:rPr lang="en-US" sz="2400" b="1" i="1" dirty="0">
                <a:solidFill>
                  <a:srgbClr val="0000FF"/>
                </a:solidFill>
                <a:latin typeface="Ekachon" panose="00000500000000000000" pitchFamily="2" charset="-34"/>
                <a:cs typeface="Ekachon" panose="00000500000000000000" pitchFamily="2" charset="-34"/>
              </a:rPr>
              <a:t>Criteria For Selecting Tweets In Analysis Scope</a:t>
            </a:r>
            <a:endParaRPr lang="th-TH" sz="2400" b="1" i="1" dirty="0">
              <a:solidFill>
                <a:srgbClr val="0000FF"/>
              </a:solidFill>
              <a:latin typeface="Ekachon" panose="00000500000000000000" pitchFamily="2" charset="-34"/>
              <a:cs typeface="Ekachon" panose="00000500000000000000" pitchFamily="2" charset="-34"/>
            </a:endParaRPr>
          </a:p>
          <a:p>
            <a:r>
              <a:rPr lang="en-US" sz="2000" b="1" dirty="0">
                <a:latin typeface="Ekachon" panose="00000500000000000000" pitchFamily="2" charset="-34"/>
                <a:cs typeface="Ekachon" panose="00000500000000000000" pitchFamily="2" charset="-34"/>
              </a:rPr>
              <a:t>103K Tweets Will Be Used To Analyze </a:t>
            </a:r>
          </a:p>
          <a:p>
            <a:r>
              <a:rPr lang="en-US" sz="2000" b="1" dirty="0">
                <a:latin typeface="Ekachon" panose="00000500000000000000" pitchFamily="2" charset="-34"/>
                <a:cs typeface="Ekachon" panose="00000500000000000000" pitchFamily="2" charset="-34"/>
              </a:rPr>
              <a:t>Party Voting Patterns Among Twitter Users</a:t>
            </a:r>
            <a:endParaRPr lang="en-US" sz="2000" b="1" i="1" dirty="0">
              <a:latin typeface="Ekachon" panose="00000500000000000000" pitchFamily="2" charset="-34"/>
              <a:cs typeface="Ekachon" panose="00000500000000000000" pitchFamily="2" charset="-34"/>
            </a:endParaRPr>
          </a:p>
        </p:txBody>
      </p:sp>
      <p:sp>
        <p:nvSpPr>
          <p:cNvPr id="5" name="Slide Number Placeholder 1">
            <a:extLst>
              <a:ext uri="{FF2B5EF4-FFF2-40B4-BE49-F238E27FC236}">
                <a16:creationId xmlns:a16="http://schemas.microsoft.com/office/drawing/2014/main" id="{EB10E266-96F6-83EE-317D-C14C779F5A18}"/>
              </a:ext>
            </a:extLst>
          </p:cNvPr>
          <p:cNvSpPr txBox="1">
            <a:spLocks/>
          </p:cNvSpPr>
          <p:nvPr/>
        </p:nvSpPr>
        <p:spPr>
          <a:xfrm>
            <a:off x="9448800" y="654292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17</a:t>
            </a:fld>
            <a:endParaRPr lang="en-US" sz="1400" dirty="0">
              <a:latin typeface="Century Gothic" panose="020B0502020202020204" pitchFamily="34" charset="0"/>
              <a:cs typeface="Ekachon" panose="00000500000000000000" pitchFamily="2" charset="-34"/>
            </a:endParaRPr>
          </a:p>
        </p:txBody>
      </p:sp>
      <p:sp>
        <p:nvSpPr>
          <p:cNvPr id="6" name="Rectangle 5">
            <a:extLst>
              <a:ext uri="{FF2B5EF4-FFF2-40B4-BE49-F238E27FC236}">
                <a16:creationId xmlns:a16="http://schemas.microsoft.com/office/drawing/2014/main" id="{FDAD6F8B-B5A3-5826-6565-28538596711D}"/>
              </a:ext>
            </a:extLst>
          </p:cNvPr>
          <p:cNvSpPr/>
          <p:nvPr/>
        </p:nvSpPr>
        <p:spPr>
          <a:xfrm>
            <a:off x="1856642" y="2250143"/>
            <a:ext cx="806245" cy="3859161"/>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83BA54-B5F9-2BC3-3FF4-A9D12C66873C}"/>
              </a:ext>
            </a:extLst>
          </p:cNvPr>
          <p:cNvSpPr txBox="1"/>
          <p:nvPr/>
        </p:nvSpPr>
        <p:spPr>
          <a:xfrm>
            <a:off x="1604922" y="2336837"/>
            <a:ext cx="1330371"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182,659</a:t>
            </a:r>
          </a:p>
        </p:txBody>
      </p:sp>
      <p:sp>
        <p:nvSpPr>
          <p:cNvPr id="8" name="Rectangle 7">
            <a:extLst>
              <a:ext uri="{FF2B5EF4-FFF2-40B4-BE49-F238E27FC236}">
                <a16:creationId xmlns:a16="http://schemas.microsoft.com/office/drawing/2014/main" id="{88871238-CE40-F73B-646A-7501F92DCD0C}"/>
              </a:ext>
            </a:extLst>
          </p:cNvPr>
          <p:cNvSpPr/>
          <p:nvPr/>
        </p:nvSpPr>
        <p:spPr>
          <a:xfrm>
            <a:off x="5194768" y="3130614"/>
            <a:ext cx="806245" cy="297868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DC2F6AA-A3F1-B659-0A8E-EEF2434B2A1D}"/>
              </a:ext>
            </a:extLst>
          </p:cNvPr>
          <p:cNvSpPr txBox="1"/>
          <p:nvPr/>
        </p:nvSpPr>
        <p:spPr>
          <a:xfrm>
            <a:off x="1456449" y="1341337"/>
            <a:ext cx="1605116" cy="830997"/>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Remove</a:t>
            </a:r>
          </a:p>
          <a:p>
            <a:r>
              <a:rPr lang="en-US" sz="1600" dirty="0">
                <a:latin typeface="Ekachon" panose="00000500000000000000" pitchFamily="2" charset="-34"/>
                <a:cs typeface="Ekachon" panose="00000500000000000000" pitchFamily="2" charset="-34"/>
              </a:rPr>
              <a:t>Duplicate Tweets</a:t>
            </a:r>
          </a:p>
        </p:txBody>
      </p:sp>
      <p:sp>
        <p:nvSpPr>
          <p:cNvPr id="10" name="TextBox 9">
            <a:extLst>
              <a:ext uri="{FF2B5EF4-FFF2-40B4-BE49-F238E27FC236}">
                <a16:creationId xmlns:a16="http://schemas.microsoft.com/office/drawing/2014/main" id="{1B4D0471-5B53-988D-A297-1576C58D0072}"/>
              </a:ext>
            </a:extLst>
          </p:cNvPr>
          <p:cNvSpPr txBox="1"/>
          <p:nvPr/>
        </p:nvSpPr>
        <p:spPr>
          <a:xfrm>
            <a:off x="4752045" y="2275105"/>
            <a:ext cx="1744573" cy="830997"/>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Tweets with only one-party mention</a:t>
            </a:r>
          </a:p>
        </p:txBody>
      </p:sp>
      <p:sp>
        <p:nvSpPr>
          <p:cNvPr id="11" name="TextBox 10">
            <a:extLst>
              <a:ext uri="{FF2B5EF4-FFF2-40B4-BE49-F238E27FC236}">
                <a16:creationId xmlns:a16="http://schemas.microsoft.com/office/drawing/2014/main" id="{1B77E44C-294B-B762-C886-980AE39B7161}"/>
              </a:ext>
            </a:extLst>
          </p:cNvPr>
          <p:cNvSpPr txBox="1"/>
          <p:nvPr/>
        </p:nvSpPr>
        <p:spPr>
          <a:xfrm>
            <a:off x="8172366" y="2813011"/>
            <a:ext cx="1495776" cy="861774"/>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Users who tweeted </a:t>
            </a:r>
            <a:endParaRPr lang="th-TH" sz="1600" dirty="0">
              <a:latin typeface="Ekachon" panose="00000500000000000000" pitchFamily="2" charset="-34"/>
              <a:cs typeface="Ekachon" panose="00000500000000000000" pitchFamily="2" charset="-34"/>
            </a:endParaRPr>
          </a:p>
          <a:p>
            <a:r>
              <a:rPr lang="en-US" sz="1600" dirty="0">
                <a:latin typeface="Ekachon" panose="00000500000000000000" pitchFamily="2" charset="-34"/>
                <a:cs typeface="Ekachon" panose="00000500000000000000" pitchFamily="2" charset="-34"/>
              </a:rPr>
              <a:t>&lt;= 300</a:t>
            </a:r>
          </a:p>
        </p:txBody>
      </p:sp>
      <p:sp>
        <p:nvSpPr>
          <p:cNvPr id="12" name="Rectangle 11">
            <a:extLst>
              <a:ext uri="{FF2B5EF4-FFF2-40B4-BE49-F238E27FC236}">
                <a16:creationId xmlns:a16="http://schemas.microsoft.com/office/drawing/2014/main" id="{F6B40799-C1DE-8096-F27C-A1BEB5751D96}"/>
              </a:ext>
            </a:extLst>
          </p:cNvPr>
          <p:cNvSpPr/>
          <p:nvPr/>
        </p:nvSpPr>
        <p:spPr>
          <a:xfrm>
            <a:off x="8532894" y="3673996"/>
            <a:ext cx="806245" cy="2435308"/>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B3FC370-D2D1-0DB8-2D29-CCBE0D21E083}"/>
              </a:ext>
            </a:extLst>
          </p:cNvPr>
          <p:cNvSpPr txBox="1"/>
          <p:nvPr/>
        </p:nvSpPr>
        <p:spPr>
          <a:xfrm>
            <a:off x="3003248" y="2250068"/>
            <a:ext cx="1851158" cy="584775"/>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Related</a:t>
            </a:r>
          </a:p>
          <a:p>
            <a:r>
              <a:rPr lang="en-US" sz="1600" dirty="0">
                <a:latin typeface="Ekachon" panose="00000500000000000000" pitchFamily="2" charset="-34"/>
                <a:cs typeface="Ekachon" panose="00000500000000000000" pitchFamily="2" charset="-34"/>
              </a:rPr>
              <a:t>7 Parties</a:t>
            </a:r>
          </a:p>
        </p:txBody>
      </p:sp>
      <p:sp>
        <p:nvSpPr>
          <p:cNvPr id="17" name="Rectangle 16">
            <a:extLst>
              <a:ext uri="{FF2B5EF4-FFF2-40B4-BE49-F238E27FC236}">
                <a16:creationId xmlns:a16="http://schemas.microsoft.com/office/drawing/2014/main" id="{A8CF2207-A5AA-09B9-08A5-ABE8E043E678}"/>
              </a:ext>
            </a:extLst>
          </p:cNvPr>
          <p:cNvSpPr/>
          <p:nvPr/>
        </p:nvSpPr>
        <p:spPr>
          <a:xfrm>
            <a:off x="3525705" y="2836502"/>
            <a:ext cx="806245" cy="3272801"/>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492DA56-9CA6-31AC-0F68-156CE3B92AAA}"/>
              </a:ext>
            </a:extLst>
          </p:cNvPr>
          <p:cNvSpPr/>
          <p:nvPr/>
        </p:nvSpPr>
        <p:spPr>
          <a:xfrm>
            <a:off x="6863831" y="3146792"/>
            <a:ext cx="806245" cy="2962512"/>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C85F08A-ED0A-FE30-9C17-661C8CD75F47}"/>
              </a:ext>
            </a:extLst>
          </p:cNvPr>
          <p:cNvSpPr txBox="1"/>
          <p:nvPr/>
        </p:nvSpPr>
        <p:spPr>
          <a:xfrm>
            <a:off x="6517525" y="2339172"/>
            <a:ext cx="1565731" cy="830997"/>
          </a:xfrm>
          <a:prstGeom prst="rect">
            <a:avLst/>
          </a:prstGeom>
          <a:noFill/>
        </p:spPr>
        <p:txBody>
          <a:bodyPr wrap="square">
            <a:spAutoFit/>
          </a:bodyPr>
          <a:lstStyle/>
          <a:p>
            <a:pPr algn="ctr"/>
            <a:r>
              <a:rPr lang="en-US" sz="1600" dirty="0">
                <a:latin typeface="Ekachon" panose="00000500000000000000" pitchFamily="2" charset="-34"/>
                <a:cs typeface="Ekachon" panose="00000500000000000000" pitchFamily="2" charset="-34"/>
              </a:rPr>
              <a:t>Exclude Question Tweets</a:t>
            </a:r>
          </a:p>
        </p:txBody>
      </p:sp>
      <p:sp>
        <p:nvSpPr>
          <p:cNvPr id="20" name="Rectangle 19">
            <a:extLst>
              <a:ext uri="{FF2B5EF4-FFF2-40B4-BE49-F238E27FC236}">
                <a16:creationId xmlns:a16="http://schemas.microsoft.com/office/drawing/2014/main" id="{7EE94858-4E0E-2911-3502-C9ED4202156E}"/>
              </a:ext>
            </a:extLst>
          </p:cNvPr>
          <p:cNvSpPr/>
          <p:nvPr/>
        </p:nvSpPr>
        <p:spPr>
          <a:xfrm>
            <a:off x="10201957" y="4109926"/>
            <a:ext cx="806245" cy="1999378"/>
          </a:xfrm>
          <a:prstGeom prst="rect">
            <a:avLst/>
          </a:prstGeom>
          <a:solidFill>
            <a:srgbClr val="00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085C56D3-31CE-0E3D-7B47-1EFB447A2AAE}"/>
              </a:ext>
            </a:extLst>
          </p:cNvPr>
          <p:cNvSpPr txBox="1"/>
          <p:nvPr/>
        </p:nvSpPr>
        <p:spPr>
          <a:xfrm>
            <a:off x="4914589" y="3129400"/>
            <a:ext cx="1330371"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138,762</a:t>
            </a:r>
          </a:p>
        </p:txBody>
      </p:sp>
      <p:sp>
        <p:nvSpPr>
          <p:cNvPr id="25" name="TextBox 24">
            <a:extLst>
              <a:ext uri="{FF2B5EF4-FFF2-40B4-BE49-F238E27FC236}">
                <a16:creationId xmlns:a16="http://schemas.microsoft.com/office/drawing/2014/main" id="{02237B0A-C77C-848D-C9C3-6E8457B6C2B8}"/>
              </a:ext>
            </a:extLst>
          </p:cNvPr>
          <p:cNvSpPr txBox="1"/>
          <p:nvPr/>
        </p:nvSpPr>
        <p:spPr>
          <a:xfrm>
            <a:off x="8369752" y="3673996"/>
            <a:ext cx="1153305"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117,874</a:t>
            </a:r>
          </a:p>
        </p:txBody>
      </p:sp>
      <p:sp>
        <p:nvSpPr>
          <p:cNvPr id="26" name="TextBox 25">
            <a:extLst>
              <a:ext uri="{FF2B5EF4-FFF2-40B4-BE49-F238E27FC236}">
                <a16:creationId xmlns:a16="http://schemas.microsoft.com/office/drawing/2014/main" id="{E3B4BDE3-B89E-F4DE-E9F6-D3F6D07D65BE}"/>
              </a:ext>
            </a:extLst>
          </p:cNvPr>
          <p:cNvSpPr txBox="1"/>
          <p:nvPr/>
        </p:nvSpPr>
        <p:spPr>
          <a:xfrm>
            <a:off x="10050847" y="4124291"/>
            <a:ext cx="1153305"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102,997</a:t>
            </a:r>
          </a:p>
        </p:txBody>
      </p:sp>
      <p:sp>
        <p:nvSpPr>
          <p:cNvPr id="27" name="TextBox 26">
            <a:extLst>
              <a:ext uri="{FF2B5EF4-FFF2-40B4-BE49-F238E27FC236}">
                <a16:creationId xmlns:a16="http://schemas.microsoft.com/office/drawing/2014/main" id="{F0E0B6BA-4F75-BFB7-AE35-216B1B9AD752}"/>
              </a:ext>
            </a:extLst>
          </p:cNvPr>
          <p:cNvSpPr txBox="1"/>
          <p:nvPr/>
        </p:nvSpPr>
        <p:spPr>
          <a:xfrm>
            <a:off x="3271729" y="2860814"/>
            <a:ext cx="1330371"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147,275</a:t>
            </a:r>
          </a:p>
        </p:txBody>
      </p:sp>
      <p:sp>
        <p:nvSpPr>
          <p:cNvPr id="32" name="TextBox 31">
            <a:extLst>
              <a:ext uri="{FF2B5EF4-FFF2-40B4-BE49-F238E27FC236}">
                <a16:creationId xmlns:a16="http://schemas.microsoft.com/office/drawing/2014/main" id="{FA4E789A-640C-BFA5-6C27-B04A3C4DCE7B}"/>
              </a:ext>
            </a:extLst>
          </p:cNvPr>
          <p:cNvSpPr txBox="1"/>
          <p:nvPr/>
        </p:nvSpPr>
        <p:spPr>
          <a:xfrm>
            <a:off x="6615633" y="3163746"/>
            <a:ext cx="1330371" cy="338554"/>
          </a:xfrm>
          <a:prstGeom prst="rect">
            <a:avLst/>
          </a:prstGeom>
          <a:noFill/>
        </p:spPr>
        <p:txBody>
          <a:bodyPr wrap="square">
            <a:spAutoFit/>
          </a:bodyPr>
          <a:lstStyle/>
          <a:p>
            <a:pPr algn="ctr"/>
            <a:r>
              <a:rPr lang="en-US" sz="1600" dirty="0">
                <a:solidFill>
                  <a:schemeClr val="bg1"/>
                </a:solidFill>
                <a:latin typeface="Ekachon" panose="00000500000000000000" pitchFamily="2" charset="-34"/>
                <a:cs typeface="Ekachon" panose="00000500000000000000" pitchFamily="2" charset="-34"/>
              </a:rPr>
              <a:t>138,745</a:t>
            </a:r>
          </a:p>
        </p:txBody>
      </p:sp>
      <p:cxnSp>
        <p:nvCxnSpPr>
          <p:cNvPr id="33" name="Straight Connector 32">
            <a:extLst>
              <a:ext uri="{FF2B5EF4-FFF2-40B4-BE49-F238E27FC236}">
                <a16:creationId xmlns:a16="http://schemas.microsoft.com/office/drawing/2014/main" id="{A76E4C07-7BCD-C37E-CDEE-CA559F5D0F6E}"/>
              </a:ext>
            </a:extLst>
          </p:cNvPr>
          <p:cNvCxnSpPr/>
          <p:nvPr/>
        </p:nvCxnSpPr>
        <p:spPr>
          <a:xfrm>
            <a:off x="589838" y="6109304"/>
            <a:ext cx="10806546"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34" name="Graphic 33" descr="User with solid fill">
            <a:extLst>
              <a:ext uri="{FF2B5EF4-FFF2-40B4-BE49-F238E27FC236}">
                <a16:creationId xmlns:a16="http://schemas.microsoft.com/office/drawing/2014/main" id="{BCB61C3C-EBA3-B26D-B168-A95F7E840B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85542" y="5551574"/>
            <a:ext cx="239071" cy="239071"/>
          </a:xfrm>
          <a:prstGeom prst="rect">
            <a:avLst/>
          </a:prstGeom>
        </p:spPr>
      </p:pic>
      <p:sp>
        <p:nvSpPr>
          <p:cNvPr id="35" name="TextBox 34">
            <a:extLst>
              <a:ext uri="{FF2B5EF4-FFF2-40B4-BE49-F238E27FC236}">
                <a16:creationId xmlns:a16="http://schemas.microsoft.com/office/drawing/2014/main" id="{2812FB85-852A-331D-C23D-0468343A7E47}"/>
              </a:ext>
            </a:extLst>
          </p:cNvPr>
          <p:cNvSpPr txBox="1"/>
          <p:nvPr/>
        </p:nvSpPr>
        <p:spPr>
          <a:xfrm>
            <a:off x="10238798" y="5760173"/>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22.9K</a:t>
            </a:r>
          </a:p>
        </p:txBody>
      </p:sp>
      <p:pic>
        <p:nvPicPr>
          <p:cNvPr id="36" name="Graphic 35" descr="User with solid fill">
            <a:extLst>
              <a:ext uri="{FF2B5EF4-FFF2-40B4-BE49-F238E27FC236}">
                <a16:creationId xmlns:a16="http://schemas.microsoft.com/office/drawing/2014/main" id="{5E6E0A67-D628-59B9-2981-63A9380FB46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2542" y="5551574"/>
            <a:ext cx="239071" cy="239071"/>
          </a:xfrm>
          <a:prstGeom prst="rect">
            <a:avLst/>
          </a:prstGeom>
        </p:spPr>
      </p:pic>
      <p:sp>
        <p:nvSpPr>
          <p:cNvPr id="37" name="TextBox 36">
            <a:extLst>
              <a:ext uri="{FF2B5EF4-FFF2-40B4-BE49-F238E27FC236}">
                <a16:creationId xmlns:a16="http://schemas.microsoft.com/office/drawing/2014/main" id="{960AE26D-858A-19E3-A978-E817D1608C98}"/>
              </a:ext>
            </a:extLst>
          </p:cNvPr>
          <p:cNvSpPr txBox="1"/>
          <p:nvPr/>
        </p:nvSpPr>
        <p:spPr>
          <a:xfrm>
            <a:off x="8585798" y="5760173"/>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23.2K</a:t>
            </a:r>
          </a:p>
        </p:txBody>
      </p:sp>
      <p:pic>
        <p:nvPicPr>
          <p:cNvPr id="38" name="Graphic 37" descr="User with solid fill">
            <a:extLst>
              <a:ext uri="{FF2B5EF4-FFF2-40B4-BE49-F238E27FC236}">
                <a16:creationId xmlns:a16="http://schemas.microsoft.com/office/drawing/2014/main" id="{E59F6315-BC52-2197-3115-603A42B16F1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155924" y="5554401"/>
            <a:ext cx="239071" cy="239071"/>
          </a:xfrm>
          <a:prstGeom prst="rect">
            <a:avLst/>
          </a:prstGeom>
        </p:spPr>
      </p:pic>
      <p:sp>
        <p:nvSpPr>
          <p:cNvPr id="39" name="TextBox 38">
            <a:extLst>
              <a:ext uri="{FF2B5EF4-FFF2-40B4-BE49-F238E27FC236}">
                <a16:creationId xmlns:a16="http://schemas.microsoft.com/office/drawing/2014/main" id="{8C90D7BF-C50D-3E9E-A027-0C89ACD35A39}"/>
              </a:ext>
            </a:extLst>
          </p:cNvPr>
          <p:cNvSpPr txBox="1"/>
          <p:nvPr/>
        </p:nvSpPr>
        <p:spPr>
          <a:xfrm>
            <a:off x="6909180" y="5763000"/>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23.3K</a:t>
            </a:r>
          </a:p>
        </p:txBody>
      </p:sp>
      <p:pic>
        <p:nvPicPr>
          <p:cNvPr id="40" name="Graphic 39" descr="User with solid fill">
            <a:extLst>
              <a:ext uri="{FF2B5EF4-FFF2-40B4-BE49-F238E27FC236}">
                <a16:creationId xmlns:a16="http://schemas.microsoft.com/office/drawing/2014/main" id="{36BBCA2F-939A-CF9E-5E1E-71CE0A67D5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91336" y="5574322"/>
            <a:ext cx="239071" cy="239071"/>
          </a:xfrm>
          <a:prstGeom prst="rect">
            <a:avLst/>
          </a:prstGeom>
        </p:spPr>
      </p:pic>
      <p:sp>
        <p:nvSpPr>
          <p:cNvPr id="41" name="TextBox 40">
            <a:extLst>
              <a:ext uri="{FF2B5EF4-FFF2-40B4-BE49-F238E27FC236}">
                <a16:creationId xmlns:a16="http://schemas.microsoft.com/office/drawing/2014/main" id="{ABF2A565-7F41-9F25-F0DE-9FBFBFE0431F}"/>
              </a:ext>
            </a:extLst>
          </p:cNvPr>
          <p:cNvSpPr txBox="1"/>
          <p:nvPr/>
        </p:nvSpPr>
        <p:spPr>
          <a:xfrm>
            <a:off x="5244592" y="5782921"/>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23.3K</a:t>
            </a:r>
          </a:p>
        </p:txBody>
      </p:sp>
      <p:pic>
        <p:nvPicPr>
          <p:cNvPr id="42" name="Graphic 41" descr="User with solid fill">
            <a:extLst>
              <a:ext uri="{FF2B5EF4-FFF2-40B4-BE49-F238E27FC236}">
                <a16:creationId xmlns:a16="http://schemas.microsoft.com/office/drawing/2014/main" id="{ADB9DB02-B894-217E-3563-9CFEA52F53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29081" y="5574322"/>
            <a:ext cx="239071" cy="239071"/>
          </a:xfrm>
          <a:prstGeom prst="rect">
            <a:avLst/>
          </a:prstGeom>
        </p:spPr>
      </p:pic>
      <p:sp>
        <p:nvSpPr>
          <p:cNvPr id="43" name="TextBox 42">
            <a:extLst>
              <a:ext uri="{FF2B5EF4-FFF2-40B4-BE49-F238E27FC236}">
                <a16:creationId xmlns:a16="http://schemas.microsoft.com/office/drawing/2014/main" id="{C2018FA2-D1FF-D82A-F9B4-B5F986305626}"/>
              </a:ext>
            </a:extLst>
          </p:cNvPr>
          <p:cNvSpPr txBox="1"/>
          <p:nvPr/>
        </p:nvSpPr>
        <p:spPr>
          <a:xfrm>
            <a:off x="1882337" y="5782921"/>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27.9K</a:t>
            </a:r>
          </a:p>
        </p:txBody>
      </p:sp>
      <p:pic>
        <p:nvPicPr>
          <p:cNvPr id="44" name="Graphic 43" descr="User with solid fill">
            <a:extLst>
              <a:ext uri="{FF2B5EF4-FFF2-40B4-BE49-F238E27FC236}">
                <a16:creationId xmlns:a16="http://schemas.microsoft.com/office/drawing/2014/main" id="{5830C962-D3E6-6753-D93F-8EE875AEAE0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08135" y="5574322"/>
            <a:ext cx="239071" cy="239071"/>
          </a:xfrm>
          <a:prstGeom prst="rect">
            <a:avLst/>
          </a:prstGeom>
        </p:spPr>
      </p:pic>
      <p:sp>
        <p:nvSpPr>
          <p:cNvPr id="45" name="TextBox 44">
            <a:extLst>
              <a:ext uri="{FF2B5EF4-FFF2-40B4-BE49-F238E27FC236}">
                <a16:creationId xmlns:a16="http://schemas.microsoft.com/office/drawing/2014/main" id="{B4EA8EB6-E169-62CD-8676-A3CFF578442B}"/>
              </a:ext>
            </a:extLst>
          </p:cNvPr>
          <p:cNvSpPr txBox="1"/>
          <p:nvPr/>
        </p:nvSpPr>
        <p:spPr>
          <a:xfrm>
            <a:off x="3561391" y="5782921"/>
            <a:ext cx="753341"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23.3K</a:t>
            </a:r>
          </a:p>
        </p:txBody>
      </p:sp>
      <p:sp>
        <p:nvSpPr>
          <p:cNvPr id="46" name="TextBox 45">
            <a:extLst>
              <a:ext uri="{FF2B5EF4-FFF2-40B4-BE49-F238E27FC236}">
                <a16:creationId xmlns:a16="http://schemas.microsoft.com/office/drawing/2014/main" id="{A7FC123B-E6BB-30E2-C730-6E49EB73A847}"/>
              </a:ext>
            </a:extLst>
          </p:cNvPr>
          <p:cNvSpPr txBox="1"/>
          <p:nvPr/>
        </p:nvSpPr>
        <p:spPr>
          <a:xfrm>
            <a:off x="448613" y="2253026"/>
            <a:ext cx="1538946" cy="307777"/>
          </a:xfrm>
          <a:prstGeom prst="rect">
            <a:avLst/>
          </a:prstGeom>
          <a:noFill/>
        </p:spPr>
        <p:txBody>
          <a:bodyPr wrap="square">
            <a:spAutoFit/>
          </a:bodyPr>
          <a:lstStyle>
            <a:defPPr>
              <a:defRPr lang="en-US"/>
            </a:defPPr>
            <a:lvl1pPr algn="ctr"/>
          </a:lstStyle>
          <a:p>
            <a:r>
              <a:rPr lang="en-US" sz="1400" b="1" dirty="0"/>
              <a:t>No. of Tweet</a:t>
            </a:r>
          </a:p>
        </p:txBody>
      </p:sp>
      <p:sp>
        <p:nvSpPr>
          <p:cNvPr id="47" name="TextBox 46">
            <a:extLst>
              <a:ext uri="{FF2B5EF4-FFF2-40B4-BE49-F238E27FC236}">
                <a16:creationId xmlns:a16="http://schemas.microsoft.com/office/drawing/2014/main" id="{0AC54D4B-E69E-B01A-82BC-38B2AD29CC73}"/>
              </a:ext>
            </a:extLst>
          </p:cNvPr>
          <p:cNvSpPr txBox="1"/>
          <p:nvPr/>
        </p:nvSpPr>
        <p:spPr>
          <a:xfrm>
            <a:off x="484114" y="5760172"/>
            <a:ext cx="1538946" cy="307777"/>
          </a:xfrm>
          <a:prstGeom prst="rect">
            <a:avLst/>
          </a:prstGeom>
          <a:noFill/>
        </p:spPr>
        <p:txBody>
          <a:bodyPr wrap="square">
            <a:spAutoFit/>
          </a:bodyPr>
          <a:lstStyle>
            <a:defPPr>
              <a:defRPr lang="en-US"/>
            </a:defPPr>
            <a:lvl1pPr algn="ctr"/>
          </a:lstStyle>
          <a:p>
            <a:r>
              <a:rPr lang="en-US" sz="1400" b="1" dirty="0"/>
              <a:t>No. of User</a:t>
            </a:r>
          </a:p>
        </p:txBody>
      </p:sp>
      <p:sp>
        <p:nvSpPr>
          <p:cNvPr id="48" name="Freeform 501">
            <a:extLst>
              <a:ext uri="{FF2B5EF4-FFF2-40B4-BE49-F238E27FC236}">
                <a16:creationId xmlns:a16="http://schemas.microsoft.com/office/drawing/2014/main" id="{6FF76940-7F13-C74F-3E25-5B0086A6F2BA}"/>
              </a:ext>
            </a:extLst>
          </p:cNvPr>
          <p:cNvSpPr>
            <a:spLocks noEditPoints="1"/>
          </p:cNvSpPr>
          <p:nvPr/>
        </p:nvSpPr>
        <p:spPr bwMode="auto">
          <a:xfrm>
            <a:off x="9853021" y="3922970"/>
            <a:ext cx="1418662" cy="851125"/>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49" name="TextBox 48">
            <a:extLst>
              <a:ext uri="{FF2B5EF4-FFF2-40B4-BE49-F238E27FC236}">
                <a16:creationId xmlns:a16="http://schemas.microsoft.com/office/drawing/2014/main" id="{ACC0ED01-02EE-3F55-87F2-7EBF6CD3ADBE}"/>
              </a:ext>
            </a:extLst>
          </p:cNvPr>
          <p:cNvSpPr txBox="1"/>
          <p:nvPr/>
        </p:nvSpPr>
        <p:spPr>
          <a:xfrm>
            <a:off x="484114" y="6405512"/>
            <a:ext cx="10982671" cy="353943"/>
          </a:xfrm>
          <a:prstGeom prst="rect">
            <a:avLst/>
          </a:prstGeom>
          <a:noFill/>
        </p:spPr>
        <p:txBody>
          <a:bodyPr wrap="square">
            <a:spAutoFit/>
          </a:bodyPr>
          <a:lstStyle/>
          <a:p>
            <a:r>
              <a:rPr lang="en-US" sz="900" dirty="0">
                <a:solidFill>
                  <a:schemeClr val="tx1">
                    <a:lumMod val="50000"/>
                    <a:lumOff val="50000"/>
                  </a:schemeClr>
                </a:solidFill>
                <a:latin typeface="Ekachon" panose="00000500000000000000" pitchFamily="2" charset="-34"/>
                <a:cs typeface="Ekachon" panose="00000500000000000000" pitchFamily="2" charset="-34"/>
              </a:rPr>
              <a:t>*tweets contained these words </a:t>
            </a:r>
            <a:r>
              <a:rPr lang="en-US" sz="800" dirty="0">
                <a:solidFill>
                  <a:schemeClr val="tx1">
                    <a:lumMod val="50000"/>
                    <a:lumOff val="50000"/>
                  </a:schemeClr>
                </a:solidFill>
                <a:latin typeface="Ekachon" panose="00000500000000000000" pitchFamily="2" charset="-34"/>
                <a:cs typeface="Ekachon" panose="00000500000000000000" pitchFamily="2" charset="-34"/>
              </a:rPr>
              <a:t>“</a:t>
            </a:r>
            <a:r>
              <a:rPr lang="th-TH" sz="800" dirty="0" err="1">
                <a:solidFill>
                  <a:schemeClr val="tx1">
                    <a:lumMod val="50000"/>
                    <a:lumOff val="50000"/>
                  </a:schemeClr>
                </a:solidFill>
                <a:latin typeface="Ekachon" panose="00000500000000000000" pitchFamily="2" charset="-34"/>
                <a:cs typeface="Ekachon" panose="00000500000000000000" pitchFamily="2" charset="-34"/>
              </a:rPr>
              <a:t>ช้</a:t>
            </a:r>
            <a:r>
              <a:rPr lang="th-TH" sz="800" dirty="0">
                <a:solidFill>
                  <a:schemeClr val="tx1">
                    <a:lumMod val="50000"/>
                    <a:lumOff val="50000"/>
                  </a:schemeClr>
                </a:solidFill>
                <a:latin typeface="Ekachon" panose="00000500000000000000" pitchFamily="2" charset="-34"/>
                <a:cs typeface="Ekachon" panose="00000500000000000000" pitchFamily="2" charset="-34"/>
              </a:rPr>
              <a:t>อปเลย|โปรดีๆ|ส่วนลด|งานออนไลน์|พร้อมส่ง|ป้ายยา|</a:t>
            </a:r>
            <a:r>
              <a:rPr lang="th-TH" sz="800" dirty="0" err="1">
                <a:solidFill>
                  <a:schemeClr val="tx1">
                    <a:lumMod val="50000"/>
                    <a:lumOff val="50000"/>
                  </a:schemeClr>
                </a:solidFill>
                <a:latin typeface="Ekachon" panose="00000500000000000000" pitchFamily="2" charset="-34"/>
                <a:cs typeface="Ekachon" panose="00000500000000000000" pitchFamily="2" charset="-34"/>
              </a:rPr>
              <a:t>ช้</a:t>
            </a:r>
            <a:r>
              <a:rPr lang="th-TH" sz="800" dirty="0">
                <a:solidFill>
                  <a:schemeClr val="tx1">
                    <a:lumMod val="50000"/>
                    <a:lumOff val="50000"/>
                  </a:schemeClr>
                </a:solidFill>
                <a:latin typeface="Ekachon" panose="00000500000000000000" pitchFamily="2" charset="-34"/>
                <a:cs typeface="Ekachon" panose="00000500000000000000" pitchFamily="2" charset="-34"/>
              </a:rPr>
              <a:t>อป|รับหิ้ว|รวมส่ง|โค้ดลด|แถมฟรี|ลดราคาเหลือ|สนใจทัก|ไม่มีขั้นต่ำ|ส่งฟรี|พร้อมโอน|ปล่อยกู้รายเดือน|ราคาชิ้นละ|ส่งต่อเสื้อผ้า|เสื้อเปิดไหล่|ดีลเดือด|ราคาถูก|ดูดวง|พร้อมส่ง|</a:t>
            </a:r>
            <a:r>
              <a:rPr lang="en-US" sz="800" dirty="0">
                <a:solidFill>
                  <a:schemeClr val="tx1">
                    <a:lumMod val="50000"/>
                    <a:lumOff val="50000"/>
                  </a:schemeClr>
                </a:solidFill>
                <a:latin typeface="Ekachon" panose="00000500000000000000" pitchFamily="2" charset="-34"/>
                <a:cs typeface="Ekachon" panose="00000500000000000000" pitchFamily="2" charset="-34"/>
              </a:rPr>
              <a:t>Spotify|</a:t>
            </a:r>
            <a:r>
              <a:rPr lang="th-TH" sz="800" dirty="0">
                <a:solidFill>
                  <a:schemeClr val="tx1">
                    <a:lumMod val="50000"/>
                    <a:lumOff val="50000"/>
                  </a:schemeClr>
                </a:solidFill>
                <a:latin typeface="Ekachon" panose="00000500000000000000" pitchFamily="2" charset="-34"/>
                <a:cs typeface="Ekachon" panose="00000500000000000000" pitchFamily="2" charset="-34"/>
              </a:rPr>
              <a:t>ถอนได้ไม่อั้น|ซื้อตู้เย็น|เสื้อกล้าม|มีงานมาแนะนำ|เกมมือถือ|เสื้อสงกราน|แอนจักรพง</a:t>
            </a:r>
            <a:r>
              <a:rPr lang="th-TH" sz="800" dirty="0" err="1">
                <a:solidFill>
                  <a:schemeClr val="tx1">
                    <a:lumMod val="50000"/>
                    <a:lumOff val="50000"/>
                  </a:schemeClr>
                </a:solidFill>
                <a:latin typeface="Ekachon" panose="00000500000000000000" pitchFamily="2" charset="-34"/>
                <a:cs typeface="Ekachon" panose="00000500000000000000" pitchFamily="2" charset="-34"/>
              </a:rPr>
              <a:t>ษ์</a:t>
            </a:r>
            <a:r>
              <a:rPr lang="th-TH" sz="800" dirty="0">
                <a:solidFill>
                  <a:schemeClr val="tx1">
                    <a:lumMod val="50000"/>
                    <a:lumOff val="50000"/>
                  </a:schemeClr>
                </a:solidFill>
                <a:latin typeface="Ekachon" panose="00000500000000000000" pitchFamily="2" charset="-34"/>
                <a:cs typeface="Ekachon" panose="00000500000000000000" pitchFamily="2" charset="-34"/>
              </a:rPr>
              <a:t>|เที่ยวงาน|สอบถามจองคิว|ยำขนมจีน|ครีมบำรุงหน้า|มอทักษิณ,|</a:t>
            </a:r>
            <a:r>
              <a:rPr lang="en-US" sz="800" dirty="0">
                <a:solidFill>
                  <a:schemeClr val="tx1">
                    <a:lumMod val="50000"/>
                    <a:lumOff val="50000"/>
                  </a:schemeClr>
                </a:solidFill>
                <a:latin typeface="Ekachon" panose="00000500000000000000" pitchFamily="2" charset="-34"/>
                <a:cs typeface="Ekachon" panose="00000500000000000000" pitchFamily="2" charset="-34"/>
              </a:rPr>
              <a:t>Google Search Trend|</a:t>
            </a:r>
            <a:r>
              <a:rPr lang="th-TH" sz="800" dirty="0">
                <a:solidFill>
                  <a:schemeClr val="tx1">
                    <a:lumMod val="50000"/>
                    <a:lumOff val="50000"/>
                  </a:schemeClr>
                </a:solidFill>
                <a:latin typeface="Ekachon" panose="00000500000000000000" pitchFamily="2" charset="-34"/>
                <a:cs typeface="Ekachon" panose="00000500000000000000" pitchFamily="2" charset="-34"/>
              </a:rPr>
              <a:t>นศ.ทักษิณ|รับสมัครงาน”</a:t>
            </a:r>
            <a:endParaRPr lang="en-US" sz="800" dirty="0">
              <a:solidFill>
                <a:schemeClr val="tx1">
                  <a:lumMod val="50000"/>
                  <a:lumOff val="50000"/>
                </a:schemeClr>
              </a:solidFill>
              <a:latin typeface="Ekachon" panose="00000500000000000000" pitchFamily="2" charset="-34"/>
              <a:cs typeface="Ekachon" panose="00000500000000000000" pitchFamily="2" charset="-34"/>
            </a:endParaRPr>
          </a:p>
        </p:txBody>
      </p:sp>
      <p:sp>
        <p:nvSpPr>
          <p:cNvPr id="50" name="TextBox 49">
            <a:extLst>
              <a:ext uri="{FF2B5EF4-FFF2-40B4-BE49-F238E27FC236}">
                <a16:creationId xmlns:a16="http://schemas.microsoft.com/office/drawing/2014/main" id="{CE216260-BCA6-A2F3-73F0-EDCC3CCBC6B2}"/>
              </a:ext>
            </a:extLst>
          </p:cNvPr>
          <p:cNvSpPr txBox="1"/>
          <p:nvPr/>
        </p:nvSpPr>
        <p:spPr>
          <a:xfrm>
            <a:off x="3570388" y="3199368"/>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81% </a:t>
            </a:r>
          </a:p>
        </p:txBody>
      </p:sp>
      <p:sp>
        <p:nvSpPr>
          <p:cNvPr id="51" name="TextBox 50">
            <a:extLst>
              <a:ext uri="{FF2B5EF4-FFF2-40B4-BE49-F238E27FC236}">
                <a16:creationId xmlns:a16="http://schemas.microsoft.com/office/drawing/2014/main" id="{0D44B0DA-232E-28FD-9664-8D9ECA84E916}"/>
              </a:ext>
            </a:extLst>
          </p:cNvPr>
          <p:cNvSpPr txBox="1"/>
          <p:nvPr/>
        </p:nvSpPr>
        <p:spPr>
          <a:xfrm>
            <a:off x="1871945" y="2644614"/>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100% </a:t>
            </a:r>
          </a:p>
        </p:txBody>
      </p:sp>
      <p:sp>
        <p:nvSpPr>
          <p:cNvPr id="53" name="TextBox 52">
            <a:extLst>
              <a:ext uri="{FF2B5EF4-FFF2-40B4-BE49-F238E27FC236}">
                <a16:creationId xmlns:a16="http://schemas.microsoft.com/office/drawing/2014/main" id="{64DE4C96-A799-C34B-0092-583F03F3F859}"/>
              </a:ext>
            </a:extLst>
          </p:cNvPr>
          <p:cNvSpPr txBox="1"/>
          <p:nvPr/>
        </p:nvSpPr>
        <p:spPr>
          <a:xfrm>
            <a:off x="5233033" y="3492850"/>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76% </a:t>
            </a:r>
          </a:p>
        </p:txBody>
      </p:sp>
      <p:sp>
        <p:nvSpPr>
          <p:cNvPr id="54" name="TextBox 53">
            <a:extLst>
              <a:ext uri="{FF2B5EF4-FFF2-40B4-BE49-F238E27FC236}">
                <a16:creationId xmlns:a16="http://schemas.microsoft.com/office/drawing/2014/main" id="{F02BAE92-7F6C-6BC5-9ED7-A3905B94D844}"/>
              </a:ext>
            </a:extLst>
          </p:cNvPr>
          <p:cNvSpPr txBox="1"/>
          <p:nvPr/>
        </p:nvSpPr>
        <p:spPr>
          <a:xfrm>
            <a:off x="6868537" y="3487064"/>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76% </a:t>
            </a:r>
          </a:p>
        </p:txBody>
      </p:sp>
      <p:sp>
        <p:nvSpPr>
          <p:cNvPr id="56" name="TextBox 55">
            <a:extLst>
              <a:ext uri="{FF2B5EF4-FFF2-40B4-BE49-F238E27FC236}">
                <a16:creationId xmlns:a16="http://schemas.microsoft.com/office/drawing/2014/main" id="{F3A0106A-DD0E-8112-E783-52AE27BF97B9}"/>
              </a:ext>
            </a:extLst>
          </p:cNvPr>
          <p:cNvSpPr txBox="1"/>
          <p:nvPr/>
        </p:nvSpPr>
        <p:spPr>
          <a:xfrm>
            <a:off x="8560099" y="3996665"/>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65% </a:t>
            </a:r>
          </a:p>
        </p:txBody>
      </p:sp>
      <p:sp>
        <p:nvSpPr>
          <p:cNvPr id="57" name="TextBox 56">
            <a:extLst>
              <a:ext uri="{FF2B5EF4-FFF2-40B4-BE49-F238E27FC236}">
                <a16:creationId xmlns:a16="http://schemas.microsoft.com/office/drawing/2014/main" id="{94C22D6C-57EF-1E77-5862-6911F71C8392}"/>
              </a:ext>
            </a:extLst>
          </p:cNvPr>
          <p:cNvSpPr txBox="1"/>
          <p:nvPr/>
        </p:nvSpPr>
        <p:spPr>
          <a:xfrm>
            <a:off x="10266371" y="4426235"/>
            <a:ext cx="753342" cy="307777"/>
          </a:xfrm>
          <a:prstGeom prst="rect">
            <a:avLst/>
          </a:prstGeom>
          <a:noFill/>
        </p:spPr>
        <p:txBody>
          <a:bodyPr wrap="square">
            <a:spAutoFit/>
          </a:bodyPr>
          <a:lstStyle/>
          <a:p>
            <a:pPr algn="ctr"/>
            <a:r>
              <a:rPr lang="en-US" sz="1400" i="1" dirty="0">
                <a:solidFill>
                  <a:schemeClr val="bg1">
                    <a:lumMod val="95000"/>
                  </a:schemeClr>
                </a:solidFill>
                <a:latin typeface="Ekachon" panose="00000500000000000000" pitchFamily="2" charset="-34"/>
                <a:cs typeface="Ekachon" panose="00000500000000000000" pitchFamily="2" charset="-34"/>
              </a:rPr>
              <a:t>56% </a:t>
            </a:r>
          </a:p>
        </p:txBody>
      </p:sp>
      <p:pic>
        <p:nvPicPr>
          <p:cNvPr id="58" name="Picture 2" descr="หลักสูตร - NIDA-GSAS">
            <a:extLst>
              <a:ext uri="{FF2B5EF4-FFF2-40B4-BE49-F238E27FC236}">
                <a16:creationId xmlns:a16="http://schemas.microsoft.com/office/drawing/2014/main" id="{0D87D5E0-650B-8836-304A-F8616B6CF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2F75DED-D1DB-D813-7B57-494D6CB34E7D}"/>
              </a:ext>
            </a:extLst>
          </p:cNvPr>
          <p:cNvSpPr txBox="1"/>
          <p:nvPr/>
        </p:nvSpPr>
        <p:spPr>
          <a:xfrm>
            <a:off x="10038815" y="3182051"/>
            <a:ext cx="1153305" cy="830997"/>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Remove unrelated tweets* </a:t>
            </a:r>
          </a:p>
        </p:txBody>
      </p:sp>
    </p:spTree>
    <p:extLst>
      <p:ext uri="{BB962C8B-B14F-4D97-AF65-F5344CB8AC3E}">
        <p14:creationId xmlns:p14="http://schemas.microsoft.com/office/powerpoint/2010/main" val="143011746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8" name="Isosceles Triangle 187">
            <a:extLst>
              <a:ext uri="{FF2B5EF4-FFF2-40B4-BE49-F238E27FC236}">
                <a16:creationId xmlns:a16="http://schemas.microsoft.com/office/drawing/2014/main" id="{C98BDB13-3B98-8728-782E-3FB026F50231}"/>
              </a:ext>
            </a:extLst>
          </p:cNvPr>
          <p:cNvSpPr/>
          <p:nvPr/>
        </p:nvSpPr>
        <p:spPr>
          <a:xfrm rot="5400000">
            <a:off x="1830908" y="4129747"/>
            <a:ext cx="3660417" cy="75307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B6156AB1-07E0-099E-1650-97294BB8B4B3}"/>
              </a:ext>
            </a:extLst>
          </p:cNvPr>
          <p:cNvSpPr/>
          <p:nvPr/>
        </p:nvSpPr>
        <p:spPr>
          <a:xfrm rot="10800000">
            <a:off x="881329" y="1764159"/>
            <a:ext cx="2002641"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EF7595D-027B-00E1-85DB-246E4699F2B0}"/>
              </a:ext>
            </a:extLst>
          </p:cNvPr>
          <p:cNvSpPr/>
          <p:nvPr/>
        </p:nvSpPr>
        <p:spPr>
          <a:xfrm>
            <a:off x="471076" y="917067"/>
            <a:ext cx="2819782" cy="118715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109" name="Picture 108" descr="ผลการค้นหารูปภาพสำหรับ gear gif">
            <a:extLst>
              <a:ext uri="{FF2B5EF4-FFF2-40B4-BE49-F238E27FC236}">
                <a16:creationId xmlns:a16="http://schemas.microsoft.com/office/drawing/2014/main" id="{A560137E-B35D-BEC9-4432-0E8A294D2E99}"/>
              </a:ext>
            </a:extLst>
          </p:cNvPr>
          <p:cNvPicPr preferRelativeResize="0">
            <a:picLocks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957299">
            <a:off x="914613" y="1712258"/>
            <a:ext cx="280225" cy="3278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078FF3F8-EE55-6F4D-8C0C-5D3F8322F5BB}"/>
              </a:ext>
            </a:extLst>
          </p:cNvPr>
          <p:cNvSpPr txBox="1"/>
          <p:nvPr/>
        </p:nvSpPr>
        <p:spPr>
          <a:xfrm>
            <a:off x="1153567" y="1642561"/>
            <a:ext cx="1791873"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err="1">
                <a:solidFill>
                  <a:srgbClr val="002060"/>
                </a:solidFill>
                <a:latin typeface="Ekachon" panose="00000500000000000000" pitchFamily="2" charset="-34"/>
              </a:rPr>
              <a:t>wangchanberta</a:t>
            </a:r>
            <a:r>
              <a:rPr lang="en-US" sz="1200" b="1" dirty="0">
                <a:solidFill>
                  <a:srgbClr val="002060"/>
                </a:solidFill>
                <a:latin typeface="Ekachon" panose="00000500000000000000" pitchFamily="2" charset="-34"/>
              </a:rPr>
              <a:t>-base-</a:t>
            </a:r>
            <a:r>
              <a:rPr lang="en-US" sz="1200" b="1" dirty="0" err="1">
                <a:solidFill>
                  <a:srgbClr val="002060"/>
                </a:solidFill>
                <a:latin typeface="Ekachon" panose="00000500000000000000" pitchFamily="2" charset="-34"/>
              </a:rPr>
              <a:t>att</a:t>
            </a:r>
            <a:r>
              <a:rPr lang="en-US" sz="1200" b="1" dirty="0">
                <a:solidFill>
                  <a:srgbClr val="002060"/>
                </a:solidFill>
                <a:latin typeface="Ekachon" panose="00000500000000000000" pitchFamily="2" charset="-34"/>
              </a:rPr>
              <a:t>-</a:t>
            </a:r>
            <a:r>
              <a:rPr lang="en-US" sz="1200" b="1" dirty="0" err="1">
                <a:solidFill>
                  <a:srgbClr val="002060"/>
                </a:solidFill>
                <a:latin typeface="Ekachon" panose="00000500000000000000" pitchFamily="2" charset="-34"/>
              </a:rPr>
              <a:t>spm</a:t>
            </a:r>
            <a:r>
              <a:rPr lang="en-US" sz="1200" b="1" dirty="0">
                <a:solidFill>
                  <a:srgbClr val="002060"/>
                </a:solidFill>
                <a:latin typeface="Ekachon" panose="00000500000000000000" pitchFamily="2" charset="-34"/>
              </a:rPr>
              <a:t>-uncased</a:t>
            </a:r>
          </a:p>
        </p:txBody>
      </p:sp>
      <p:sp>
        <p:nvSpPr>
          <p:cNvPr id="111" name="TextBox 110">
            <a:extLst>
              <a:ext uri="{FF2B5EF4-FFF2-40B4-BE49-F238E27FC236}">
                <a16:creationId xmlns:a16="http://schemas.microsoft.com/office/drawing/2014/main" id="{B9CDC1F6-6CD8-2226-F56F-6767D92B5D0C}"/>
              </a:ext>
            </a:extLst>
          </p:cNvPr>
          <p:cNvSpPr txBox="1"/>
          <p:nvPr/>
        </p:nvSpPr>
        <p:spPr>
          <a:xfrm>
            <a:off x="655740" y="919672"/>
            <a:ext cx="2450454" cy="738664"/>
          </a:xfrm>
          <a:prstGeom prst="rect">
            <a:avLst/>
          </a:prstGeom>
          <a:noFill/>
        </p:spPr>
        <p:txBody>
          <a:bodyPr wrap="square">
            <a:spAutoFit/>
          </a:bodyPr>
          <a:lstStyle/>
          <a:p>
            <a:pPr algn="ctr"/>
            <a:r>
              <a:rPr lang="en-US"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rPr>
              <a:t>Incorporate Twitter data into the model for sentiment classification.</a:t>
            </a:r>
            <a:endParaRPr lang="th-TH"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endParaRPr>
          </a:p>
        </p:txBody>
      </p:sp>
      <p:grpSp>
        <p:nvGrpSpPr>
          <p:cNvPr id="114" name="Group 113">
            <a:extLst>
              <a:ext uri="{FF2B5EF4-FFF2-40B4-BE49-F238E27FC236}">
                <a16:creationId xmlns:a16="http://schemas.microsoft.com/office/drawing/2014/main" id="{AC97BBD1-5E37-C790-FAA1-EBCF976FA3FF}"/>
              </a:ext>
            </a:extLst>
          </p:cNvPr>
          <p:cNvGrpSpPr/>
          <p:nvPr/>
        </p:nvGrpSpPr>
        <p:grpSpPr>
          <a:xfrm>
            <a:off x="66855" y="2381225"/>
            <a:ext cx="3219999" cy="4257446"/>
            <a:chOff x="635266" y="1629853"/>
            <a:chExt cx="3290469" cy="4958847"/>
          </a:xfrm>
        </p:grpSpPr>
        <p:sp>
          <p:nvSpPr>
            <p:cNvPr id="115" name="Rectangle 114">
              <a:extLst>
                <a:ext uri="{FF2B5EF4-FFF2-40B4-BE49-F238E27FC236}">
                  <a16:creationId xmlns:a16="http://schemas.microsoft.com/office/drawing/2014/main" id="{37D772E6-A701-AD8F-2E41-84FD104776B8}"/>
                </a:ext>
              </a:extLst>
            </p:cNvPr>
            <p:cNvSpPr/>
            <p:nvPr/>
          </p:nvSpPr>
          <p:spPr>
            <a:xfrm>
              <a:off x="1044242" y="1629853"/>
              <a:ext cx="2881493" cy="495884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7" name="TextBox 116">
              <a:extLst>
                <a:ext uri="{FF2B5EF4-FFF2-40B4-BE49-F238E27FC236}">
                  <a16:creationId xmlns:a16="http://schemas.microsoft.com/office/drawing/2014/main" id="{02B81893-E700-2C19-435C-9934FCBD33CD}"/>
                </a:ext>
              </a:extLst>
            </p:cNvPr>
            <p:cNvSpPr txBox="1"/>
            <p:nvPr/>
          </p:nvSpPr>
          <p:spPr>
            <a:xfrm>
              <a:off x="1271882" y="1640627"/>
              <a:ext cx="2533681" cy="609419"/>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Criteria For Selecting Tweets In Analysis Scope</a:t>
              </a:r>
              <a:endParaRPr lang="th-TH" sz="1400" b="1" i="1" dirty="0">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420006FB-F189-E3B6-DE85-6C79BE121E26}"/>
                </a:ext>
              </a:extLst>
            </p:cNvPr>
            <p:cNvSpPr txBox="1"/>
            <p:nvPr/>
          </p:nvSpPr>
          <p:spPr>
            <a:xfrm>
              <a:off x="1484967" y="2557883"/>
              <a:ext cx="2031093"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Remove</a:t>
              </a:r>
            </a:p>
            <a:p>
              <a:r>
                <a:rPr lang="en-US" sz="1200" dirty="0">
                  <a:solidFill>
                    <a:schemeClr val="bg1">
                      <a:lumMod val="95000"/>
                    </a:schemeClr>
                  </a:solidFill>
                  <a:latin typeface="Ekachon" panose="00000500000000000000" pitchFamily="2" charset="-34"/>
                  <a:cs typeface="Ekachon" panose="00000500000000000000" pitchFamily="2" charset="-34"/>
                </a:rPr>
                <a:t>Duplicate Tweets</a:t>
              </a:r>
            </a:p>
          </p:txBody>
        </p:sp>
        <p:sp>
          <p:nvSpPr>
            <p:cNvPr id="119" name="TextBox 118">
              <a:extLst>
                <a:ext uri="{FF2B5EF4-FFF2-40B4-BE49-F238E27FC236}">
                  <a16:creationId xmlns:a16="http://schemas.microsoft.com/office/drawing/2014/main" id="{8986E3BB-1D0C-ABF7-13B5-8FB90BCA1D80}"/>
                </a:ext>
              </a:extLst>
            </p:cNvPr>
            <p:cNvSpPr txBox="1"/>
            <p:nvPr/>
          </p:nvSpPr>
          <p:spPr>
            <a:xfrm>
              <a:off x="1730760" y="3617605"/>
              <a:ext cx="151824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One-party Mention</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39AF78-9D1D-536E-634B-80F331532228}"/>
                    </a:ext>
                  </a:extLst>
                </p:cNvPr>
                <p:cNvSpPr txBox="1"/>
                <p:nvPr/>
              </p:nvSpPr>
              <p:spPr>
                <a:xfrm>
                  <a:off x="635266" y="5052024"/>
                  <a:ext cx="2127831"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Users who </a:t>
                  </a:r>
                </a:p>
                <a:p>
                  <a:r>
                    <a:rPr lang="en-US" sz="1100" dirty="0">
                      <a:latin typeface="Ekachon" panose="00000500000000000000" pitchFamily="2" charset="-34"/>
                      <a:cs typeface="Ekachon" panose="00000500000000000000" pitchFamily="2" charset="-34"/>
                    </a:rPr>
                    <a:t>tweeted</a:t>
                  </a:r>
                  <a14:m>
                    <m:oMath xmlns:m="http://schemas.openxmlformats.org/officeDocument/2006/math">
                      <m:r>
                        <a:rPr lang="en-US" sz="1100" b="0" i="0" dirty="0" smtClean="0">
                          <a:latin typeface="Cambria Math" panose="02040503050406030204" pitchFamily="18" charset="0"/>
                          <a:ea typeface="Cambria Math" panose="02040503050406030204" pitchFamily="18" charset="0"/>
                          <a:cs typeface="Ekachon" panose="00000500000000000000" pitchFamily="2" charset="-34"/>
                        </a:rPr>
                        <m:t> </m:t>
                      </m:r>
                      <m:r>
                        <a:rPr lang="en-US" sz="1100" i="1" dirty="0" smtClean="0">
                          <a:latin typeface="Cambria Math" panose="02040503050406030204" pitchFamily="18" charset="0"/>
                          <a:ea typeface="Cambria Math" panose="02040503050406030204" pitchFamily="18" charset="0"/>
                          <a:cs typeface="Ekachon" panose="00000500000000000000" pitchFamily="2" charset="-34"/>
                        </a:rPr>
                        <m:t>≤</m:t>
                      </m:r>
                    </m:oMath>
                  </a14:m>
                  <a:r>
                    <a:rPr lang="en-US" sz="1100" dirty="0">
                      <a:latin typeface="Ekachon" panose="00000500000000000000" pitchFamily="2" charset="-34"/>
                      <a:cs typeface="Ekachon" panose="00000500000000000000" pitchFamily="2" charset="-34"/>
                    </a:rPr>
                    <a:t> 300</a:t>
                  </a:r>
                </a:p>
              </p:txBody>
            </p:sp>
          </mc:Choice>
          <mc:Fallback xmlns="">
            <p:sp>
              <p:nvSpPr>
                <p:cNvPr id="120" name="TextBox 119">
                  <a:extLst>
                    <a:ext uri="{FF2B5EF4-FFF2-40B4-BE49-F238E27FC236}">
                      <a16:creationId xmlns:a16="http://schemas.microsoft.com/office/drawing/2014/main" id="{2139AF78-9D1D-536E-634B-80F331532228}"/>
                    </a:ext>
                  </a:extLst>
                </p:cNvPr>
                <p:cNvSpPr txBox="1">
                  <a:spLocks noRot="1" noChangeAspect="1" noMove="1" noResize="1" noEditPoints="1" noAdjustHandles="1" noChangeArrowheads="1" noChangeShapeType="1" noTextEdit="1"/>
                </p:cNvSpPr>
                <p:nvPr/>
              </p:nvSpPr>
              <p:spPr>
                <a:xfrm>
                  <a:off x="635266" y="5052024"/>
                  <a:ext cx="2127831" cy="461665"/>
                </a:xfrm>
                <a:prstGeom prst="rect">
                  <a:avLst/>
                </a:prstGeom>
                <a:blipFill>
                  <a:blip r:embed="rId12"/>
                  <a:stretch>
                    <a:fillRect b="-2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2BAFCCDC-E075-92F8-47F3-C518258D8A4C}"/>
                </a:ext>
              </a:extLst>
            </p:cNvPr>
            <p:cNvSpPr txBox="1"/>
            <p:nvPr/>
          </p:nvSpPr>
          <p:spPr>
            <a:xfrm>
              <a:off x="1095450" y="5573058"/>
              <a:ext cx="1363672"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Remove unrelated tweets</a:t>
              </a:r>
            </a:p>
          </p:txBody>
        </p:sp>
        <p:sp>
          <p:nvSpPr>
            <p:cNvPr id="122" name="TextBox 121">
              <a:extLst>
                <a:ext uri="{FF2B5EF4-FFF2-40B4-BE49-F238E27FC236}">
                  <a16:creationId xmlns:a16="http://schemas.microsoft.com/office/drawing/2014/main" id="{D1C2CD55-833A-85C3-D5C1-EA563A840F5D}"/>
                </a:ext>
              </a:extLst>
            </p:cNvPr>
            <p:cNvSpPr txBox="1"/>
            <p:nvPr/>
          </p:nvSpPr>
          <p:spPr>
            <a:xfrm>
              <a:off x="1556393" y="3106973"/>
              <a:ext cx="185115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Related</a:t>
              </a:r>
            </a:p>
            <a:p>
              <a:r>
                <a:rPr lang="en-US" sz="1200" dirty="0">
                  <a:solidFill>
                    <a:schemeClr val="bg1">
                      <a:lumMod val="95000"/>
                    </a:schemeClr>
                  </a:solidFill>
                  <a:latin typeface="Ekachon" panose="00000500000000000000" pitchFamily="2" charset="-34"/>
                  <a:cs typeface="Ekachon" panose="00000500000000000000" pitchFamily="2" charset="-34"/>
                </a:rPr>
                <a:t>7 Parties</a:t>
              </a:r>
            </a:p>
          </p:txBody>
        </p:sp>
        <p:sp>
          <p:nvSpPr>
            <p:cNvPr id="123" name="TextBox 122">
              <a:extLst>
                <a:ext uri="{FF2B5EF4-FFF2-40B4-BE49-F238E27FC236}">
                  <a16:creationId xmlns:a16="http://schemas.microsoft.com/office/drawing/2014/main" id="{AEB4FB13-6750-8F65-591E-4AE73FF4D250}"/>
                </a:ext>
              </a:extLst>
            </p:cNvPr>
            <p:cNvSpPr txBox="1"/>
            <p:nvPr/>
          </p:nvSpPr>
          <p:spPr>
            <a:xfrm>
              <a:off x="1949038" y="4195672"/>
              <a:ext cx="1081691" cy="682366"/>
            </a:xfrm>
            <a:prstGeom prst="rect">
              <a:avLst/>
            </a:prstGeom>
            <a:noFill/>
          </p:spPr>
          <p:txBody>
            <a:bodyPr wrap="square">
              <a:spAutoFit/>
            </a:bodyPr>
            <a:lstStyle/>
            <a:p>
              <a:pPr algn="ctr"/>
              <a:r>
                <a:rPr lang="en-US" sz="1200" dirty="0">
                  <a:solidFill>
                    <a:schemeClr val="bg1">
                      <a:lumMod val="95000"/>
                    </a:schemeClr>
                  </a:solidFill>
                  <a:latin typeface="Ekachon" panose="00000500000000000000" pitchFamily="2" charset="-34"/>
                  <a:cs typeface="Ekachon" panose="00000500000000000000" pitchFamily="2" charset="-34"/>
                </a:rPr>
                <a:t>Exclude Question Tweets</a:t>
              </a:r>
            </a:p>
          </p:txBody>
        </p:sp>
        <p:grpSp>
          <p:nvGrpSpPr>
            <p:cNvPr id="124" name="Group 123">
              <a:extLst>
                <a:ext uri="{FF2B5EF4-FFF2-40B4-BE49-F238E27FC236}">
                  <a16:creationId xmlns:a16="http://schemas.microsoft.com/office/drawing/2014/main" id="{731577F5-14A3-245B-D33E-43AC3F13290A}"/>
                </a:ext>
              </a:extLst>
            </p:cNvPr>
            <p:cNvGrpSpPr/>
            <p:nvPr/>
          </p:nvGrpSpPr>
          <p:grpSpPr>
            <a:xfrm>
              <a:off x="1492576" y="6023637"/>
              <a:ext cx="2249620" cy="487405"/>
              <a:chOff x="1820045" y="5901632"/>
              <a:chExt cx="2249620" cy="487405"/>
            </a:xfrm>
          </p:grpSpPr>
          <p:sp>
            <p:nvSpPr>
              <p:cNvPr id="128" name="TextBox 127">
                <a:extLst>
                  <a:ext uri="{FF2B5EF4-FFF2-40B4-BE49-F238E27FC236}">
                    <a16:creationId xmlns:a16="http://schemas.microsoft.com/office/drawing/2014/main" id="{87A5DE91-913F-A67E-DC1A-E1CE37F761F0}"/>
                  </a:ext>
                </a:extLst>
              </p:cNvPr>
              <p:cNvSpPr txBox="1"/>
              <p:nvPr/>
            </p:nvSpPr>
            <p:spPr>
              <a:xfrm>
                <a:off x="1820045" y="5901632"/>
                <a:ext cx="2249620" cy="48740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pic>
            <p:nvPicPr>
              <p:cNvPr id="129" name="Picture 4">
                <a:extLst>
                  <a:ext uri="{FF2B5EF4-FFF2-40B4-BE49-F238E27FC236}">
                    <a16:creationId xmlns:a16="http://schemas.microsoft.com/office/drawing/2014/main" id="{E9834002-263D-032C-0BA9-E644655147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0946" y="6009817"/>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C467A73-E2EC-BE3B-5C88-FB56D90F087A}"/>
                </a:ext>
              </a:extLst>
            </p:cNvPr>
            <p:cNvGrpSpPr/>
            <p:nvPr/>
          </p:nvGrpSpPr>
          <p:grpSpPr>
            <a:xfrm>
              <a:off x="1558355" y="2219696"/>
              <a:ext cx="2249620" cy="292444"/>
              <a:chOff x="2087268" y="6151790"/>
              <a:chExt cx="2249620" cy="292444"/>
            </a:xfrm>
          </p:grpSpPr>
          <p:sp>
            <p:nvSpPr>
              <p:cNvPr id="126" name="TextBox 125">
                <a:extLst>
                  <a:ext uri="{FF2B5EF4-FFF2-40B4-BE49-F238E27FC236}">
                    <a16:creationId xmlns:a16="http://schemas.microsoft.com/office/drawing/2014/main" id="{B395B861-6882-76F1-3382-D8A6A9B57448}"/>
                  </a:ext>
                </a:extLst>
              </p:cNvPr>
              <p:cNvSpPr txBox="1"/>
              <p:nvPr/>
            </p:nvSpPr>
            <p:spPr>
              <a:xfrm>
                <a:off x="2087268" y="6151790"/>
                <a:ext cx="2249620" cy="292444"/>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182,659 Tweets</a:t>
                </a:r>
              </a:p>
            </p:txBody>
          </p:sp>
          <p:pic>
            <p:nvPicPr>
              <p:cNvPr id="127" name="Picture 4">
                <a:extLst>
                  <a:ext uri="{FF2B5EF4-FFF2-40B4-BE49-F238E27FC236}">
                    <a16:creationId xmlns:a16="http://schemas.microsoft.com/office/drawing/2014/main" id="{F18CD1C6-9A0D-76DE-A85E-2450BDB1B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9885" y="6160111"/>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0" name="TextBox 129">
            <a:extLst>
              <a:ext uri="{FF2B5EF4-FFF2-40B4-BE49-F238E27FC236}">
                <a16:creationId xmlns:a16="http://schemas.microsoft.com/office/drawing/2014/main" id="{6443403E-F66C-AA3F-E705-30E39270511C}"/>
              </a:ext>
            </a:extLst>
          </p:cNvPr>
          <p:cNvSpPr txBox="1"/>
          <p:nvPr/>
        </p:nvSpPr>
        <p:spPr>
          <a:xfrm>
            <a:off x="8187809" y="138491"/>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II) Tweet Level</a:t>
            </a:r>
          </a:p>
        </p:txBody>
      </p:sp>
      <p:sp>
        <p:nvSpPr>
          <p:cNvPr id="131" name="TextBox 130">
            <a:extLst>
              <a:ext uri="{FF2B5EF4-FFF2-40B4-BE49-F238E27FC236}">
                <a16:creationId xmlns:a16="http://schemas.microsoft.com/office/drawing/2014/main" id="{6E03F433-D6CD-3981-3D17-F059458FE087}"/>
              </a:ext>
            </a:extLst>
          </p:cNvPr>
          <p:cNvSpPr txBox="1"/>
          <p:nvPr/>
        </p:nvSpPr>
        <p:spPr>
          <a:xfrm>
            <a:off x="4132305" y="162004"/>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 ) User Level</a:t>
            </a:r>
          </a:p>
        </p:txBody>
      </p:sp>
      <p:grpSp>
        <p:nvGrpSpPr>
          <p:cNvPr id="132" name="Group 131">
            <a:extLst>
              <a:ext uri="{FF2B5EF4-FFF2-40B4-BE49-F238E27FC236}">
                <a16:creationId xmlns:a16="http://schemas.microsoft.com/office/drawing/2014/main" id="{3C0EA6CD-3E59-7A6A-0757-94CE0A66379E}"/>
              </a:ext>
            </a:extLst>
          </p:cNvPr>
          <p:cNvGrpSpPr/>
          <p:nvPr/>
        </p:nvGrpSpPr>
        <p:grpSpPr>
          <a:xfrm>
            <a:off x="4079409" y="1542181"/>
            <a:ext cx="3761150" cy="4370772"/>
            <a:chOff x="3297506" y="1905067"/>
            <a:chExt cx="4291276" cy="4776929"/>
          </a:xfrm>
        </p:grpSpPr>
        <p:sp>
          <p:nvSpPr>
            <p:cNvPr id="133" name="Rectangle 132">
              <a:extLst>
                <a:ext uri="{FF2B5EF4-FFF2-40B4-BE49-F238E27FC236}">
                  <a16:creationId xmlns:a16="http://schemas.microsoft.com/office/drawing/2014/main" id="{99A9F895-03CB-5468-3D47-8C0485C76F14}"/>
                </a:ext>
              </a:extLst>
            </p:cNvPr>
            <p:cNvSpPr/>
            <p:nvPr/>
          </p:nvSpPr>
          <p:spPr>
            <a:xfrm>
              <a:off x="3357102" y="1905067"/>
              <a:ext cx="4231680" cy="477692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280493-2CBD-71A2-95E5-03EEB57C651F}"/>
                </a:ext>
              </a:extLst>
            </p:cNvPr>
            <p:cNvSpPr/>
            <p:nvPr/>
          </p:nvSpPr>
          <p:spPr>
            <a:xfrm>
              <a:off x="3491491" y="3049483"/>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4D84557-732D-2327-769F-7DA2BB76CB5F}"/>
                </a:ext>
              </a:extLst>
            </p:cNvPr>
            <p:cNvSpPr/>
            <p:nvPr/>
          </p:nvSpPr>
          <p:spPr>
            <a:xfrm>
              <a:off x="3491491" y="4244029"/>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3804E4C-6730-7F77-BF93-A64D9BA2F120}"/>
                </a:ext>
              </a:extLst>
            </p:cNvPr>
            <p:cNvSpPr/>
            <p:nvPr/>
          </p:nvSpPr>
          <p:spPr>
            <a:xfrm>
              <a:off x="3491491" y="5438575"/>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5F6B4784-E7A6-338C-7C64-13EDB304C8D1}"/>
                </a:ext>
              </a:extLst>
            </p:cNvPr>
            <p:cNvSpPr txBox="1"/>
            <p:nvPr/>
          </p:nvSpPr>
          <p:spPr>
            <a:xfrm>
              <a:off x="3357102" y="1905068"/>
              <a:ext cx="2747177" cy="3363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Party Vote Scoring by User</a:t>
              </a:r>
              <a:endParaRPr lang="th-TH" dirty="0">
                <a:effectLst/>
              </a:endParaRPr>
            </a:p>
          </p:txBody>
        </p:sp>
        <p:grpSp>
          <p:nvGrpSpPr>
            <p:cNvPr id="138" name="Group 137">
              <a:extLst>
                <a:ext uri="{FF2B5EF4-FFF2-40B4-BE49-F238E27FC236}">
                  <a16:creationId xmlns:a16="http://schemas.microsoft.com/office/drawing/2014/main" id="{51993E42-BBB0-6A2B-8AE9-A39F5BD78DB5}"/>
                </a:ext>
              </a:extLst>
            </p:cNvPr>
            <p:cNvGrpSpPr/>
            <p:nvPr/>
          </p:nvGrpSpPr>
          <p:grpSpPr>
            <a:xfrm>
              <a:off x="4349747" y="2181176"/>
              <a:ext cx="2456180" cy="441053"/>
              <a:chOff x="4349747" y="2181176"/>
              <a:chExt cx="2456180" cy="441053"/>
            </a:xfrm>
          </p:grpSpPr>
          <p:grpSp>
            <p:nvGrpSpPr>
              <p:cNvPr id="169" name="Group 168">
                <a:extLst>
                  <a:ext uri="{FF2B5EF4-FFF2-40B4-BE49-F238E27FC236}">
                    <a16:creationId xmlns:a16="http://schemas.microsoft.com/office/drawing/2014/main" id="{ED449F53-FC70-215D-0C54-01AD5C0C1582}"/>
                  </a:ext>
                </a:extLst>
              </p:cNvPr>
              <p:cNvGrpSpPr/>
              <p:nvPr/>
            </p:nvGrpSpPr>
            <p:grpSpPr>
              <a:xfrm>
                <a:off x="5033892" y="2213691"/>
                <a:ext cx="1772035" cy="173237"/>
                <a:chOff x="1326443" y="5249860"/>
                <a:chExt cx="3327626" cy="320310"/>
              </a:xfrm>
            </p:grpSpPr>
            <p:sp>
              <p:nvSpPr>
                <p:cNvPr id="179" name="TextBox 178">
                  <a:extLst>
                    <a:ext uri="{FF2B5EF4-FFF2-40B4-BE49-F238E27FC236}">
                      <a16:creationId xmlns:a16="http://schemas.microsoft.com/office/drawing/2014/main" id="{2BAD434D-9FC3-3FDA-9F03-BD3033C2ED04}"/>
                    </a:ext>
                  </a:extLst>
                </p:cNvPr>
                <p:cNvSpPr txBox="1"/>
                <p:nvPr/>
              </p:nvSpPr>
              <p:spPr>
                <a:xfrm>
                  <a:off x="132644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a:t>
                  </a:r>
                </a:p>
              </p:txBody>
            </p:sp>
            <p:sp>
              <p:nvSpPr>
                <p:cNvPr id="180" name="TextBox 179">
                  <a:extLst>
                    <a:ext uri="{FF2B5EF4-FFF2-40B4-BE49-F238E27FC236}">
                      <a16:creationId xmlns:a16="http://schemas.microsoft.com/office/drawing/2014/main" id="{E044F1F1-AA73-23C2-FA26-F7277E75356F}"/>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a:t>
                  </a:r>
                </a:p>
              </p:txBody>
            </p:sp>
            <p:sp>
              <p:nvSpPr>
                <p:cNvPr id="181" name="TextBox 180">
                  <a:extLst>
                    <a:ext uri="{FF2B5EF4-FFF2-40B4-BE49-F238E27FC236}">
                      <a16:creationId xmlns:a16="http://schemas.microsoft.com/office/drawing/2014/main" id="{FDEF24CA-6F1A-FAA9-79A7-FCFA3A7FA965}"/>
                    </a:ext>
                  </a:extLst>
                </p:cNvPr>
                <p:cNvSpPr txBox="1"/>
                <p:nvPr/>
              </p:nvSpPr>
              <p:spPr>
                <a:xfrm>
                  <a:off x="362117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grpSp>
          <p:grpSp>
            <p:nvGrpSpPr>
              <p:cNvPr id="170" name="Group 169">
                <a:extLst>
                  <a:ext uri="{FF2B5EF4-FFF2-40B4-BE49-F238E27FC236}">
                    <a16:creationId xmlns:a16="http://schemas.microsoft.com/office/drawing/2014/main" id="{A9267239-E9E7-4D17-D8A8-59737B64B0B1}"/>
                  </a:ext>
                </a:extLst>
              </p:cNvPr>
              <p:cNvGrpSpPr/>
              <p:nvPr/>
            </p:nvGrpSpPr>
            <p:grpSpPr>
              <a:xfrm>
                <a:off x="5033892" y="2213691"/>
                <a:ext cx="1772035" cy="360865"/>
                <a:chOff x="1326443" y="4967075"/>
                <a:chExt cx="3327626" cy="603102"/>
              </a:xfrm>
              <a:noFill/>
            </p:grpSpPr>
            <p:sp>
              <p:nvSpPr>
                <p:cNvPr id="176" name="TextBox 175">
                  <a:extLst>
                    <a:ext uri="{FF2B5EF4-FFF2-40B4-BE49-F238E27FC236}">
                      <a16:creationId xmlns:a16="http://schemas.microsoft.com/office/drawing/2014/main" id="{2D172DD7-8CCF-6263-7112-58EE132460DD}"/>
                    </a:ext>
                  </a:extLst>
                </p:cNvPr>
                <p:cNvSpPr txBox="1"/>
                <p:nvPr/>
              </p:nvSpPr>
              <p:spPr>
                <a:xfrm>
                  <a:off x="3621173" y="4967075"/>
                  <a:ext cx="1032896"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7" name="TextBox 176">
                  <a:extLst>
                    <a:ext uri="{FF2B5EF4-FFF2-40B4-BE49-F238E27FC236}">
                      <a16:creationId xmlns:a16="http://schemas.microsoft.com/office/drawing/2014/main" id="{533CB82C-0747-9DF8-C21F-BC4C99B15463}"/>
                    </a:ext>
                  </a:extLst>
                </p:cNvPr>
                <p:cNvSpPr txBox="1"/>
                <p:nvPr/>
              </p:nvSpPr>
              <p:spPr>
                <a:xfrm>
                  <a:off x="1326443" y="4967077"/>
                  <a:ext cx="1023129"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8" name="TextBox 177">
                  <a:extLst>
                    <a:ext uri="{FF2B5EF4-FFF2-40B4-BE49-F238E27FC236}">
                      <a16:creationId xmlns:a16="http://schemas.microsoft.com/office/drawing/2014/main" id="{7B3BCFA6-F456-9C7C-1137-93E1A8161D05}"/>
                    </a:ext>
                  </a:extLst>
                </p:cNvPr>
                <p:cNvSpPr txBox="1"/>
                <p:nvPr/>
              </p:nvSpPr>
              <p:spPr>
                <a:xfrm>
                  <a:off x="2473809" y="4967080"/>
                  <a:ext cx="1028011"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latin typeface="Ekachon" panose="00000500000000000000" pitchFamily="2" charset="-34"/>
                    <a:cs typeface="Ekachon" panose="00000500000000000000" pitchFamily="2" charset="-34"/>
                  </a:endParaRPr>
                </a:p>
              </p:txBody>
            </p:sp>
          </p:grpSp>
          <p:sp>
            <p:nvSpPr>
              <p:cNvPr id="171" name="TextBox 170">
                <a:extLst>
                  <a:ext uri="{FF2B5EF4-FFF2-40B4-BE49-F238E27FC236}">
                    <a16:creationId xmlns:a16="http://schemas.microsoft.com/office/drawing/2014/main" id="{ECE2F84F-889E-F622-0928-FC0F352245F3}"/>
                  </a:ext>
                </a:extLst>
              </p:cNvPr>
              <p:cNvSpPr txBox="1"/>
              <p:nvPr/>
            </p:nvSpPr>
            <p:spPr>
              <a:xfrm>
                <a:off x="4349747" y="2375188"/>
                <a:ext cx="739554" cy="246221"/>
              </a:xfrm>
              <a:prstGeom prst="rect">
                <a:avLst/>
              </a:prstGeom>
              <a:noFill/>
            </p:spPr>
            <p:txBody>
              <a:bodyPr wrap="square">
                <a:spAutoFit/>
              </a:bodyPr>
              <a:lstStyle>
                <a:defPPr>
                  <a:defRPr lang="en-US"/>
                </a:defPPr>
                <a:lvl1pPr algn="ctr"/>
              </a:lstStyle>
              <a:p>
                <a:r>
                  <a:rPr lang="en-US" sz="1000" b="1" i="1" dirty="0">
                    <a:latin typeface="Ekachon" panose="00000500000000000000" pitchFamily="2" charset="-34"/>
                    <a:cs typeface="Ekachon" panose="00000500000000000000" pitchFamily="2" charset="-34"/>
                  </a:rPr>
                  <a:t>Weight</a:t>
                </a:r>
              </a:p>
            </p:txBody>
          </p:sp>
          <p:sp>
            <p:nvSpPr>
              <p:cNvPr id="172" name="TextBox 171">
                <a:extLst>
                  <a:ext uri="{FF2B5EF4-FFF2-40B4-BE49-F238E27FC236}">
                    <a16:creationId xmlns:a16="http://schemas.microsoft.com/office/drawing/2014/main" id="{D6E7E4E0-94AF-A13A-C91D-08B0DB4D6415}"/>
                  </a:ext>
                </a:extLst>
              </p:cNvPr>
              <p:cNvSpPr txBox="1"/>
              <p:nvPr/>
            </p:nvSpPr>
            <p:spPr>
              <a:xfrm>
                <a:off x="4365468" y="2181176"/>
                <a:ext cx="739554" cy="261610"/>
              </a:xfrm>
              <a:prstGeom prst="rect">
                <a:avLst/>
              </a:prstGeom>
              <a:noFill/>
            </p:spPr>
            <p:txBody>
              <a:bodyPr wrap="square">
                <a:spAutoFit/>
              </a:bodyPr>
              <a:lstStyle>
                <a:defPPr>
                  <a:defRPr lang="en-US"/>
                </a:defPPr>
                <a:lvl1pPr algn="ctr"/>
              </a:lstStyle>
              <a:p>
                <a:r>
                  <a:rPr lang="en-US" sz="1050" b="1" dirty="0">
                    <a:solidFill>
                      <a:schemeClr val="tx1">
                        <a:lumMod val="50000"/>
                        <a:lumOff val="50000"/>
                      </a:schemeClr>
                    </a:solidFill>
                    <a:latin typeface="Ekachon" panose="00000500000000000000" pitchFamily="2" charset="-34"/>
                    <a:cs typeface="Ekachon" panose="00000500000000000000" pitchFamily="2" charset="-34"/>
                  </a:rPr>
                  <a:t>Lebel</a:t>
                </a:r>
              </a:p>
            </p:txBody>
          </p:sp>
          <p:sp>
            <p:nvSpPr>
              <p:cNvPr id="173" name="TextBox 172">
                <a:extLst>
                  <a:ext uri="{FF2B5EF4-FFF2-40B4-BE49-F238E27FC236}">
                    <a16:creationId xmlns:a16="http://schemas.microsoft.com/office/drawing/2014/main" id="{06FD33A4-A3FE-44B1-9DE8-76FC7F24C80E}"/>
                  </a:ext>
                </a:extLst>
              </p:cNvPr>
              <p:cNvSpPr txBox="1"/>
              <p:nvPr/>
            </p:nvSpPr>
            <p:spPr>
              <a:xfrm>
                <a:off x="5083583" y="2360619"/>
                <a:ext cx="418624"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3</a:t>
                </a:r>
              </a:p>
            </p:txBody>
          </p:sp>
          <p:sp>
            <p:nvSpPr>
              <p:cNvPr id="174" name="TextBox 173">
                <a:extLst>
                  <a:ext uri="{FF2B5EF4-FFF2-40B4-BE49-F238E27FC236}">
                    <a16:creationId xmlns:a16="http://schemas.microsoft.com/office/drawing/2014/main" id="{459B4BCF-53AF-9F35-915B-841129E43678}"/>
                  </a:ext>
                </a:extLst>
              </p:cNvPr>
              <p:cNvSpPr txBox="1"/>
              <p:nvPr/>
            </p:nvSpPr>
            <p:spPr>
              <a:xfrm>
                <a:off x="5723806" y="2355874"/>
                <a:ext cx="439657"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1</a:t>
                </a:r>
              </a:p>
            </p:txBody>
          </p:sp>
          <p:sp>
            <p:nvSpPr>
              <p:cNvPr id="175" name="TextBox 174">
                <a:extLst>
                  <a:ext uri="{FF2B5EF4-FFF2-40B4-BE49-F238E27FC236}">
                    <a16:creationId xmlns:a16="http://schemas.microsoft.com/office/drawing/2014/main" id="{F3E47505-0764-9FC3-9075-DBB6B297ADD4}"/>
                  </a:ext>
                </a:extLst>
              </p:cNvPr>
              <p:cNvSpPr txBox="1"/>
              <p:nvPr/>
            </p:nvSpPr>
            <p:spPr>
              <a:xfrm>
                <a:off x="6313361" y="2360619"/>
                <a:ext cx="384796"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-2</a:t>
                </a:r>
              </a:p>
            </p:txBody>
          </p:sp>
        </p:grpSp>
        <p:cxnSp>
          <p:nvCxnSpPr>
            <p:cNvPr id="139" name="Straight Connector 138">
              <a:extLst>
                <a:ext uri="{FF2B5EF4-FFF2-40B4-BE49-F238E27FC236}">
                  <a16:creationId xmlns:a16="http://schemas.microsoft.com/office/drawing/2014/main" id="{D8674A77-549D-E3A2-8F66-028D22614EEC}"/>
                </a:ext>
              </a:extLst>
            </p:cNvPr>
            <p:cNvCxnSpPr>
              <a:cxnSpLocks/>
            </p:cNvCxnSpPr>
            <p:nvPr/>
          </p:nvCxnSpPr>
          <p:spPr>
            <a:xfrm flipH="1">
              <a:off x="3667884" y="2681432"/>
              <a:ext cx="3288519" cy="0"/>
            </a:xfrm>
            <a:prstGeom prst="line">
              <a:avLst/>
            </a:prstGeom>
            <a:ln w="952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0" name="Freeform 8">
              <a:extLst>
                <a:ext uri="{FF2B5EF4-FFF2-40B4-BE49-F238E27FC236}">
                  <a16:creationId xmlns:a16="http://schemas.microsoft.com/office/drawing/2014/main" id="{D3878E89-35ED-F443-824B-697832692B70}"/>
                </a:ext>
              </a:extLst>
            </p:cNvPr>
            <p:cNvSpPr>
              <a:spLocks/>
            </p:cNvSpPr>
            <p:nvPr/>
          </p:nvSpPr>
          <p:spPr bwMode="auto">
            <a:xfrm>
              <a:off x="3829684" y="4719619"/>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1" name="Freeform 26">
              <a:extLst>
                <a:ext uri="{FF2B5EF4-FFF2-40B4-BE49-F238E27FC236}">
                  <a16:creationId xmlns:a16="http://schemas.microsoft.com/office/drawing/2014/main" id="{711EBE27-4BE2-B7E0-8851-B1DB7C97BE0E}"/>
                </a:ext>
              </a:extLst>
            </p:cNvPr>
            <p:cNvSpPr>
              <a:spLocks/>
            </p:cNvSpPr>
            <p:nvPr/>
          </p:nvSpPr>
          <p:spPr bwMode="auto">
            <a:xfrm>
              <a:off x="3938964" y="3520492"/>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2" name="Freeform 23">
              <a:extLst>
                <a:ext uri="{FF2B5EF4-FFF2-40B4-BE49-F238E27FC236}">
                  <a16:creationId xmlns:a16="http://schemas.microsoft.com/office/drawing/2014/main" id="{DCCA02E8-A738-34E8-654F-973D265D4976}"/>
                </a:ext>
              </a:extLst>
            </p:cNvPr>
            <p:cNvSpPr>
              <a:spLocks/>
            </p:cNvSpPr>
            <p:nvPr/>
          </p:nvSpPr>
          <p:spPr bwMode="auto">
            <a:xfrm>
              <a:off x="3829683" y="5871531"/>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3" name="TextBox 142">
              <a:extLst>
                <a:ext uri="{FF2B5EF4-FFF2-40B4-BE49-F238E27FC236}">
                  <a16:creationId xmlns:a16="http://schemas.microsoft.com/office/drawing/2014/main" id="{9FE2E28B-7CDD-5D10-AD16-8776DEDC9D13}"/>
                </a:ext>
              </a:extLst>
            </p:cNvPr>
            <p:cNvSpPr txBox="1"/>
            <p:nvPr/>
          </p:nvSpPr>
          <p:spPr>
            <a:xfrm>
              <a:off x="3461477" y="3016734"/>
              <a:ext cx="963834" cy="346708"/>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144" name="TextBox 143">
              <a:extLst>
                <a:ext uri="{FF2B5EF4-FFF2-40B4-BE49-F238E27FC236}">
                  <a16:creationId xmlns:a16="http://schemas.microsoft.com/office/drawing/2014/main" id="{76781DAF-00DD-4070-A17E-21C958820C03}"/>
                </a:ext>
              </a:extLst>
            </p:cNvPr>
            <p:cNvSpPr txBox="1"/>
            <p:nvPr/>
          </p:nvSpPr>
          <p:spPr>
            <a:xfrm>
              <a:off x="3297506" y="4201309"/>
              <a:ext cx="1298225" cy="315190"/>
            </a:xfrm>
            <a:prstGeom prst="rect">
              <a:avLst/>
            </a:prstGeom>
            <a:noFill/>
          </p:spPr>
          <p:txBody>
            <a:bodyPr wrap="square">
              <a:spAutoFit/>
            </a:bodyPr>
            <a:lstStyle>
              <a:defPPr>
                <a:defRPr lang="en-US"/>
              </a:defPPr>
              <a:lvl1pPr algn="ctr"/>
            </a:lstStyle>
            <a:p>
              <a:r>
                <a:rPr lang="en-US" sz="1400" b="1" spc="-150" dirty="0">
                  <a:solidFill>
                    <a:schemeClr val="bg1"/>
                  </a:solidFill>
                  <a:latin typeface="Century Gothic" panose="020B0502020202020204" pitchFamily="34" charset="0"/>
                  <a:cs typeface="Ekachon" panose="00000500000000000000" pitchFamily="2" charset="-34"/>
                </a:rPr>
                <a:t>ATTACKER</a:t>
              </a:r>
            </a:p>
          </p:txBody>
        </p:sp>
        <p:sp>
          <p:nvSpPr>
            <p:cNvPr id="145" name="TextBox 144">
              <a:extLst>
                <a:ext uri="{FF2B5EF4-FFF2-40B4-BE49-F238E27FC236}">
                  <a16:creationId xmlns:a16="http://schemas.microsoft.com/office/drawing/2014/main" id="{B1E585F0-79E3-E62F-4929-38851CD6FC8C}"/>
                </a:ext>
              </a:extLst>
            </p:cNvPr>
            <p:cNvSpPr txBox="1"/>
            <p:nvPr/>
          </p:nvSpPr>
          <p:spPr>
            <a:xfrm>
              <a:off x="3504400" y="5401369"/>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146" name="TextBox 145">
              <a:extLst>
                <a:ext uri="{FF2B5EF4-FFF2-40B4-BE49-F238E27FC236}">
                  <a16:creationId xmlns:a16="http://schemas.microsoft.com/office/drawing/2014/main" id="{E1C34660-D41D-EB54-698B-2A9B4077DD4B}"/>
                </a:ext>
              </a:extLst>
            </p:cNvPr>
            <p:cNvSpPr txBox="1"/>
            <p:nvPr/>
          </p:nvSpPr>
          <p:spPr>
            <a:xfrm>
              <a:off x="3486339" y="2791379"/>
              <a:ext cx="920561"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Group</a:t>
              </a:r>
              <a:endParaRPr lang="en-US" sz="1100" b="1" dirty="0">
                <a:solidFill>
                  <a:srgbClr val="0000FF"/>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52813B0-7042-DB1C-AB52-34DB99A0E689}"/>
                </a:ext>
              </a:extLst>
            </p:cNvPr>
            <p:cNvSpPr txBox="1"/>
            <p:nvPr/>
          </p:nvSpPr>
          <p:spPr>
            <a:xfrm>
              <a:off x="4476394" y="2791379"/>
              <a:ext cx="2304136" cy="173874"/>
            </a:xfrm>
            <a:prstGeom prst="rect">
              <a:avLst/>
            </a:prstGeom>
            <a:solidFill>
              <a:schemeClr val="bg1">
                <a:lumMod val="85000"/>
              </a:schemeClr>
            </a:solidFill>
            <a:ln>
              <a:noFill/>
            </a:ln>
            <a:effectLst/>
          </p:spPr>
          <p:txBody>
            <a:bodyPr wrap="none" rtlCol="0" anchor="ctr" anchorCtr="1">
              <a:noAutofit/>
            </a:bodyPr>
            <a:lstStyle/>
            <a:p>
              <a:r>
                <a:rPr lang="en-US" sz="900" dirty="0">
                  <a:latin typeface="Ekachon" panose="00000500000000000000" pitchFamily="2" charset="-34"/>
                  <a:cs typeface="Ekachon" panose="00000500000000000000" pitchFamily="2" charset="-34"/>
                </a:rPr>
                <a:t>No. of Tweet by Party and Sentiment</a:t>
              </a:r>
            </a:p>
          </p:txBody>
        </p:sp>
        <p:sp>
          <p:nvSpPr>
            <p:cNvPr id="148" name="TextBox 147">
              <a:extLst>
                <a:ext uri="{FF2B5EF4-FFF2-40B4-BE49-F238E27FC236}">
                  <a16:creationId xmlns:a16="http://schemas.microsoft.com/office/drawing/2014/main" id="{7B634DD0-169C-85C0-7261-87BA3C051F31}"/>
                </a:ext>
              </a:extLst>
            </p:cNvPr>
            <p:cNvSpPr txBox="1"/>
            <p:nvPr/>
          </p:nvSpPr>
          <p:spPr>
            <a:xfrm>
              <a:off x="6850024" y="2787696"/>
              <a:ext cx="635999" cy="173874"/>
            </a:xfrm>
            <a:prstGeom prst="rect">
              <a:avLst/>
            </a:prstGeom>
            <a:solidFill>
              <a:schemeClr val="bg1">
                <a:lumMod val="85000"/>
              </a:schemeClr>
            </a:solidFill>
            <a:ln>
              <a:noFill/>
            </a:ln>
            <a:effectLst/>
          </p:spPr>
          <p:txBody>
            <a:bodyPr wrap="none" rtlCol="0" anchor="ctr" anchorCtr="1">
              <a:noAutofit/>
            </a:bodyPr>
            <a:lstStyle/>
            <a:p>
              <a:r>
                <a:rPr lang="en-US" sz="1050" dirty="0">
                  <a:latin typeface="Ekachon" panose="00000500000000000000" pitchFamily="2" charset="-34"/>
                  <a:cs typeface="Ekachon" panose="00000500000000000000" pitchFamily="2" charset="-34"/>
                </a:rPr>
                <a:t>Score</a:t>
              </a:r>
            </a:p>
          </p:txBody>
        </p:sp>
        <p:sp>
          <p:nvSpPr>
            <p:cNvPr id="149" name="TextBox 148">
              <a:extLst>
                <a:ext uri="{FF2B5EF4-FFF2-40B4-BE49-F238E27FC236}">
                  <a16:creationId xmlns:a16="http://schemas.microsoft.com/office/drawing/2014/main" id="{C0CD0522-29B5-4B4A-C3C6-BEB7F92B522E}"/>
                </a:ext>
              </a:extLst>
            </p:cNvPr>
            <p:cNvSpPr txBox="1"/>
            <p:nvPr/>
          </p:nvSpPr>
          <p:spPr>
            <a:xfrm>
              <a:off x="3419556" y="3782135"/>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10 </a:t>
              </a:r>
            </a:p>
            <a:p>
              <a:pPr algn="l"/>
              <a:r>
                <a:rPr lang="en-US" sz="900" b="1" dirty="0">
                  <a:latin typeface="Ekachon" panose="00000500000000000000" pitchFamily="2" charset="-34"/>
                  <a:cs typeface="Ekachon" panose="00000500000000000000" pitchFamily="2" charset="-34"/>
                </a:rPr>
                <a:t>Tweets</a:t>
              </a:r>
            </a:p>
          </p:txBody>
        </p:sp>
        <p:pic>
          <p:nvPicPr>
            <p:cNvPr id="150" name="Picture 149">
              <a:extLst>
                <a:ext uri="{FF2B5EF4-FFF2-40B4-BE49-F238E27FC236}">
                  <a16:creationId xmlns:a16="http://schemas.microsoft.com/office/drawing/2014/main" id="{BEDE0C1B-3705-B56D-1C63-E093B56E19DD}"/>
                </a:ext>
              </a:extLst>
            </p:cNvPr>
            <p:cNvPicPr>
              <a:picLocks noChangeAspect="1"/>
            </p:cNvPicPr>
            <p:nvPr/>
          </p:nvPicPr>
          <p:blipFill>
            <a:blip r:embed="rId14"/>
            <a:stretch>
              <a:fillRect/>
            </a:stretch>
          </p:blipFill>
          <p:spPr>
            <a:xfrm>
              <a:off x="4437614" y="3047750"/>
              <a:ext cx="3048409" cy="1093349"/>
            </a:xfrm>
            <a:prstGeom prst="rect">
              <a:avLst/>
            </a:prstGeom>
          </p:spPr>
        </p:pic>
        <p:sp>
          <p:nvSpPr>
            <p:cNvPr id="151" name="TextBox 150">
              <a:extLst>
                <a:ext uri="{FF2B5EF4-FFF2-40B4-BE49-F238E27FC236}">
                  <a16:creationId xmlns:a16="http://schemas.microsoft.com/office/drawing/2014/main" id="{03DC94D4-C5BF-73C1-F8FF-4BE8C4C68469}"/>
                </a:ext>
              </a:extLst>
            </p:cNvPr>
            <p:cNvSpPr txBox="1"/>
            <p:nvPr/>
          </p:nvSpPr>
          <p:spPr>
            <a:xfrm>
              <a:off x="3581622" y="3282793"/>
              <a:ext cx="729993" cy="230832"/>
            </a:xfrm>
            <a:prstGeom prst="rect">
              <a:avLst/>
            </a:prstGeom>
            <a:noFill/>
          </p:spPr>
          <p:txBody>
            <a:bodyPr wrap="square">
              <a:spAutoFit/>
            </a:bodyPr>
            <a:lstStyle>
              <a:defPPr>
                <a:defRPr lang="en-US"/>
              </a:defPPr>
              <a:lvl1pPr algn="ctr"/>
            </a:lstStyle>
            <a:p>
              <a:r>
                <a:rPr lang="en-US" sz="900" b="1" dirty="0">
                  <a:solidFill>
                    <a:schemeClr val="bg1"/>
                  </a:solidFill>
                  <a:latin typeface="Ekachon" panose="00000500000000000000" pitchFamily="2" charset="-34"/>
                  <a:cs typeface="Ekachon" panose="00000500000000000000" pitchFamily="2" charset="-34"/>
                </a:rPr>
                <a:t>Party A</a:t>
              </a:r>
            </a:p>
          </p:txBody>
        </p:sp>
        <p:sp>
          <p:nvSpPr>
            <p:cNvPr id="152" name="Freeform 501">
              <a:extLst>
                <a:ext uri="{FF2B5EF4-FFF2-40B4-BE49-F238E27FC236}">
                  <a16:creationId xmlns:a16="http://schemas.microsoft.com/office/drawing/2014/main" id="{03A56867-5748-B0F0-591B-4B1CC1A2CEFD}"/>
                </a:ext>
              </a:extLst>
            </p:cNvPr>
            <p:cNvSpPr>
              <a:spLocks noEditPoints="1"/>
            </p:cNvSpPr>
            <p:nvPr/>
          </p:nvSpPr>
          <p:spPr bwMode="auto">
            <a:xfrm>
              <a:off x="4657627" y="3000374"/>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3" name="Freeform 501">
              <a:extLst>
                <a:ext uri="{FF2B5EF4-FFF2-40B4-BE49-F238E27FC236}">
                  <a16:creationId xmlns:a16="http://schemas.microsoft.com/office/drawing/2014/main" id="{5CA7F310-2716-EC89-7347-223AAD912EAD}"/>
                </a:ext>
              </a:extLst>
            </p:cNvPr>
            <p:cNvSpPr>
              <a:spLocks noEditPoints="1"/>
            </p:cNvSpPr>
            <p:nvPr/>
          </p:nvSpPr>
          <p:spPr bwMode="auto">
            <a:xfrm>
              <a:off x="6987379" y="3000373"/>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pic>
          <p:nvPicPr>
            <p:cNvPr id="154" name="Picture 153">
              <a:extLst>
                <a:ext uri="{FF2B5EF4-FFF2-40B4-BE49-F238E27FC236}">
                  <a16:creationId xmlns:a16="http://schemas.microsoft.com/office/drawing/2014/main" id="{EF380B52-245A-0988-6368-2EB7E5FDD7A4}"/>
                </a:ext>
              </a:extLst>
            </p:cNvPr>
            <p:cNvPicPr>
              <a:picLocks noChangeAspect="1"/>
            </p:cNvPicPr>
            <p:nvPr/>
          </p:nvPicPr>
          <p:blipFill>
            <a:blip r:embed="rId15"/>
            <a:stretch>
              <a:fillRect/>
            </a:stretch>
          </p:blipFill>
          <p:spPr>
            <a:xfrm>
              <a:off x="4437614" y="4240075"/>
              <a:ext cx="3048409" cy="1103089"/>
            </a:xfrm>
            <a:prstGeom prst="rect">
              <a:avLst/>
            </a:prstGeom>
          </p:spPr>
        </p:pic>
        <p:sp>
          <p:nvSpPr>
            <p:cNvPr id="155" name="Freeform 501">
              <a:extLst>
                <a:ext uri="{FF2B5EF4-FFF2-40B4-BE49-F238E27FC236}">
                  <a16:creationId xmlns:a16="http://schemas.microsoft.com/office/drawing/2014/main" id="{76A51A4B-0201-EBEE-C863-A2110B586290}"/>
                </a:ext>
              </a:extLst>
            </p:cNvPr>
            <p:cNvSpPr>
              <a:spLocks noEditPoints="1"/>
            </p:cNvSpPr>
            <p:nvPr/>
          </p:nvSpPr>
          <p:spPr bwMode="auto">
            <a:xfrm>
              <a:off x="6964041"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56" name="Freeform 501">
              <a:extLst>
                <a:ext uri="{FF2B5EF4-FFF2-40B4-BE49-F238E27FC236}">
                  <a16:creationId xmlns:a16="http://schemas.microsoft.com/office/drawing/2014/main" id="{D8BBE7A4-9DF3-EF3A-CDD3-DBA2777D9749}"/>
                </a:ext>
              </a:extLst>
            </p:cNvPr>
            <p:cNvSpPr>
              <a:spLocks noEditPoints="1"/>
            </p:cNvSpPr>
            <p:nvPr/>
          </p:nvSpPr>
          <p:spPr bwMode="auto">
            <a:xfrm>
              <a:off x="4652012"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7" name="TextBox 156">
              <a:extLst>
                <a:ext uri="{FF2B5EF4-FFF2-40B4-BE49-F238E27FC236}">
                  <a16:creationId xmlns:a16="http://schemas.microsoft.com/office/drawing/2014/main" id="{3712A08B-F1C9-F225-71AC-D506CE0D34F3}"/>
                </a:ext>
              </a:extLst>
            </p:cNvPr>
            <p:cNvSpPr txBox="1"/>
            <p:nvPr/>
          </p:nvSpPr>
          <p:spPr>
            <a:xfrm>
              <a:off x="3581622" y="4454130"/>
              <a:ext cx="729993" cy="230832"/>
            </a:xfrm>
            <a:prstGeom prst="rect">
              <a:avLst/>
            </a:prstGeom>
            <a:noFill/>
          </p:spPr>
          <p:txBody>
            <a:bodyPr wrap="square">
              <a:spAutoFit/>
            </a:bodyPr>
            <a:lstStyle>
              <a:defPPr>
                <a:defRPr lang="en-US"/>
              </a:defPPr>
              <a:lvl1pPr algn="ctr"/>
            </a:lstStyle>
            <a:p>
              <a:r>
                <a:rPr lang="en-US" sz="900" b="1" dirty="0">
                  <a:solidFill>
                    <a:schemeClr val="tx1">
                      <a:lumMod val="75000"/>
                      <a:lumOff val="25000"/>
                    </a:schemeClr>
                  </a:solidFill>
                  <a:latin typeface="Ekachon" panose="00000500000000000000" pitchFamily="2" charset="-34"/>
                  <a:cs typeface="Ekachon" panose="00000500000000000000" pitchFamily="2" charset="-34"/>
                </a:rPr>
                <a:t>Party E</a:t>
              </a:r>
            </a:p>
          </p:txBody>
        </p:sp>
        <p:sp>
          <p:nvSpPr>
            <p:cNvPr id="158" name="TextBox 157">
              <a:extLst>
                <a:ext uri="{FF2B5EF4-FFF2-40B4-BE49-F238E27FC236}">
                  <a16:creationId xmlns:a16="http://schemas.microsoft.com/office/drawing/2014/main" id="{4353653B-A760-F5A9-1917-DB76CF726453}"/>
                </a:ext>
              </a:extLst>
            </p:cNvPr>
            <p:cNvSpPr txBox="1"/>
            <p:nvPr/>
          </p:nvSpPr>
          <p:spPr>
            <a:xfrm>
              <a:off x="3423706" y="4986700"/>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19 </a:t>
              </a:r>
            </a:p>
            <a:p>
              <a:pPr algn="l"/>
              <a:r>
                <a:rPr lang="en-US" sz="900" b="1" dirty="0">
                  <a:latin typeface="Ekachon" panose="00000500000000000000" pitchFamily="2" charset="-34"/>
                  <a:cs typeface="Ekachon" panose="00000500000000000000" pitchFamily="2" charset="-34"/>
                </a:rPr>
                <a:t>Tweets</a:t>
              </a:r>
            </a:p>
          </p:txBody>
        </p:sp>
        <p:pic>
          <p:nvPicPr>
            <p:cNvPr id="159" name="Picture 158">
              <a:extLst>
                <a:ext uri="{FF2B5EF4-FFF2-40B4-BE49-F238E27FC236}">
                  <a16:creationId xmlns:a16="http://schemas.microsoft.com/office/drawing/2014/main" id="{D7FEA1C6-5AA9-A6BB-9025-8D263FC20797}"/>
                </a:ext>
              </a:extLst>
            </p:cNvPr>
            <p:cNvPicPr>
              <a:picLocks noChangeAspect="1"/>
            </p:cNvPicPr>
            <p:nvPr/>
          </p:nvPicPr>
          <p:blipFill>
            <a:blip r:embed="rId16"/>
            <a:stretch>
              <a:fillRect/>
            </a:stretch>
          </p:blipFill>
          <p:spPr>
            <a:xfrm>
              <a:off x="4437614" y="5434150"/>
              <a:ext cx="3048409" cy="1093349"/>
            </a:xfrm>
            <a:prstGeom prst="rect">
              <a:avLst/>
            </a:prstGeom>
          </p:spPr>
        </p:pic>
        <p:sp>
          <p:nvSpPr>
            <p:cNvPr id="160" name="Freeform 501">
              <a:extLst>
                <a:ext uri="{FF2B5EF4-FFF2-40B4-BE49-F238E27FC236}">
                  <a16:creationId xmlns:a16="http://schemas.microsoft.com/office/drawing/2014/main" id="{1C4D553D-1E57-BE49-6FAE-C426C9642B20}"/>
                </a:ext>
              </a:extLst>
            </p:cNvPr>
            <p:cNvSpPr>
              <a:spLocks noEditPoints="1"/>
            </p:cNvSpPr>
            <p:nvPr/>
          </p:nvSpPr>
          <p:spPr bwMode="auto">
            <a:xfrm>
              <a:off x="6964041"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1" name="Freeform 501">
              <a:extLst>
                <a:ext uri="{FF2B5EF4-FFF2-40B4-BE49-F238E27FC236}">
                  <a16:creationId xmlns:a16="http://schemas.microsoft.com/office/drawing/2014/main" id="{FB751611-0EC3-CEF5-E44B-0840D6001B84}"/>
                </a:ext>
              </a:extLst>
            </p:cNvPr>
            <p:cNvSpPr>
              <a:spLocks noEditPoints="1"/>
            </p:cNvSpPr>
            <p:nvPr/>
          </p:nvSpPr>
          <p:spPr bwMode="auto">
            <a:xfrm>
              <a:off x="4652012"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2" name="Freeform 501">
              <a:extLst>
                <a:ext uri="{FF2B5EF4-FFF2-40B4-BE49-F238E27FC236}">
                  <a16:creationId xmlns:a16="http://schemas.microsoft.com/office/drawing/2014/main" id="{51E1728E-0539-E89C-5E11-54DB1CE2375B}"/>
                </a:ext>
              </a:extLst>
            </p:cNvPr>
            <p:cNvSpPr>
              <a:spLocks noEditPoints="1"/>
            </p:cNvSpPr>
            <p:nvPr/>
          </p:nvSpPr>
          <p:spPr bwMode="auto">
            <a:xfrm>
              <a:off x="4646081" y="5605320"/>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3" name="Freeform 501">
              <a:extLst>
                <a:ext uri="{FF2B5EF4-FFF2-40B4-BE49-F238E27FC236}">
                  <a16:creationId xmlns:a16="http://schemas.microsoft.com/office/drawing/2014/main" id="{2F776F72-9C08-CECC-4CA7-D3FF439DC9FD}"/>
                </a:ext>
              </a:extLst>
            </p:cNvPr>
            <p:cNvSpPr>
              <a:spLocks noEditPoints="1"/>
            </p:cNvSpPr>
            <p:nvPr/>
          </p:nvSpPr>
          <p:spPr bwMode="auto">
            <a:xfrm>
              <a:off x="6975833" y="5605319"/>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4" name="TextBox 163">
              <a:extLst>
                <a:ext uri="{FF2B5EF4-FFF2-40B4-BE49-F238E27FC236}">
                  <a16:creationId xmlns:a16="http://schemas.microsoft.com/office/drawing/2014/main" id="{528CA376-B3AC-070D-6D2C-42BA93970EC2}"/>
                </a:ext>
              </a:extLst>
            </p:cNvPr>
            <p:cNvSpPr txBox="1"/>
            <p:nvPr/>
          </p:nvSpPr>
          <p:spPr>
            <a:xfrm>
              <a:off x="3419556" y="6176667"/>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24 </a:t>
              </a:r>
            </a:p>
            <a:p>
              <a:pPr algn="l"/>
              <a:r>
                <a:rPr lang="en-US" sz="900" b="1" dirty="0">
                  <a:latin typeface="Ekachon" panose="00000500000000000000" pitchFamily="2" charset="-34"/>
                  <a:cs typeface="Ekachon" panose="00000500000000000000" pitchFamily="2" charset="-34"/>
                </a:rPr>
                <a:t>Tweets</a:t>
              </a:r>
            </a:p>
          </p:txBody>
        </p:sp>
        <p:sp>
          <p:nvSpPr>
            <p:cNvPr id="165" name="TextBox 164">
              <a:extLst>
                <a:ext uri="{FF2B5EF4-FFF2-40B4-BE49-F238E27FC236}">
                  <a16:creationId xmlns:a16="http://schemas.microsoft.com/office/drawing/2014/main" id="{B4452EF7-B412-2977-1258-A86F53F4B05E}"/>
                </a:ext>
              </a:extLst>
            </p:cNvPr>
            <p:cNvSpPr txBox="1"/>
            <p:nvPr/>
          </p:nvSpPr>
          <p:spPr>
            <a:xfrm>
              <a:off x="3367184" y="5715459"/>
              <a:ext cx="729993" cy="215444"/>
            </a:xfrm>
            <a:prstGeom prst="rect">
              <a:avLst/>
            </a:prstGeom>
            <a:noFill/>
          </p:spPr>
          <p:txBody>
            <a:bodyPr wrap="square">
              <a:spAutoFit/>
            </a:bodyPr>
            <a:lstStyle>
              <a:defPPr>
                <a:defRPr lang="en-US"/>
              </a:defPPr>
              <a:lvl1pPr algn="ctr"/>
            </a:lstStyle>
            <a:p>
              <a:r>
                <a:rPr lang="en-US" sz="800" dirty="0">
                  <a:solidFill>
                    <a:schemeClr val="bg1"/>
                  </a:solidFill>
                  <a:latin typeface="Ekachon" panose="00000500000000000000" pitchFamily="2" charset="-34"/>
                  <a:cs typeface="Ekachon" panose="00000500000000000000" pitchFamily="2" charset="-34"/>
                </a:rPr>
                <a:t>Party B</a:t>
              </a:r>
            </a:p>
          </p:txBody>
        </p:sp>
        <p:sp>
          <p:nvSpPr>
            <p:cNvPr id="166" name="TextBox 165">
              <a:extLst>
                <a:ext uri="{FF2B5EF4-FFF2-40B4-BE49-F238E27FC236}">
                  <a16:creationId xmlns:a16="http://schemas.microsoft.com/office/drawing/2014/main" id="{B1874A15-872D-805B-F4BB-877B181D4CD2}"/>
                </a:ext>
              </a:extLst>
            </p:cNvPr>
            <p:cNvSpPr txBox="1"/>
            <p:nvPr/>
          </p:nvSpPr>
          <p:spPr>
            <a:xfrm>
              <a:off x="3807621" y="5715459"/>
              <a:ext cx="729993" cy="215444"/>
            </a:xfrm>
            <a:prstGeom prst="rect">
              <a:avLst/>
            </a:prstGeom>
            <a:noFill/>
          </p:spPr>
          <p:txBody>
            <a:bodyPr wrap="square">
              <a:spAutoFit/>
            </a:bodyPr>
            <a:lstStyle>
              <a:defPPr>
                <a:defRPr lang="en-US"/>
              </a:defPPr>
              <a:lvl1pPr algn="ctr"/>
            </a:lstStyle>
            <a:p>
              <a:r>
                <a:rPr lang="en-US" sz="800" dirty="0">
                  <a:solidFill>
                    <a:schemeClr val="bg1">
                      <a:lumMod val="95000"/>
                    </a:schemeClr>
                  </a:solidFill>
                  <a:latin typeface="Ekachon" panose="00000500000000000000" pitchFamily="2" charset="-34"/>
                  <a:cs typeface="Ekachon" panose="00000500000000000000" pitchFamily="2" charset="-34"/>
                </a:rPr>
                <a:t>Party E</a:t>
              </a:r>
            </a:p>
          </p:txBody>
        </p:sp>
        <p:sp>
          <p:nvSpPr>
            <p:cNvPr id="167" name="TextBox 166">
              <a:extLst>
                <a:ext uri="{FF2B5EF4-FFF2-40B4-BE49-F238E27FC236}">
                  <a16:creationId xmlns:a16="http://schemas.microsoft.com/office/drawing/2014/main" id="{A2AA96B4-1AF5-A9EA-7014-9203E75ACC46}"/>
                </a:ext>
              </a:extLst>
            </p:cNvPr>
            <p:cNvSpPr txBox="1"/>
            <p:nvPr/>
          </p:nvSpPr>
          <p:spPr>
            <a:xfrm>
              <a:off x="3371386" y="5591569"/>
              <a:ext cx="729993" cy="215444"/>
            </a:xfrm>
            <a:prstGeom prst="rect">
              <a:avLst/>
            </a:prstGeom>
            <a:noFill/>
          </p:spPr>
          <p:txBody>
            <a:bodyPr wrap="square">
              <a:spAutoFit/>
            </a:bodyPr>
            <a:lstStyle>
              <a:defPPr>
                <a:defRPr lang="en-US"/>
              </a:defPPr>
              <a:lvl1pPr algn="ctr"/>
            </a:lstStyle>
            <a:p>
              <a:r>
                <a:rPr lang="en-US" sz="800" i="1" u="sng" dirty="0">
                  <a:solidFill>
                    <a:schemeClr val="bg1"/>
                  </a:solidFill>
                  <a:latin typeface="Ekachon" panose="00000500000000000000" pitchFamily="2" charset="-34"/>
                  <a:cs typeface="Ekachon" panose="00000500000000000000" pitchFamily="2" charset="-34"/>
                </a:rPr>
                <a:t>Love</a:t>
              </a:r>
            </a:p>
          </p:txBody>
        </p:sp>
        <p:sp>
          <p:nvSpPr>
            <p:cNvPr id="168" name="TextBox 167">
              <a:extLst>
                <a:ext uri="{FF2B5EF4-FFF2-40B4-BE49-F238E27FC236}">
                  <a16:creationId xmlns:a16="http://schemas.microsoft.com/office/drawing/2014/main" id="{840FAB65-652B-F688-D1F5-A15C088C77EC}"/>
                </a:ext>
              </a:extLst>
            </p:cNvPr>
            <p:cNvSpPr txBox="1"/>
            <p:nvPr/>
          </p:nvSpPr>
          <p:spPr>
            <a:xfrm>
              <a:off x="3811823" y="5588756"/>
              <a:ext cx="729993" cy="215444"/>
            </a:xfrm>
            <a:prstGeom prst="rect">
              <a:avLst/>
            </a:prstGeom>
            <a:noFill/>
          </p:spPr>
          <p:txBody>
            <a:bodyPr wrap="square">
              <a:spAutoFit/>
            </a:bodyPr>
            <a:lstStyle>
              <a:defPPr>
                <a:defRPr lang="en-US"/>
              </a:defPPr>
              <a:lvl1pPr algn="ctr"/>
            </a:lstStyle>
            <a:p>
              <a:r>
                <a:rPr lang="en-US" sz="800" i="1" u="sng" dirty="0">
                  <a:solidFill>
                    <a:schemeClr val="bg1">
                      <a:lumMod val="95000"/>
                    </a:schemeClr>
                  </a:solidFill>
                  <a:latin typeface="Ekachon" panose="00000500000000000000" pitchFamily="2" charset="-34"/>
                  <a:cs typeface="Ekachon" panose="00000500000000000000" pitchFamily="2" charset="-34"/>
                </a:rPr>
                <a:t>Attack</a:t>
              </a:r>
            </a:p>
          </p:txBody>
        </p:sp>
      </p:grpSp>
      <p:sp>
        <p:nvSpPr>
          <p:cNvPr id="182" name="Rectangle 181">
            <a:extLst>
              <a:ext uri="{FF2B5EF4-FFF2-40B4-BE49-F238E27FC236}">
                <a16:creationId xmlns:a16="http://schemas.microsoft.com/office/drawing/2014/main" id="{A9BB1A96-57AB-8DFA-8B14-29145DA69159}"/>
              </a:ext>
            </a:extLst>
          </p:cNvPr>
          <p:cNvSpPr/>
          <p:nvPr/>
        </p:nvSpPr>
        <p:spPr>
          <a:xfrm>
            <a:off x="8184108" y="503811"/>
            <a:ext cx="3708916" cy="337070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74FFD0E6-C396-C7E4-4B8A-7B9CCB46AF07}"/>
              </a:ext>
            </a:extLst>
          </p:cNvPr>
          <p:cNvGrpSpPr/>
          <p:nvPr/>
        </p:nvGrpSpPr>
        <p:grpSpPr>
          <a:xfrm>
            <a:off x="4132305" y="492490"/>
            <a:ext cx="3708915" cy="957782"/>
            <a:chOff x="3813042" y="1460174"/>
            <a:chExt cx="3968883" cy="1318858"/>
          </a:xfrm>
        </p:grpSpPr>
        <p:sp>
          <p:nvSpPr>
            <p:cNvPr id="184" name="Rectangle 183">
              <a:extLst>
                <a:ext uri="{FF2B5EF4-FFF2-40B4-BE49-F238E27FC236}">
                  <a16:creationId xmlns:a16="http://schemas.microsoft.com/office/drawing/2014/main" id="{E2DC5066-8E67-4B76-A084-BE624765A1A1}"/>
                </a:ext>
              </a:extLst>
            </p:cNvPr>
            <p:cNvSpPr/>
            <p:nvPr/>
          </p:nvSpPr>
          <p:spPr>
            <a:xfrm>
              <a:off x="3813042" y="1471268"/>
              <a:ext cx="3968883" cy="130776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F95A7DB2-4BF7-B58E-97A8-ED16414F2E63}"/>
                </a:ext>
              </a:extLst>
            </p:cNvPr>
            <p:cNvSpPr txBox="1"/>
            <p:nvPr/>
          </p:nvSpPr>
          <p:spPr>
            <a:xfrm>
              <a:off x="3868447" y="1460174"/>
              <a:ext cx="2747177" cy="423806"/>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pic>
          <p:nvPicPr>
            <p:cNvPr id="186" name="Picture 185">
              <a:extLst>
                <a:ext uri="{FF2B5EF4-FFF2-40B4-BE49-F238E27FC236}">
                  <a16:creationId xmlns:a16="http://schemas.microsoft.com/office/drawing/2014/main" id="{2E1D7F05-3D6D-4895-BEB6-0B901A78777E}"/>
                </a:ext>
              </a:extLst>
            </p:cNvPr>
            <p:cNvPicPr>
              <a:picLocks noChangeAspect="1"/>
            </p:cNvPicPr>
            <p:nvPr/>
          </p:nvPicPr>
          <p:blipFill>
            <a:blip r:embed="rId17"/>
            <a:stretch>
              <a:fillRect/>
            </a:stretch>
          </p:blipFill>
          <p:spPr>
            <a:xfrm>
              <a:off x="3960676" y="1830775"/>
              <a:ext cx="3646261" cy="902166"/>
            </a:xfrm>
            <a:prstGeom prst="rect">
              <a:avLst/>
            </a:prstGeom>
          </p:spPr>
        </p:pic>
      </p:grpSp>
      <p:sp>
        <p:nvSpPr>
          <p:cNvPr id="187" name="Rectangle 186">
            <a:extLst>
              <a:ext uri="{FF2B5EF4-FFF2-40B4-BE49-F238E27FC236}">
                <a16:creationId xmlns:a16="http://schemas.microsoft.com/office/drawing/2014/main" id="{27EC9879-B2CE-AB7A-368D-68B6BE3CFD34}"/>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06377C1D-D4B5-3FB7-37A1-6E64A55EAEF0}"/>
              </a:ext>
            </a:extLst>
          </p:cNvPr>
          <p:cNvSpPr txBox="1"/>
          <p:nvPr/>
        </p:nvSpPr>
        <p:spPr>
          <a:xfrm>
            <a:off x="3142059" y="4087821"/>
            <a:ext cx="1043626" cy="738664"/>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Analyze Tweets in 2 Levels</a:t>
            </a:r>
            <a:endParaRPr lang="th-TH" sz="1400" b="1" i="1" dirty="0">
              <a:latin typeface="Ekachon" panose="00000500000000000000" pitchFamily="2" charset="-34"/>
              <a:cs typeface="Ekachon" panose="00000500000000000000" pitchFamily="2" charset="-34"/>
            </a:endParaRPr>
          </a:p>
        </p:txBody>
      </p:sp>
      <p:sp>
        <p:nvSpPr>
          <p:cNvPr id="190" name="Isosceles Triangle 189">
            <a:extLst>
              <a:ext uri="{FF2B5EF4-FFF2-40B4-BE49-F238E27FC236}">
                <a16:creationId xmlns:a16="http://schemas.microsoft.com/office/drawing/2014/main" id="{7548B519-01F1-A924-9293-D4415434C705}"/>
              </a:ext>
            </a:extLst>
          </p:cNvPr>
          <p:cNvSpPr/>
          <p:nvPr/>
        </p:nvSpPr>
        <p:spPr>
          <a:xfrm rot="10800000">
            <a:off x="6885224" y="1385537"/>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74D557B5-F8CB-64DB-4C87-76869869FB61}"/>
              </a:ext>
            </a:extLst>
          </p:cNvPr>
          <p:cNvSpPr/>
          <p:nvPr/>
        </p:nvSpPr>
        <p:spPr>
          <a:xfrm rot="10800000">
            <a:off x="5317000" y="5815205"/>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68B865CC-75C1-B381-B776-024AE1FABC28}"/>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sp>
        <p:nvSpPr>
          <p:cNvPr id="199" name="TextBox 198">
            <a:extLst>
              <a:ext uri="{FF2B5EF4-FFF2-40B4-BE49-F238E27FC236}">
                <a16:creationId xmlns:a16="http://schemas.microsoft.com/office/drawing/2014/main" id="{8BC81825-4237-487B-23B3-7B1C4B076BF8}"/>
              </a:ext>
            </a:extLst>
          </p:cNvPr>
          <p:cNvSpPr txBox="1"/>
          <p:nvPr/>
        </p:nvSpPr>
        <p:spPr>
          <a:xfrm>
            <a:off x="8320875" y="565780"/>
            <a:ext cx="3400049" cy="95410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rPr>
              <a:t>Analyze and contrast </a:t>
            </a:r>
          </a:p>
          <a:p>
            <a:r>
              <a:rPr lang="en-US" dirty="0">
                <a:effectLst/>
              </a:rPr>
              <a:t>the proportion of votes for the 7 parties in the actual party-list vote results </a:t>
            </a:r>
          </a:p>
          <a:p>
            <a:r>
              <a:rPr lang="en-US" dirty="0">
                <a:effectLst/>
              </a:rPr>
              <a:t>with the data extracted from Twitter.</a:t>
            </a:r>
          </a:p>
        </p:txBody>
      </p:sp>
      <p:graphicFrame>
        <p:nvGraphicFramePr>
          <p:cNvPr id="202" name="Chart 201">
            <a:extLst>
              <a:ext uri="{FF2B5EF4-FFF2-40B4-BE49-F238E27FC236}">
                <a16:creationId xmlns:a16="http://schemas.microsoft.com/office/drawing/2014/main" id="{D3624DE4-8091-B338-F497-5A3CA3D36B48}"/>
              </a:ext>
            </a:extLst>
          </p:cNvPr>
          <p:cNvGraphicFramePr/>
          <p:nvPr/>
        </p:nvGraphicFramePr>
        <p:xfrm>
          <a:off x="8498685" y="2034181"/>
          <a:ext cx="1148974" cy="1763530"/>
        </p:xfrm>
        <a:graphic>
          <a:graphicData uri="http://schemas.openxmlformats.org/drawingml/2006/chart">
            <c:chart xmlns:c="http://schemas.openxmlformats.org/drawingml/2006/chart" xmlns:r="http://schemas.openxmlformats.org/officeDocument/2006/relationships" r:id="rId18"/>
          </a:graphicData>
        </a:graphic>
      </p:graphicFrame>
      <p:sp>
        <p:nvSpPr>
          <p:cNvPr id="203" name="TextBox 202">
            <a:extLst>
              <a:ext uri="{FF2B5EF4-FFF2-40B4-BE49-F238E27FC236}">
                <a16:creationId xmlns:a16="http://schemas.microsoft.com/office/drawing/2014/main" id="{89AA052F-64CE-4B14-7618-EFD1965B47E4}"/>
              </a:ext>
            </a:extLst>
          </p:cNvPr>
          <p:cNvSpPr txBox="1"/>
          <p:nvPr/>
        </p:nvSpPr>
        <p:spPr>
          <a:xfrm>
            <a:off x="8448049"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Party-list</a:t>
            </a:r>
          </a:p>
          <a:p>
            <a:pPr algn="ctr"/>
            <a:r>
              <a:rPr lang="en-US" sz="1100" dirty="0">
                <a:latin typeface="Ekachon" panose="00000500000000000000" pitchFamily="2" charset="-34"/>
                <a:cs typeface="Ekachon" panose="00000500000000000000" pitchFamily="2" charset="-34"/>
              </a:rPr>
              <a:t>Vote Results </a:t>
            </a:r>
          </a:p>
        </p:txBody>
      </p:sp>
      <p:sp>
        <p:nvSpPr>
          <p:cNvPr id="204" name="TextBox 203">
            <a:extLst>
              <a:ext uri="{FF2B5EF4-FFF2-40B4-BE49-F238E27FC236}">
                <a16:creationId xmlns:a16="http://schemas.microsoft.com/office/drawing/2014/main" id="{0A89157B-AE58-5830-9B0F-E3538D685340}"/>
              </a:ext>
            </a:extLst>
          </p:cNvPr>
          <p:cNvSpPr txBox="1"/>
          <p:nvPr/>
        </p:nvSpPr>
        <p:spPr>
          <a:xfrm>
            <a:off x="10315225"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Data From </a:t>
            </a:r>
          </a:p>
          <a:p>
            <a:pPr algn="ctr"/>
            <a:r>
              <a:rPr lang="en-US" sz="1100" dirty="0">
                <a:latin typeface="Ekachon" panose="00000500000000000000" pitchFamily="2" charset="-34"/>
                <a:cs typeface="Ekachon" panose="00000500000000000000" pitchFamily="2" charset="-34"/>
              </a:rPr>
              <a:t>Twitter</a:t>
            </a:r>
          </a:p>
        </p:txBody>
      </p:sp>
      <p:sp>
        <p:nvSpPr>
          <p:cNvPr id="206" name="TextBox 205">
            <a:extLst>
              <a:ext uri="{FF2B5EF4-FFF2-40B4-BE49-F238E27FC236}">
                <a16:creationId xmlns:a16="http://schemas.microsoft.com/office/drawing/2014/main" id="{9718BFCC-D137-F3BC-2301-D01B748BEB6E}"/>
              </a:ext>
            </a:extLst>
          </p:cNvPr>
          <p:cNvSpPr txBox="1"/>
          <p:nvPr/>
        </p:nvSpPr>
        <p:spPr>
          <a:xfrm>
            <a:off x="8448049" y="2860953"/>
            <a:ext cx="688263" cy="144094"/>
          </a:xfrm>
          <a:prstGeom prst="rect">
            <a:avLst/>
          </a:prstGeom>
          <a:solidFill>
            <a:srgbClr val="D62728"/>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เพื่อไทย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07" name="TextBox 206">
            <a:extLst>
              <a:ext uri="{FF2B5EF4-FFF2-40B4-BE49-F238E27FC236}">
                <a16:creationId xmlns:a16="http://schemas.microsoft.com/office/drawing/2014/main" id="{D07E5975-F93D-E9E8-ED67-4D9DF1E4DC13}"/>
              </a:ext>
            </a:extLst>
          </p:cNvPr>
          <p:cNvSpPr txBox="1"/>
          <p:nvPr/>
        </p:nvSpPr>
        <p:spPr>
          <a:xfrm>
            <a:off x="8448049" y="2181708"/>
            <a:ext cx="688263" cy="137998"/>
          </a:xfrm>
          <a:prstGeom prst="rect">
            <a:avLst/>
          </a:prstGeom>
          <a:solidFill>
            <a:srgbClr val="FF7F0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ก้าวไกล</a:t>
            </a:r>
            <a:endParaRPr lang="en-US" sz="700" dirty="0">
              <a:solidFill>
                <a:schemeClr val="bg1"/>
              </a:solidFill>
              <a:latin typeface="Ekachon" panose="00000500000000000000" pitchFamily="2" charset="-34"/>
              <a:cs typeface="Ekachon" panose="00000500000000000000" pitchFamily="2" charset="-34"/>
            </a:endParaRPr>
          </a:p>
        </p:txBody>
      </p:sp>
      <p:sp>
        <p:nvSpPr>
          <p:cNvPr id="208" name="TextBox 207">
            <a:extLst>
              <a:ext uri="{FF2B5EF4-FFF2-40B4-BE49-F238E27FC236}">
                <a16:creationId xmlns:a16="http://schemas.microsoft.com/office/drawing/2014/main" id="{425BF2D8-6502-811F-BF60-CC9E7A1376FE}"/>
              </a:ext>
            </a:extLst>
          </p:cNvPr>
          <p:cNvSpPr txBox="1"/>
          <p:nvPr/>
        </p:nvSpPr>
        <p:spPr>
          <a:xfrm>
            <a:off x="8465343" y="3340654"/>
            <a:ext cx="711583" cy="137998"/>
          </a:xfrm>
          <a:prstGeom prst="rect">
            <a:avLst/>
          </a:prstGeom>
          <a:solidFill>
            <a:srgbClr val="051C61"/>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รวมไทยสร้างชาติ</a:t>
            </a:r>
            <a:endParaRPr lang="en-US" sz="700" dirty="0">
              <a:solidFill>
                <a:schemeClr val="bg1"/>
              </a:solidFill>
              <a:latin typeface="Ekachon" panose="00000500000000000000" pitchFamily="2" charset="-34"/>
              <a:cs typeface="Ekachon" panose="00000500000000000000" pitchFamily="2" charset="-34"/>
            </a:endParaRPr>
          </a:p>
        </p:txBody>
      </p:sp>
      <p:sp>
        <p:nvSpPr>
          <p:cNvPr id="209" name="TextBox 208">
            <a:extLst>
              <a:ext uri="{FF2B5EF4-FFF2-40B4-BE49-F238E27FC236}">
                <a16:creationId xmlns:a16="http://schemas.microsoft.com/office/drawing/2014/main" id="{15A6BE78-9FBD-EAD9-2D13-C72C379E1D12}"/>
              </a:ext>
            </a:extLst>
          </p:cNvPr>
          <p:cNvSpPr txBox="1"/>
          <p:nvPr/>
        </p:nvSpPr>
        <p:spPr>
          <a:xfrm>
            <a:off x="9300359" y="2984270"/>
            <a:ext cx="688263" cy="137998"/>
          </a:xfrm>
          <a:prstGeom prst="rect">
            <a:avLst/>
          </a:prstGeom>
          <a:solidFill>
            <a:srgbClr val="0E6EC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ภูมิใจไทย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10" name="TextBox 209">
            <a:extLst>
              <a:ext uri="{FF2B5EF4-FFF2-40B4-BE49-F238E27FC236}">
                <a16:creationId xmlns:a16="http://schemas.microsoft.com/office/drawing/2014/main" id="{BDE4BE9A-E29F-7415-6D77-0E6833D3D90C}"/>
              </a:ext>
            </a:extLst>
          </p:cNvPr>
          <p:cNvSpPr txBox="1"/>
          <p:nvPr/>
        </p:nvSpPr>
        <p:spPr>
          <a:xfrm>
            <a:off x="9302284" y="3157830"/>
            <a:ext cx="688263" cy="137998"/>
          </a:xfrm>
          <a:prstGeom prst="rect">
            <a:avLst/>
          </a:prstGeom>
          <a:solidFill>
            <a:srgbClr val="68CEEE"/>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1" name="TextBox 210">
            <a:extLst>
              <a:ext uri="{FF2B5EF4-FFF2-40B4-BE49-F238E27FC236}">
                <a16:creationId xmlns:a16="http://schemas.microsoft.com/office/drawing/2014/main" id="{EFA12EE4-12C9-9A9C-627E-DFB556A2AABC}"/>
              </a:ext>
            </a:extLst>
          </p:cNvPr>
          <p:cNvSpPr txBox="1"/>
          <p:nvPr/>
        </p:nvSpPr>
        <p:spPr>
          <a:xfrm>
            <a:off x="9300359" y="3330713"/>
            <a:ext cx="688264" cy="137998"/>
          </a:xfrm>
          <a:prstGeom prst="rect">
            <a:avLst/>
          </a:prstGeom>
          <a:solidFill>
            <a:srgbClr val="2D9CED"/>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พลังประชารัฐ</a:t>
            </a:r>
            <a:endParaRPr lang="en-US" sz="700" dirty="0">
              <a:solidFill>
                <a:schemeClr val="bg1"/>
              </a:solidFill>
              <a:latin typeface="Ekachon" panose="00000500000000000000" pitchFamily="2" charset="-34"/>
              <a:cs typeface="Ekachon" panose="00000500000000000000" pitchFamily="2" charset="-34"/>
            </a:endParaRPr>
          </a:p>
        </p:txBody>
      </p:sp>
      <p:sp>
        <p:nvSpPr>
          <p:cNvPr id="212" name="TextBox 211">
            <a:extLst>
              <a:ext uri="{FF2B5EF4-FFF2-40B4-BE49-F238E27FC236}">
                <a16:creationId xmlns:a16="http://schemas.microsoft.com/office/drawing/2014/main" id="{080E4640-CE88-07AE-783B-938C2AD5A6CF}"/>
              </a:ext>
            </a:extLst>
          </p:cNvPr>
          <p:cNvSpPr txBox="1"/>
          <p:nvPr/>
        </p:nvSpPr>
        <p:spPr>
          <a:xfrm>
            <a:off x="9300359" y="3503596"/>
            <a:ext cx="688263" cy="137998"/>
          </a:xfrm>
          <a:prstGeom prst="rect">
            <a:avLst/>
          </a:prstGeom>
          <a:solidFill>
            <a:srgbClr val="FF9895"/>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3" name="TextBox 212">
            <a:extLst>
              <a:ext uri="{FF2B5EF4-FFF2-40B4-BE49-F238E27FC236}">
                <a16:creationId xmlns:a16="http://schemas.microsoft.com/office/drawing/2014/main" id="{D1D6B989-433B-D937-548B-46BF1231977C}"/>
              </a:ext>
            </a:extLst>
          </p:cNvPr>
          <p:cNvSpPr txBox="1"/>
          <p:nvPr/>
        </p:nvSpPr>
        <p:spPr>
          <a:xfrm>
            <a:off x="9668323" y="165396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pic>
        <p:nvPicPr>
          <p:cNvPr id="214" name="Picture 4">
            <a:extLst>
              <a:ext uri="{FF2B5EF4-FFF2-40B4-BE49-F238E27FC236}">
                <a16:creationId xmlns:a16="http://schemas.microsoft.com/office/drawing/2014/main" id="{E1E4B0C5-286C-2620-4B55-7BC45DE53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6980" y="2372614"/>
            <a:ext cx="850773" cy="61375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8A3D2F0B-8379-5001-7BAE-3A19FFBD08DC}"/>
              </a:ext>
            </a:extLst>
          </p:cNvPr>
          <p:cNvSpPr txBox="1"/>
          <p:nvPr/>
        </p:nvSpPr>
        <p:spPr>
          <a:xfrm>
            <a:off x="10672299" y="2441570"/>
            <a:ext cx="688264" cy="646331"/>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3600" b="0" i="0" dirty="0">
                <a:effectLst/>
              </a:rPr>
              <a:t>?</a:t>
            </a:r>
          </a:p>
        </p:txBody>
      </p:sp>
      <p:sp>
        <p:nvSpPr>
          <p:cNvPr id="216" name="TextBox 215">
            <a:extLst>
              <a:ext uri="{FF2B5EF4-FFF2-40B4-BE49-F238E27FC236}">
                <a16:creationId xmlns:a16="http://schemas.microsoft.com/office/drawing/2014/main" id="{C03BE4D1-857A-B41F-7740-EA8D67AD7FCB}"/>
              </a:ext>
            </a:extLst>
          </p:cNvPr>
          <p:cNvSpPr txBox="1"/>
          <p:nvPr/>
        </p:nvSpPr>
        <p:spPr>
          <a:xfrm>
            <a:off x="9698295" y="264402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sp>
        <p:nvSpPr>
          <p:cNvPr id="217" name="Rectangle 216">
            <a:extLst>
              <a:ext uri="{FF2B5EF4-FFF2-40B4-BE49-F238E27FC236}">
                <a16:creationId xmlns:a16="http://schemas.microsoft.com/office/drawing/2014/main" id="{1DDBDD6A-8228-FB4E-5EAF-488DE147946B}"/>
              </a:ext>
            </a:extLst>
          </p:cNvPr>
          <p:cNvSpPr/>
          <p:nvPr/>
        </p:nvSpPr>
        <p:spPr>
          <a:xfrm>
            <a:off x="8184108" y="4003740"/>
            <a:ext cx="3708916" cy="1909213"/>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6035D82D-AF7D-7C00-F349-8ED52006E0C2}"/>
              </a:ext>
            </a:extLst>
          </p:cNvPr>
          <p:cNvSpPr txBox="1"/>
          <p:nvPr/>
        </p:nvSpPr>
        <p:spPr>
          <a:xfrm>
            <a:off x="8155865" y="4338761"/>
            <a:ext cx="3955201" cy="646331"/>
          </a:xfrm>
          <a:prstGeom prst="rect">
            <a:avLst/>
          </a:prstGeom>
          <a:noFill/>
        </p:spPr>
        <p:txBody>
          <a:bodyPr wrap="square">
            <a:spAutoFit/>
          </a:bodyPr>
          <a:lstStyle/>
          <a:p>
            <a:pPr marL="114300" indent="-114300" algn="l">
              <a:buFont typeface="Arial" panose="020B0604020202020204" pitchFamily="34" charset="0"/>
              <a:buChar char="•"/>
            </a:pPr>
            <a:r>
              <a:rPr lang="en-US" sz="1200" b="0" i="0" dirty="0">
                <a:effectLst/>
                <a:latin typeface="Century Gothic" panose="020B0502020202020204" pitchFamily="34" charset="0"/>
                <a:cs typeface="Ekachon" panose="00000500000000000000" pitchFamily="2" charset="-34"/>
              </a:rPr>
              <a:t>To find the best-fitting linear equation that represents the relationship between the Vote Ranking and these independent variables. </a:t>
            </a:r>
          </a:p>
        </p:txBody>
      </p:sp>
      <p:pic>
        <p:nvPicPr>
          <p:cNvPr id="222" name="Picture 2" descr="Multiple Linear Regression | Introduction to Statistics | JMP">
            <a:extLst>
              <a:ext uri="{FF2B5EF4-FFF2-40B4-BE49-F238E27FC236}">
                <a16:creationId xmlns:a16="http://schemas.microsoft.com/office/drawing/2014/main" id="{04847979-6FB9-20D4-8556-71ED6BD0F8F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a:off x="10504074" y="4741212"/>
            <a:ext cx="1405699" cy="117174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9B2653CD-D60A-6476-C3FB-322C9F80C395}"/>
              </a:ext>
            </a:extLst>
          </p:cNvPr>
          <p:cNvSpPr txBox="1"/>
          <p:nvPr/>
        </p:nvSpPr>
        <p:spPr>
          <a:xfrm>
            <a:off x="8203154" y="4037213"/>
            <a:ext cx="2959723" cy="338554"/>
          </a:xfrm>
          <a:prstGeom prst="rect">
            <a:avLst/>
          </a:prstGeom>
          <a:noFill/>
        </p:spPr>
        <p:txBody>
          <a:bodyPr wrap="square">
            <a:spAutoFit/>
          </a:bodyPr>
          <a:lstStyle/>
          <a:p>
            <a:r>
              <a:rPr lang="en-US" sz="1600" b="1" i="1" dirty="0">
                <a:effectLst/>
                <a:latin typeface="Ekachon" panose="00000500000000000000" pitchFamily="2" charset="-34"/>
                <a:cs typeface="Ekachon" panose="00000500000000000000" pitchFamily="2" charset="-34"/>
              </a:rPr>
              <a:t>Multiple Linear Regression </a:t>
            </a:r>
            <a:endParaRPr lang="en-US" sz="1600" b="1" i="1" dirty="0"/>
          </a:p>
        </p:txBody>
      </p:sp>
      <p:sp>
        <p:nvSpPr>
          <p:cNvPr id="224" name="TextBox 223">
            <a:extLst>
              <a:ext uri="{FF2B5EF4-FFF2-40B4-BE49-F238E27FC236}">
                <a16:creationId xmlns:a16="http://schemas.microsoft.com/office/drawing/2014/main" id="{DF14C48E-D41A-AA6B-DDE3-CFC9301B4FBE}"/>
              </a:ext>
            </a:extLst>
          </p:cNvPr>
          <p:cNvSpPr txBox="1"/>
          <p:nvPr/>
        </p:nvSpPr>
        <p:spPr>
          <a:xfrm>
            <a:off x="8337925" y="5171197"/>
            <a:ext cx="1081661" cy="198572"/>
          </a:xfrm>
          <a:prstGeom prst="rect">
            <a:avLst/>
          </a:prstGeom>
          <a:solidFill>
            <a:srgbClr val="002060"/>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Tweet</a:t>
            </a:r>
          </a:p>
        </p:txBody>
      </p:sp>
      <p:sp>
        <p:nvSpPr>
          <p:cNvPr id="225" name="TextBox 224">
            <a:extLst>
              <a:ext uri="{FF2B5EF4-FFF2-40B4-BE49-F238E27FC236}">
                <a16:creationId xmlns:a16="http://schemas.microsoft.com/office/drawing/2014/main" id="{FB8DF0F2-7811-2C3F-B673-724394EAC7EC}"/>
              </a:ext>
            </a:extLst>
          </p:cNvPr>
          <p:cNvSpPr txBox="1"/>
          <p:nvPr/>
        </p:nvSpPr>
        <p:spPr>
          <a:xfrm>
            <a:off x="8343014" y="5463786"/>
            <a:ext cx="1081661" cy="198572"/>
          </a:xfrm>
          <a:prstGeom prst="rect">
            <a:avLst/>
          </a:prstGeom>
          <a:solidFill>
            <a:srgbClr val="0033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Like</a:t>
            </a:r>
          </a:p>
        </p:txBody>
      </p:sp>
      <p:sp>
        <p:nvSpPr>
          <p:cNvPr id="226" name="TextBox 225">
            <a:extLst>
              <a:ext uri="{FF2B5EF4-FFF2-40B4-BE49-F238E27FC236}">
                <a16:creationId xmlns:a16="http://schemas.microsoft.com/office/drawing/2014/main" id="{12E2DADE-1EA9-D4EF-052D-2488C396CE26}"/>
              </a:ext>
            </a:extLst>
          </p:cNvPr>
          <p:cNvSpPr txBox="1"/>
          <p:nvPr/>
        </p:nvSpPr>
        <p:spPr>
          <a:xfrm>
            <a:off x="9529630" y="5169972"/>
            <a:ext cx="1081661" cy="198572"/>
          </a:xfrm>
          <a:prstGeom prst="rect">
            <a:avLst/>
          </a:prstGeom>
          <a:solidFill>
            <a:srgbClr val="0066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Retweet</a:t>
            </a:r>
          </a:p>
        </p:txBody>
      </p:sp>
      <p:sp>
        <p:nvSpPr>
          <p:cNvPr id="227" name="TextBox 226">
            <a:extLst>
              <a:ext uri="{FF2B5EF4-FFF2-40B4-BE49-F238E27FC236}">
                <a16:creationId xmlns:a16="http://schemas.microsoft.com/office/drawing/2014/main" id="{58B0058D-E47C-BD29-EE5E-803BD90572D8}"/>
              </a:ext>
            </a:extLst>
          </p:cNvPr>
          <p:cNvSpPr txBox="1"/>
          <p:nvPr/>
        </p:nvSpPr>
        <p:spPr>
          <a:xfrm>
            <a:off x="9529630" y="5466420"/>
            <a:ext cx="1081661" cy="198572"/>
          </a:xfrm>
          <a:prstGeom prst="rect">
            <a:avLst/>
          </a:prstGeom>
          <a:solidFill>
            <a:srgbClr val="6699FF"/>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Sentiment</a:t>
            </a:r>
          </a:p>
        </p:txBody>
      </p:sp>
      <p:sp>
        <p:nvSpPr>
          <p:cNvPr id="228" name="Isosceles Triangle 227">
            <a:extLst>
              <a:ext uri="{FF2B5EF4-FFF2-40B4-BE49-F238E27FC236}">
                <a16:creationId xmlns:a16="http://schemas.microsoft.com/office/drawing/2014/main" id="{FF4E4BF9-58E2-002A-361E-08EFD375D5B3}"/>
              </a:ext>
            </a:extLst>
          </p:cNvPr>
          <p:cNvSpPr/>
          <p:nvPr/>
        </p:nvSpPr>
        <p:spPr>
          <a:xfrm rot="10800000">
            <a:off x="10937575" y="3797711"/>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Isosceles Triangle 228">
            <a:extLst>
              <a:ext uri="{FF2B5EF4-FFF2-40B4-BE49-F238E27FC236}">
                <a16:creationId xmlns:a16="http://schemas.microsoft.com/office/drawing/2014/main" id="{34B57BE8-32B4-4DE9-F81E-3884D5676E85}"/>
              </a:ext>
            </a:extLst>
          </p:cNvPr>
          <p:cNvSpPr/>
          <p:nvPr/>
        </p:nvSpPr>
        <p:spPr>
          <a:xfrm rot="10800000">
            <a:off x="9430615" y="5825288"/>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4">
            <a:extLst>
              <a:ext uri="{FF2B5EF4-FFF2-40B4-BE49-F238E27FC236}">
                <a16:creationId xmlns:a16="http://schemas.microsoft.com/office/drawing/2014/main" id="{E70C25E9-6C2A-1253-C108-EC1021555AE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FFC2BE-FAC7-5C63-ECB9-9511F46BBFE0}"/>
              </a:ext>
            </a:extLst>
          </p:cNvPr>
          <p:cNvSpPr/>
          <p:nvPr/>
        </p:nvSpPr>
        <p:spPr>
          <a:xfrm>
            <a:off x="8119552" y="57093"/>
            <a:ext cx="3817508" cy="5953167"/>
          </a:xfrm>
          <a:prstGeom prst="rect">
            <a:avLst/>
          </a:prstGeom>
          <a:gradFill flip="none" rotWithShape="1">
            <a:gsLst>
              <a:gs pos="0">
                <a:srgbClr val="B4D8EB">
                  <a:alpha val="89000"/>
                </a:srgbClr>
              </a:gs>
              <a:gs pos="50000">
                <a:srgbClr val="BBD4E3">
                  <a:alpha val="86000"/>
                </a:srgbClr>
              </a:gs>
              <a:gs pos="100000">
                <a:srgbClr val="E2F1FA">
                  <a:alpha val="7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55C463-F966-3F03-4B43-98B58F13808B}"/>
              </a:ext>
            </a:extLst>
          </p:cNvPr>
          <p:cNvSpPr/>
          <p:nvPr/>
        </p:nvSpPr>
        <p:spPr>
          <a:xfrm>
            <a:off x="370335" y="822763"/>
            <a:ext cx="2916518" cy="5953167"/>
          </a:xfrm>
          <a:prstGeom prst="rect">
            <a:avLst/>
          </a:prstGeom>
          <a:gradFill flip="none" rotWithShape="1">
            <a:gsLst>
              <a:gs pos="0">
                <a:srgbClr val="B4D8EB">
                  <a:alpha val="82000"/>
                </a:srgbClr>
              </a:gs>
              <a:gs pos="50000">
                <a:srgbClr val="BBD4E3">
                  <a:alpha val="70000"/>
                </a:srgbClr>
              </a:gs>
              <a:gs pos="100000">
                <a:srgbClr val="E2F1FA">
                  <a:alpha val="6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Top Corners Rounded 195">
            <a:extLst>
              <a:ext uri="{FF2B5EF4-FFF2-40B4-BE49-F238E27FC236}">
                <a16:creationId xmlns:a16="http://schemas.microsoft.com/office/drawing/2014/main" id="{4BA8C1F0-8CB4-77D4-50F7-18D1522194BF}"/>
              </a:ext>
            </a:extLst>
          </p:cNvPr>
          <p:cNvSpPr/>
          <p:nvPr/>
        </p:nvSpPr>
        <p:spPr>
          <a:xfrm rot="5400000">
            <a:off x="615729" y="-700978"/>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4">
            <a:extLst>
              <a:ext uri="{FF2B5EF4-FFF2-40B4-BE49-F238E27FC236}">
                <a16:creationId xmlns:a16="http://schemas.microsoft.com/office/drawing/2014/main" id="{0607B666-DF37-AB44-F96F-5AF06C6F7ED8}"/>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155170" y="3161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589545F5-8310-7A53-53D6-DE3A11E98075}"/>
              </a:ext>
            </a:extLst>
          </p:cNvPr>
          <p:cNvSpPr txBox="1"/>
          <p:nvPr/>
        </p:nvSpPr>
        <p:spPr>
          <a:xfrm>
            <a:off x="0" y="51781"/>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Tree>
    <p:extLst>
      <p:ext uri="{BB962C8B-B14F-4D97-AF65-F5344CB8AC3E}">
        <p14:creationId xmlns:p14="http://schemas.microsoft.com/office/powerpoint/2010/main" val="1660577627"/>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9B71FB4C-7EAF-D2C8-935A-990710723787}"/>
              </a:ext>
            </a:extLst>
          </p:cNvPr>
          <p:cNvSpPr/>
          <p:nvPr/>
        </p:nvSpPr>
        <p:spPr>
          <a:xfrm>
            <a:off x="8574897" y="1253528"/>
            <a:ext cx="3474466" cy="532605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 name="Isosceles Triangle 3">
            <a:extLst>
              <a:ext uri="{FF2B5EF4-FFF2-40B4-BE49-F238E27FC236}">
                <a16:creationId xmlns:a16="http://schemas.microsoft.com/office/drawing/2014/main" id="{EC9F5348-00E9-27F8-8F59-9482C58EF02B}"/>
              </a:ext>
            </a:extLst>
          </p:cNvPr>
          <p:cNvSpPr/>
          <p:nvPr/>
        </p:nvSpPr>
        <p:spPr>
          <a:xfrm rot="5400000">
            <a:off x="6122489" y="3815597"/>
            <a:ext cx="4359373"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Rounded Corners 43">
            <a:extLst>
              <a:ext uri="{FF2B5EF4-FFF2-40B4-BE49-F238E27FC236}">
                <a16:creationId xmlns:a16="http://schemas.microsoft.com/office/drawing/2014/main" id="{F14B302B-F4FB-5198-27AD-A29E15673709}"/>
              </a:ext>
            </a:extLst>
          </p:cNvPr>
          <p:cNvSpPr/>
          <p:nvPr/>
        </p:nvSpPr>
        <p:spPr>
          <a:xfrm>
            <a:off x="6538513" y="1253528"/>
            <a:ext cx="1650925" cy="5326054"/>
          </a:xfrm>
          <a:prstGeom prst="roundRect">
            <a:avLst>
              <a:gd name="adj" fmla="val 50000"/>
            </a:avLst>
          </a:prstGeom>
          <a:solidFill>
            <a:srgbClr val="002060"/>
          </a:solidFill>
          <a:ln w="3175">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448800" y="657958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19</a:t>
            </a:fld>
            <a:endParaRPr lang="en-US" sz="1400" dirty="0">
              <a:latin typeface="Century Gothic" panose="020B0502020202020204" pitchFamily="34" charset="0"/>
              <a:cs typeface="Ekachon" panose="00000500000000000000" pitchFamily="2" charset="-34"/>
            </a:endParaRPr>
          </a:p>
        </p:txBody>
      </p:sp>
      <p:grpSp>
        <p:nvGrpSpPr>
          <p:cNvPr id="37" name="Group 36">
            <a:extLst>
              <a:ext uri="{FF2B5EF4-FFF2-40B4-BE49-F238E27FC236}">
                <a16:creationId xmlns:a16="http://schemas.microsoft.com/office/drawing/2014/main" id="{C3C8AECA-AEC9-F8FA-686F-3C7E1E11396C}"/>
              </a:ext>
            </a:extLst>
          </p:cNvPr>
          <p:cNvGrpSpPr/>
          <p:nvPr/>
        </p:nvGrpSpPr>
        <p:grpSpPr>
          <a:xfrm>
            <a:off x="422083" y="1253528"/>
            <a:ext cx="5788809" cy="5326054"/>
            <a:chOff x="422083" y="1253528"/>
            <a:chExt cx="5788809" cy="5326054"/>
          </a:xfrm>
        </p:grpSpPr>
        <p:grpSp>
          <p:nvGrpSpPr>
            <p:cNvPr id="36" name="Group 35">
              <a:extLst>
                <a:ext uri="{FF2B5EF4-FFF2-40B4-BE49-F238E27FC236}">
                  <a16:creationId xmlns:a16="http://schemas.microsoft.com/office/drawing/2014/main" id="{9DCACA7F-935F-5EBE-149E-29A87698F0CA}"/>
                </a:ext>
              </a:extLst>
            </p:cNvPr>
            <p:cNvGrpSpPr/>
            <p:nvPr/>
          </p:nvGrpSpPr>
          <p:grpSpPr>
            <a:xfrm>
              <a:off x="452008" y="1253528"/>
              <a:ext cx="5758884" cy="5326054"/>
              <a:chOff x="840730" y="971551"/>
              <a:chExt cx="5758884" cy="5326054"/>
            </a:xfrm>
          </p:grpSpPr>
          <p:sp>
            <p:nvSpPr>
              <p:cNvPr id="6" name="Rectangle 5">
                <a:extLst>
                  <a:ext uri="{FF2B5EF4-FFF2-40B4-BE49-F238E27FC236}">
                    <a16:creationId xmlns:a16="http://schemas.microsoft.com/office/drawing/2014/main" id="{BD214F25-385D-67DC-EFB1-49AB3F4BF83E}"/>
                  </a:ext>
                </a:extLst>
              </p:cNvPr>
              <p:cNvSpPr/>
              <p:nvPr/>
            </p:nvSpPr>
            <p:spPr>
              <a:xfrm>
                <a:off x="840730" y="971551"/>
                <a:ext cx="5758884" cy="532605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1" name="Group 10">
                <a:extLst>
                  <a:ext uri="{FF2B5EF4-FFF2-40B4-BE49-F238E27FC236}">
                    <a16:creationId xmlns:a16="http://schemas.microsoft.com/office/drawing/2014/main" id="{7EE2AC97-02C5-FDBE-E795-647845FDD8D5}"/>
                  </a:ext>
                </a:extLst>
              </p:cNvPr>
              <p:cNvGrpSpPr/>
              <p:nvPr/>
            </p:nvGrpSpPr>
            <p:grpSpPr>
              <a:xfrm>
                <a:off x="1053310" y="1337222"/>
                <a:ext cx="5357023" cy="4815150"/>
                <a:chOff x="446724" y="1192266"/>
                <a:chExt cx="5375127" cy="4826212"/>
              </a:xfrm>
            </p:grpSpPr>
            <p:pic>
              <p:nvPicPr>
                <p:cNvPr id="34" name="Picture 33">
                  <a:extLst>
                    <a:ext uri="{FF2B5EF4-FFF2-40B4-BE49-F238E27FC236}">
                      <a16:creationId xmlns:a16="http://schemas.microsoft.com/office/drawing/2014/main" id="{022602FE-3ED3-7340-13AD-BA527F68B570}"/>
                    </a:ext>
                  </a:extLst>
                </p:cNvPr>
                <p:cNvPicPr>
                  <a:picLocks noChangeAspect="1"/>
                </p:cNvPicPr>
                <p:nvPr/>
              </p:nvPicPr>
              <p:blipFill rotWithShape="1">
                <a:blip r:embed="rId3"/>
                <a:srcRect l="72071" r="21037" b="7322"/>
                <a:stretch/>
              </p:blipFill>
              <p:spPr>
                <a:xfrm>
                  <a:off x="4643898" y="1279309"/>
                  <a:ext cx="611659" cy="4737325"/>
                </a:xfrm>
                <a:prstGeom prst="rect">
                  <a:avLst/>
                </a:prstGeom>
              </p:spPr>
            </p:pic>
            <p:pic>
              <p:nvPicPr>
                <p:cNvPr id="12" name="Picture 11">
                  <a:extLst>
                    <a:ext uri="{FF2B5EF4-FFF2-40B4-BE49-F238E27FC236}">
                      <a16:creationId xmlns:a16="http://schemas.microsoft.com/office/drawing/2014/main" id="{B0805530-338B-A48F-2B00-2A0FD3FDD70D}"/>
                    </a:ext>
                  </a:extLst>
                </p:cNvPr>
                <p:cNvPicPr>
                  <a:picLocks noChangeAspect="1"/>
                </p:cNvPicPr>
                <p:nvPr/>
              </p:nvPicPr>
              <p:blipFill rotWithShape="1">
                <a:blip r:embed="rId3"/>
                <a:srcRect l="35724" r="27724" b="7322"/>
                <a:stretch/>
              </p:blipFill>
              <p:spPr>
                <a:xfrm>
                  <a:off x="1437784" y="1279524"/>
                  <a:ext cx="3243870" cy="4737325"/>
                </a:xfrm>
                <a:prstGeom prst="rect">
                  <a:avLst/>
                </a:prstGeom>
              </p:spPr>
            </p:pic>
            <p:sp>
              <p:nvSpPr>
                <p:cNvPr id="13" name="TextBox 12">
                  <a:extLst>
                    <a:ext uri="{FF2B5EF4-FFF2-40B4-BE49-F238E27FC236}">
                      <a16:creationId xmlns:a16="http://schemas.microsoft.com/office/drawing/2014/main" id="{D5EAD205-90A2-69B3-69A8-FD32A1D8B6AC}"/>
                    </a:ext>
                  </a:extLst>
                </p:cNvPr>
                <p:cNvSpPr txBox="1"/>
                <p:nvPr/>
              </p:nvSpPr>
              <p:spPr>
                <a:xfrm>
                  <a:off x="1437783" y="1192587"/>
                  <a:ext cx="987420" cy="173874"/>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#Tweet</a:t>
                  </a:r>
                </a:p>
              </p:txBody>
            </p:sp>
            <p:sp>
              <p:nvSpPr>
                <p:cNvPr id="14" name="TextBox 13">
                  <a:extLst>
                    <a:ext uri="{FF2B5EF4-FFF2-40B4-BE49-F238E27FC236}">
                      <a16:creationId xmlns:a16="http://schemas.microsoft.com/office/drawing/2014/main" id="{30B7114D-512E-1C47-1F75-562E05F3D004}"/>
                    </a:ext>
                  </a:extLst>
                </p:cNvPr>
                <p:cNvSpPr txBox="1"/>
                <p:nvPr/>
              </p:nvSpPr>
              <p:spPr>
                <a:xfrm>
                  <a:off x="2529983" y="1192587"/>
                  <a:ext cx="1031870" cy="173874"/>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%Sentiment</a:t>
                  </a:r>
                </a:p>
              </p:txBody>
            </p:sp>
            <p:sp>
              <p:nvSpPr>
                <p:cNvPr id="15" name="TextBox 14">
                  <a:extLst>
                    <a:ext uri="{FF2B5EF4-FFF2-40B4-BE49-F238E27FC236}">
                      <a16:creationId xmlns:a16="http://schemas.microsoft.com/office/drawing/2014/main" id="{E0871410-71A4-5FFE-32DA-9C1A2571B33D}"/>
                    </a:ext>
                  </a:extLst>
                </p:cNvPr>
                <p:cNvSpPr txBox="1"/>
                <p:nvPr/>
              </p:nvSpPr>
              <p:spPr>
                <a:xfrm>
                  <a:off x="3615833" y="1192587"/>
                  <a:ext cx="1031870" cy="173874"/>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%Party</a:t>
                  </a:r>
                </a:p>
              </p:txBody>
            </p:sp>
            <p:pic>
              <p:nvPicPr>
                <p:cNvPr id="19" name="Picture 18">
                  <a:extLst>
                    <a:ext uri="{FF2B5EF4-FFF2-40B4-BE49-F238E27FC236}">
                      <a16:creationId xmlns:a16="http://schemas.microsoft.com/office/drawing/2014/main" id="{6CE81665-0317-E1FF-8AD2-349AFE677FA0}"/>
                    </a:ext>
                  </a:extLst>
                </p:cNvPr>
                <p:cNvPicPr>
                  <a:picLocks noChangeAspect="1"/>
                </p:cNvPicPr>
                <p:nvPr/>
              </p:nvPicPr>
              <p:blipFill rotWithShape="1">
                <a:blip r:embed="rId3"/>
                <a:srcRect r="88833" b="7322"/>
                <a:stretch/>
              </p:blipFill>
              <p:spPr>
                <a:xfrm>
                  <a:off x="446724" y="1279524"/>
                  <a:ext cx="991059" cy="4737325"/>
                </a:xfrm>
                <a:prstGeom prst="rect">
                  <a:avLst/>
                </a:prstGeom>
              </p:spPr>
            </p:pic>
            <p:pic>
              <p:nvPicPr>
                <p:cNvPr id="35" name="Picture 34">
                  <a:extLst>
                    <a:ext uri="{FF2B5EF4-FFF2-40B4-BE49-F238E27FC236}">
                      <a16:creationId xmlns:a16="http://schemas.microsoft.com/office/drawing/2014/main" id="{BDEA7770-0BCC-1F3A-A858-379F1A57154C}"/>
                    </a:ext>
                  </a:extLst>
                </p:cNvPr>
                <p:cNvPicPr>
                  <a:picLocks noChangeAspect="1"/>
                </p:cNvPicPr>
                <p:nvPr/>
              </p:nvPicPr>
              <p:blipFill rotWithShape="1">
                <a:blip r:embed="rId3"/>
                <a:srcRect l="84572" r="8600" b="7322"/>
                <a:stretch/>
              </p:blipFill>
              <p:spPr>
                <a:xfrm>
                  <a:off x="5215876" y="1281153"/>
                  <a:ext cx="605975" cy="4737325"/>
                </a:xfrm>
                <a:prstGeom prst="rect">
                  <a:avLst/>
                </a:prstGeom>
              </p:spPr>
            </p:pic>
            <p:sp>
              <p:nvSpPr>
                <p:cNvPr id="17" name="TextBox 16">
                  <a:extLst>
                    <a:ext uri="{FF2B5EF4-FFF2-40B4-BE49-F238E27FC236}">
                      <a16:creationId xmlns:a16="http://schemas.microsoft.com/office/drawing/2014/main" id="{AC52CA3C-9888-AA2F-1BB9-2CA29C281130}"/>
                    </a:ext>
                  </a:extLst>
                </p:cNvPr>
                <p:cNvSpPr txBox="1"/>
                <p:nvPr/>
              </p:nvSpPr>
              <p:spPr>
                <a:xfrm>
                  <a:off x="4677131" y="1192266"/>
                  <a:ext cx="516096" cy="173874"/>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#Like</a:t>
                  </a:r>
                </a:p>
              </p:txBody>
            </p:sp>
            <p:sp>
              <p:nvSpPr>
                <p:cNvPr id="18" name="TextBox 17">
                  <a:extLst>
                    <a:ext uri="{FF2B5EF4-FFF2-40B4-BE49-F238E27FC236}">
                      <a16:creationId xmlns:a16="http://schemas.microsoft.com/office/drawing/2014/main" id="{AD48DDD5-A14E-F28A-E4BF-9C71B081A89D}"/>
                    </a:ext>
                  </a:extLst>
                </p:cNvPr>
                <p:cNvSpPr txBox="1"/>
                <p:nvPr/>
              </p:nvSpPr>
              <p:spPr>
                <a:xfrm>
                  <a:off x="5223960" y="1192266"/>
                  <a:ext cx="596178" cy="173874"/>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#Retweet</a:t>
                  </a:r>
                </a:p>
              </p:txBody>
            </p:sp>
          </p:grpSp>
        </p:grpSp>
        <p:sp>
          <p:nvSpPr>
            <p:cNvPr id="7" name="TextBox 6">
              <a:extLst>
                <a:ext uri="{FF2B5EF4-FFF2-40B4-BE49-F238E27FC236}">
                  <a16:creationId xmlns:a16="http://schemas.microsoft.com/office/drawing/2014/main" id="{61546E29-46FD-79BA-7841-27B5BC97CBB8}"/>
                </a:ext>
              </a:extLst>
            </p:cNvPr>
            <p:cNvSpPr txBox="1"/>
            <p:nvPr/>
          </p:nvSpPr>
          <p:spPr>
            <a:xfrm>
              <a:off x="422083" y="1282635"/>
              <a:ext cx="2929080"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grpSp>
      <p:sp>
        <p:nvSpPr>
          <p:cNvPr id="22" name="Rectangle 21">
            <a:extLst>
              <a:ext uri="{FF2B5EF4-FFF2-40B4-BE49-F238E27FC236}">
                <a16:creationId xmlns:a16="http://schemas.microsoft.com/office/drawing/2014/main" id="{CB9EE075-E8B9-CFCF-3AEE-F5CCD00D7AAA}"/>
              </a:ext>
            </a:extLst>
          </p:cNvPr>
          <p:cNvSpPr/>
          <p:nvPr/>
        </p:nvSpPr>
        <p:spPr>
          <a:xfrm>
            <a:off x="6919825" y="2759088"/>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90F91D47-A9EC-2172-EA4B-9379DE03A3EF}"/>
              </a:ext>
            </a:extLst>
          </p:cNvPr>
          <p:cNvSpPr/>
          <p:nvPr/>
        </p:nvSpPr>
        <p:spPr>
          <a:xfrm>
            <a:off x="6919825" y="3953634"/>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A4F8ED3C-A4C3-EEA3-9AE0-4C15B028DC2F}"/>
              </a:ext>
            </a:extLst>
          </p:cNvPr>
          <p:cNvSpPr/>
          <p:nvPr/>
        </p:nvSpPr>
        <p:spPr>
          <a:xfrm>
            <a:off x="6919825" y="5148180"/>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818D18EE-3818-5B34-3E81-5981BF99D0A7}"/>
              </a:ext>
            </a:extLst>
          </p:cNvPr>
          <p:cNvSpPr txBox="1"/>
          <p:nvPr/>
        </p:nvSpPr>
        <p:spPr>
          <a:xfrm>
            <a:off x="6818813" y="1397505"/>
            <a:ext cx="1083248" cy="1200329"/>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1800" dirty="0">
                <a:solidFill>
                  <a:schemeClr val="bg1"/>
                </a:solidFill>
                <a:effectLst/>
              </a:rPr>
              <a:t>Party Vote Scoring by User</a:t>
            </a:r>
            <a:endParaRPr lang="th-TH" sz="1800" dirty="0">
              <a:solidFill>
                <a:schemeClr val="bg1"/>
              </a:solidFill>
              <a:effectLst/>
            </a:endParaRPr>
          </a:p>
        </p:txBody>
      </p:sp>
      <p:sp>
        <p:nvSpPr>
          <p:cNvPr id="26" name="Freeform 8">
            <a:extLst>
              <a:ext uri="{FF2B5EF4-FFF2-40B4-BE49-F238E27FC236}">
                <a16:creationId xmlns:a16="http://schemas.microsoft.com/office/drawing/2014/main" id="{581CEC0C-06C0-7BE1-50FF-4D7FFAB89C25}"/>
              </a:ext>
            </a:extLst>
          </p:cNvPr>
          <p:cNvSpPr>
            <a:spLocks/>
          </p:cNvSpPr>
          <p:nvPr/>
        </p:nvSpPr>
        <p:spPr bwMode="auto">
          <a:xfrm>
            <a:off x="7258018" y="4429224"/>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27" name="Freeform 26">
            <a:extLst>
              <a:ext uri="{FF2B5EF4-FFF2-40B4-BE49-F238E27FC236}">
                <a16:creationId xmlns:a16="http://schemas.microsoft.com/office/drawing/2014/main" id="{B462A649-E9F7-8BAF-71D4-483C3FCC685B}"/>
              </a:ext>
            </a:extLst>
          </p:cNvPr>
          <p:cNvSpPr>
            <a:spLocks/>
          </p:cNvSpPr>
          <p:nvPr/>
        </p:nvSpPr>
        <p:spPr bwMode="auto">
          <a:xfrm>
            <a:off x="7367298" y="3230097"/>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28" name="Freeform 23">
            <a:extLst>
              <a:ext uri="{FF2B5EF4-FFF2-40B4-BE49-F238E27FC236}">
                <a16:creationId xmlns:a16="http://schemas.microsoft.com/office/drawing/2014/main" id="{069BFBDE-06FA-2D4C-9CF5-21A4EBDD10DD}"/>
              </a:ext>
            </a:extLst>
          </p:cNvPr>
          <p:cNvSpPr>
            <a:spLocks/>
          </p:cNvSpPr>
          <p:nvPr/>
        </p:nvSpPr>
        <p:spPr bwMode="auto">
          <a:xfrm>
            <a:off x="7258017" y="5581136"/>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29" name="TextBox 28">
            <a:extLst>
              <a:ext uri="{FF2B5EF4-FFF2-40B4-BE49-F238E27FC236}">
                <a16:creationId xmlns:a16="http://schemas.microsoft.com/office/drawing/2014/main" id="{F86CEFC7-0F7E-AB11-2978-3DA73852389A}"/>
              </a:ext>
            </a:extLst>
          </p:cNvPr>
          <p:cNvSpPr txBox="1"/>
          <p:nvPr/>
        </p:nvSpPr>
        <p:spPr>
          <a:xfrm>
            <a:off x="6942413" y="2757766"/>
            <a:ext cx="868558" cy="338554"/>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30" name="TextBox 29">
            <a:extLst>
              <a:ext uri="{FF2B5EF4-FFF2-40B4-BE49-F238E27FC236}">
                <a16:creationId xmlns:a16="http://schemas.microsoft.com/office/drawing/2014/main" id="{070125C0-8FB6-45F7-4EFB-26A8CA3C61BE}"/>
              </a:ext>
            </a:extLst>
          </p:cNvPr>
          <p:cNvSpPr txBox="1"/>
          <p:nvPr/>
        </p:nvSpPr>
        <p:spPr>
          <a:xfrm>
            <a:off x="6733329" y="3942140"/>
            <a:ext cx="1298225" cy="307777"/>
          </a:xfrm>
          <a:prstGeom prst="rect">
            <a:avLst/>
          </a:prstGeom>
          <a:noFill/>
        </p:spPr>
        <p:txBody>
          <a:bodyPr wrap="square">
            <a:spAutoFit/>
          </a:bodyPr>
          <a:lstStyle>
            <a:defPPr>
              <a:defRPr lang="en-US"/>
            </a:defPPr>
            <a:lvl1pPr algn="ctr"/>
          </a:lstStyle>
          <a:p>
            <a:r>
              <a:rPr lang="en-US" sz="1400" b="1" dirty="0">
                <a:solidFill>
                  <a:schemeClr val="bg1"/>
                </a:solidFill>
                <a:latin typeface="Century Gothic" panose="020B0502020202020204" pitchFamily="34" charset="0"/>
                <a:cs typeface="Ekachon" panose="00000500000000000000" pitchFamily="2" charset="-34"/>
              </a:rPr>
              <a:t>ATTACKER</a:t>
            </a:r>
          </a:p>
        </p:txBody>
      </p:sp>
      <p:sp>
        <p:nvSpPr>
          <p:cNvPr id="31" name="TextBox 30">
            <a:extLst>
              <a:ext uri="{FF2B5EF4-FFF2-40B4-BE49-F238E27FC236}">
                <a16:creationId xmlns:a16="http://schemas.microsoft.com/office/drawing/2014/main" id="{FAF7FB33-11D9-BA7B-9761-28F185A91F7E}"/>
              </a:ext>
            </a:extLst>
          </p:cNvPr>
          <p:cNvSpPr txBox="1"/>
          <p:nvPr/>
        </p:nvSpPr>
        <p:spPr>
          <a:xfrm>
            <a:off x="6932734" y="5110974"/>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32" name="Isosceles Triangle 31">
            <a:extLst>
              <a:ext uri="{FF2B5EF4-FFF2-40B4-BE49-F238E27FC236}">
                <a16:creationId xmlns:a16="http://schemas.microsoft.com/office/drawing/2014/main" id="{C0CD228B-73E4-67F9-B301-25E39110F497}"/>
              </a:ext>
            </a:extLst>
          </p:cNvPr>
          <p:cNvSpPr/>
          <p:nvPr/>
        </p:nvSpPr>
        <p:spPr>
          <a:xfrm rot="5400000">
            <a:off x="4182400" y="3767308"/>
            <a:ext cx="4359373"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57D71D2B-F7A0-6580-7895-0A99FA2E489B}"/>
              </a:ext>
            </a:extLst>
          </p:cNvPr>
          <p:cNvSpPr txBox="1"/>
          <p:nvPr/>
        </p:nvSpPr>
        <p:spPr>
          <a:xfrm>
            <a:off x="-96799" y="85626"/>
            <a:ext cx="6703652" cy="1086710"/>
          </a:xfrm>
          <a:prstGeom prst="rect">
            <a:avLst/>
          </a:prstGeom>
          <a:noFill/>
          <a:ln>
            <a:noFill/>
          </a:ln>
          <a:effectLst/>
        </p:spPr>
        <p:txBody>
          <a:bodyPr wrap="none" rtlCol="0" anchor="ctr" anchorCtr="1">
            <a:noAutofit/>
          </a:bodyPr>
          <a:lstStyle>
            <a:defPPr>
              <a:defRPr lang="en-US"/>
            </a:defPPr>
            <a:lvl1pPr algn="ctr">
              <a:defRPr sz="1400" b="1">
                <a:latin typeface="Ekachon" panose="00000500000000000000" pitchFamily="2" charset="-34"/>
                <a:cs typeface="Ekachon" panose="00000500000000000000" pitchFamily="2" charset="-34"/>
              </a:defRPr>
            </a:lvl1pPr>
          </a:lstStyle>
          <a:p>
            <a:pPr algn="l"/>
            <a:r>
              <a:rPr lang="en-US" sz="2000" dirty="0"/>
              <a:t>Gather Data From Individual Twitter Users </a:t>
            </a:r>
          </a:p>
          <a:p>
            <a:pPr algn="l"/>
            <a:r>
              <a:rPr lang="en-US" sz="2400" dirty="0"/>
              <a:t>And Calculate Their </a:t>
            </a:r>
            <a:r>
              <a:rPr lang="en-US" sz="2400" dirty="0">
                <a:solidFill>
                  <a:srgbClr val="44AE6F"/>
                </a:solidFill>
              </a:rPr>
              <a:t>Loved</a:t>
            </a:r>
            <a:r>
              <a:rPr lang="en-US" sz="2400" dirty="0">
                <a:solidFill>
                  <a:srgbClr val="FFFFFF"/>
                </a:solidFill>
              </a:rPr>
              <a:t> </a:t>
            </a:r>
            <a:r>
              <a:rPr lang="en-US" sz="2400" dirty="0"/>
              <a:t>or </a:t>
            </a:r>
            <a:r>
              <a:rPr lang="en-US" sz="2400" dirty="0">
                <a:solidFill>
                  <a:srgbClr val="F14E41"/>
                </a:solidFill>
              </a:rPr>
              <a:t>Attacked</a:t>
            </a:r>
            <a:r>
              <a:rPr lang="en-US" sz="2400" dirty="0"/>
              <a:t> </a:t>
            </a:r>
          </a:p>
          <a:p>
            <a:pPr algn="l"/>
            <a:r>
              <a:rPr lang="en-US" sz="2400" dirty="0"/>
              <a:t>Towards Political Parties, Or Both.</a:t>
            </a:r>
          </a:p>
        </p:txBody>
      </p:sp>
      <p:grpSp>
        <p:nvGrpSpPr>
          <p:cNvPr id="52" name="Group 51">
            <a:extLst>
              <a:ext uri="{FF2B5EF4-FFF2-40B4-BE49-F238E27FC236}">
                <a16:creationId xmlns:a16="http://schemas.microsoft.com/office/drawing/2014/main" id="{4BC1B5D4-EC27-B563-F0EB-056CD0B76EC9}"/>
              </a:ext>
            </a:extLst>
          </p:cNvPr>
          <p:cNvGrpSpPr/>
          <p:nvPr/>
        </p:nvGrpSpPr>
        <p:grpSpPr>
          <a:xfrm>
            <a:off x="9106383" y="496297"/>
            <a:ext cx="1670468" cy="529644"/>
            <a:chOff x="9042929" y="547088"/>
            <a:chExt cx="1670468" cy="529644"/>
          </a:xfrm>
        </p:grpSpPr>
        <p:sp>
          <p:nvSpPr>
            <p:cNvPr id="45" name="TextBox 44">
              <a:extLst>
                <a:ext uri="{FF2B5EF4-FFF2-40B4-BE49-F238E27FC236}">
                  <a16:creationId xmlns:a16="http://schemas.microsoft.com/office/drawing/2014/main" id="{733B9C33-9FB1-A9B6-3048-FB9ACACB8C74}"/>
                </a:ext>
              </a:extLst>
            </p:cNvPr>
            <p:cNvSpPr txBox="1"/>
            <p:nvPr/>
          </p:nvSpPr>
          <p:spPr>
            <a:xfrm>
              <a:off x="9620146" y="547088"/>
              <a:ext cx="518285" cy="138570"/>
            </a:xfrm>
            <a:prstGeom prst="rect">
              <a:avLst/>
            </a:prstGeom>
            <a:solidFill>
              <a:srgbClr val="D62728"/>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46" name="TextBox 45">
              <a:extLst>
                <a:ext uri="{FF2B5EF4-FFF2-40B4-BE49-F238E27FC236}">
                  <a16:creationId xmlns:a16="http://schemas.microsoft.com/office/drawing/2014/main" id="{FB8F9124-9467-2987-4043-6662EE198D7A}"/>
                </a:ext>
              </a:extLst>
            </p:cNvPr>
            <p:cNvSpPr txBox="1"/>
            <p:nvPr/>
          </p:nvSpPr>
          <p:spPr>
            <a:xfrm>
              <a:off x="9045181" y="548344"/>
              <a:ext cx="518285" cy="138570"/>
            </a:xfrm>
            <a:prstGeom prst="rect">
              <a:avLst/>
            </a:prstGeom>
            <a:solidFill>
              <a:srgbClr val="FF7F0E"/>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47" name="TextBox 46">
              <a:extLst>
                <a:ext uri="{FF2B5EF4-FFF2-40B4-BE49-F238E27FC236}">
                  <a16:creationId xmlns:a16="http://schemas.microsoft.com/office/drawing/2014/main" id="{4091E897-E278-CFB0-3D4E-6F9030CFF588}"/>
                </a:ext>
              </a:extLst>
            </p:cNvPr>
            <p:cNvSpPr txBox="1"/>
            <p:nvPr/>
          </p:nvSpPr>
          <p:spPr>
            <a:xfrm>
              <a:off x="9915404" y="938162"/>
              <a:ext cx="797993" cy="138570"/>
            </a:xfrm>
            <a:prstGeom prst="rect">
              <a:avLst/>
            </a:prstGeom>
            <a:solidFill>
              <a:srgbClr val="FF9895"/>
            </a:solidFill>
            <a:ln>
              <a:no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48" name="TextBox 47">
              <a:extLst>
                <a:ext uri="{FF2B5EF4-FFF2-40B4-BE49-F238E27FC236}">
                  <a16:creationId xmlns:a16="http://schemas.microsoft.com/office/drawing/2014/main" id="{18E759F0-9298-58DE-21E1-230DA897515F}"/>
                </a:ext>
              </a:extLst>
            </p:cNvPr>
            <p:cNvSpPr txBox="1"/>
            <p:nvPr/>
          </p:nvSpPr>
          <p:spPr>
            <a:xfrm>
              <a:off x="9042929" y="938162"/>
              <a:ext cx="797148" cy="138570"/>
            </a:xfrm>
            <a:prstGeom prst="rect">
              <a:avLst/>
            </a:prstGeom>
            <a:solidFill>
              <a:srgbClr val="2D9CED"/>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พลังประชารัฐ</a:t>
              </a:r>
              <a:endParaRPr lang="en-US" sz="900" dirty="0">
                <a:solidFill>
                  <a:schemeClr val="bg1"/>
                </a:solidFill>
                <a:latin typeface="Ekachon" panose="00000500000000000000" pitchFamily="2" charset="-34"/>
                <a:cs typeface="Ekachon" panose="00000500000000000000" pitchFamily="2" charset="-34"/>
              </a:endParaRPr>
            </a:p>
          </p:txBody>
        </p:sp>
        <p:sp>
          <p:nvSpPr>
            <p:cNvPr id="49" name="TextBox 48">
              <a:extLst>
                <a:ext uri="{FF2B5EF4-FFF2-40B4-BE49-F238E27FC236}">
                  <a16:creationId xmlns:a16="http://schemas.microsoft.com/office/drawing/2014/main" id="{6D80C969-168C-A2E6-B9C3-A14BABF1BCEA}"/>
                </a:ext>
              </a:extLst>
            </p:cNvPr>
            <p:cNvSpPr txBox="1"/>
            <p:nvPr/>
          </p:nvSpPr>
          <p:spPr>
            <a:xfrm>
              <a:off x="10195112" y="547088"/>
              <a:ext cx="518285" cy="138570"/>
            </a:xfrm>
            <a:prstGeom prst="rect">
              <a:avLst/>
            </a:prstGeom>
            <a:solidFill>
              <a:srgbClr val="0E6ECE"/>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ภูมิใจไทย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50" name="TextBox 49">
              <a:extLst>
                <a:ext uri="{FF2B5EF4-FFF2-40B4-BE49-F238E27FC236}">
                  <a16:creationId xmlns:a16="http://schemas.microsoft.com/office/drawing/2014/main" id="{41D265E5-DB68-C721-7B50-0E151F9305AD}"/>
                </a:ext>
              </a:extLst>
            </p:cNvPr>
            <p:cNvSpPr txBox="1"/>
            <p:nvPr/>
          </p:nvSpPr>
          <p:spPr>
            <a:xfrm>
              <a:off x="10062708" y="751871"/>
              <a:ext cx="650689" cy="138570"/>
            </a:xfrm>
            <a:prstGeom prst="rect">
              <a:avLst/>
            </a:prstGeom>
            <a:solidFill>
              <a:srgbClr val="68CEEE"/>
            </a:solidFill>
            <a:ln>
              <a:no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51" name="TextBox 50">
              <a:extLst>
                <a:ext uri="{FF2B5EF4-FFF2-40B4-BE49-F238E27FC236}">
                  <a16:creationId xmlns:a16="http://schemas.microsoft.com/office/drawing/2014/main" id="{F1A5924A-194A-CCE7-E5F7-D241EE0B4F74}"/>
                </a:ext>
              </a:extLst>
            </p:cNvPr>
            <p:cNvSpPr txBox="1"/>
            <p:nvPr/>
          </p:nvSpPr>
          <p:spPr>
            <a:xfrm>
              <a:off x="9042929" y="751871"/>
              <a:ext cx="949050" cy="138570"/>
            </a:xfrm>
            <a:prstGeom prst="rect">
              <a:avLst/>
            </a:prstGeom>
            <a:solidFill>
              <a:srgbClr val="051C61"/>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รวมไทยสร้างชาติ</a:t>
              </a:r>
              <a:endParaRPr lang="en-US" sz="900" dirty="0">
                <a:solidFill>
                  <a:schemeClr val="bg1"/>
                </a:solidFill>
                <a:latin typeface="Ekachon" panose="00000500000000000000" pitchFamily="2" charset="-34"/>
                <a:cs typeface="Ekachon" panose="00000500000000000000" pitchFamily="2" charset="-34"/>
              </a:endParaRPr>
            </a:p>
          </p:txBody>
        </p:sp>
      </p:grpSp>
      <p:grpSp>
        <p:nvGrpSpPr>
          <p:cNvPr id="53" name="Group 52">
            <a:extLst>
              <a:ext uri="{FF2B5EF4-FFF2-40B4-BE49-F238E27FC236}">
                <a16:creationId xmlns:a16="http://schemas.microsoft.com/office/drawing/2014/main" id="{C93D50F7-FD87-50BE-039D-6AF850DF94B5}"/>
              </a:ext>
            </a:extLst>
          </p:cNvPr>
          <p:cNvGrpSpPr/>
          <p:nvPr/>
        </p:nvGrpSpPr>
        <p:grpSpPr>
          <a:xfrm>
            <a:off x="2740830" y="1439285"/>
            <a:ext cx="1028395" cy="129087"/>
            <a:chOff x="-214218" y="5396303"/>
            <a:chExt cx="3648045" cy="320312"/>
          </a:xfrm>
        </p:grpSpPr>
        <p:sp>
          <p:nvSpPr>
            <p:cNvPr id="54" name="TextBox 53">
              <a:extLst>
                <a:ext uri="{FF2B5EF4-FFF2-40B4-BE49-F238E27FC236}">
                  <a16:creationId xmlns:a16="http://schemas.microsoft.com/office/drawing/2014/main" id="{AF362B6C-B2D4-40CD-87AB-E43930509BC3}"/>
                </a:ext>
              </a:extLst>
            </p:cNvPr>
            <p:cNvSpPr txBox="1"/>
            <p:nvPr/>
          </p:nvSpPr>
          <p:spPr>
            <a:xfrm>
              <a:off x="2400931" y="5396303"/>
              <a:ext cx="1032896" cy="320310"/>
            </a:xfrm>
            <a:prstGeom prst="rect">
              <a:avLst/>
            </a:prstGeom>
            <a:solidFill>
              <a:srgbClr val="D62728"/>
            </a:solidFill>
            <a:ln>
              <a:noFill/>
            </a:ln>
            <a:effectLst/>
          </p:spPr>
          <p:txBody>
            <a:bodyPr wrap="none" rtlCol="0" anchor="ctr" anchorCtr="1">
              <a:noAutofit/>
            </a:bodyPr>
            <a:lstStyle/>
            <a:p>
              <a:r>
                <a:rPr lang="en-US" sz="800" b="1" dirty="0">
                  <a:solidFill>
                    <a:schemeClr val="bg1"/>
                  </a:solidFill>
                  <a:latin typeface="Ekachon" panose="00000500000000000000" pitchFamily="2" charset="-34"/>
                  <a:cs typeface="Ekachon" panose="00000500000000000000" pitchFamily="2" charset="-34"/>
                </a:rPr>
                <a:t>Neg</a:t>
              </a:r>
            </a:p>
          </p:txBody>
        </p:sp>
        <p:sp>
          <p:nvSpPr>
            <p:cNvPr id="55" name="TextBox 54">
              <a:extLst>
                <a:ext uri="{FF2B5EF4-FFF2-40B4-BE49-F238E27FC236}">
                  <a16:creationId xmlns:a16="http://schemas.microsoft.com/office/drawing/2014/main" id="{368DE899-93D4-73AE-AC6C-497285D9A100}"/>
                </a:ext>
              </a:extLst>
            </p:cNvPr>
            <p:cNvSpPr txBox="1"/>
            <p:nvPr/>
          </p:nvSpPr>
          <p:spPr>
            <a:xfrm>
              <a:off x="1145682" y="5396303"/>
              <a:ext cx="1032896" cy="320310"/>
            </a:xfrm>
            <a:prstGeom prst="rect">
              <a:avLst/>
            </a:prstGeom>
            <a:solidFill>
              <a:srgbClr val="C7C7C7"/>
            </a:solidFill>
            <a:ln>
              <a:noFill/>
            </a:ln>
            <a:effectLst/>
          </p:spPr>
          <p:txBody>
            <a:bodyPr wrap="none" rtlCol="0" anchor="ctr" anchorCtr="1">
              <a:noAutofit/>
            </a:bodyPr>
            <a:lstStyle/>
            <a:p>
              <a:r>
                <a:rPr lang="en-US" sz="800" b="1" dirty="0">
                  <a:latin typeface="Ekachon" panose="00000500000000000000" pitchFamily="2" charset="-34"/>
                  <a:cs typeface="Ekachon" panose="00000500000000000000" pitchFamily="2" charset="-34"/>
                </a:rPr>
                <a:t>Neu</a:t>
              </a:r>
            </a:p>
          </p:txBody>
        </p:sp>
        <p:sp>
          <p:nvSpPr>
            <p:cNvPr id="56" name="TextBox 55">
              <a:extLst>
                <a:ext uri="{FF2B5EF4-FFF2-40B4-BE49-F238E27FC236}">
                  <a16:creationId xmlns:a16="http://schemas.microsoft.com/office/drawing/2014/main" id="{855A9D40-B7E8-FBA6-D7DA-68C6B5F61F33}"/>
                </a:ext>
              </a:extLst>
            </p:cNvPr>
            <p:cNvSpPr txBox="1"/>
            <p:nvPr/>
          </p:nvSpPr>
          <p:spPr>
            <a:xfrm>
              <a:off x="-214218" y="5396305"/>
              <a:ext cx="1032896" cy="320310"/>
            </a:xfrm>
            <a:prstGeom prst="rect">
              <a:avLst/>
            </a:prstGeom>
            <a:solidFill>
              <a:srgbClr val="2CA02C"/>
            </a:solidFill>
            <a:ln>
              <a:noFill/>
            </a:ln>
            <a:effectLst/>
          </p:spPr>
          <p:txBody>
            <a:bodyPr wrap="none" rtlCol="0" anchor="ctr" anchorCtr="1">
              <a:noAutofit/>
            </a:bodyPr>
            <a:lstStyle/>
            <a:p>
              <a:r>
                <a:rPr lang="en-US" sz="800" b="1" dirty="0">
                  <a:solidFill>
                    <a:schemeClr val="bg1"/>
                  </a:solidFill>
                  <a:latin typeface="Ekachon" panose="00000500000000000000" pitchFamily="2" charset="-34"/>
                  <a:cs typeface="Ekachon" panose="00000500000000000000" pitchFamily="2" charset="-34"/>
                </a:rPr>
                <a:t>Pos</a:t>
              </a:r>
            </a:p>
          </p:txBody>
        </p:sp>
      </p:grpSp>
      <p:sp>
        <p:nvSpPr>
          <p:cNvPr id="137" name="Rectangle 136">
            <a:extLst>
              <a:ext uri="{FF2B5EF4-FFF2-40B4-BE49-F238E27FC236}">
                <a16:creationId xmlns:a16="http://schemas.microsoft.com/office/drawing/2014/main" id="{BC1AB7FC-2C34-2DF1-CEEE-2AB1B482C742}"/>
              </a:ext>
            </a:extLst>
          </p:cNvPr>
          <p:cNvSpPr/>
          <p:nvPr/>
        </p:nvSpPr>
        <p:spPr>
          <a:xfrm>
            <a:off x="613631" y="2256818"/>
            <a:ext cx="5363656" cy="17347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0" name="Group 139">
            <a:extLst>
              <a:ext uri="{FF2B5EF4-FFF2-40B4-BE49-F238E27FC236}">
                <a16:creationId xmlns:a16="http://schemas.microsoft.com/office/drawing/2014/main" id="{468DE6F5-6B64-743A-55A4-D5C5383BC90F}"/>
              </a:ext>
            </a:extLst>
          </p:cNvPr>
          <p:cNvGrpSpPr/>
          <p:nvPr/>
        </p:nvGrpSpPr>
        <p:grpSpPr>
          <a:xfrm>
            <a:off x="8577388" y="1511969"/>
            <a:ext cx="3449229" cy="4920540"/>
            <a:chOff x="8705417" y="1595019"/>
            <a:chExt cx="3081416" cy="4771207"/>
          </a:xfrm>
        </p:grpSpPr>
        <p:pic>
          <p:nvPicPr>
            <p:cNvPr id="20" name="Picture 19">
              <a:extLst>
                <a:ext uri="{FF2B5EF4-FFF2-40B4-BE49-F238E27FC236}">
                  <a16:creationId xmlns:a16="http://schemas.microsoft.com/office/drawing/2014/main" id="{FE9D4E08-1F39-8574-654D-4FEAA24E7532}"/>
                </a:ext>
              </a:extLst>
            </p:cNvPr>
            <p:cNvPicPr>
              <a:picLocks noChangeAspect="1"/>
            </p:cNvPicPr>
            <p:nvPr/>
          </p:nvPicPr>
          <p:blipFill rotWithShape="1">
            <a:blip r:embed="rId3"/>
            <a:srcRect r="64247" b="7322"/>
            <a:stretch/>
          </p:blipFill>
          <p:spPr>
            <a:xfrm>
              <a:off x="8705417" y="1785782"/>
              <a:ext cx="3067901" cy="4580444"/>
            </a:xfrm>
            <a:prstGeom prst="rect">
              <a:avLst/>
            </a:prstGeom>
          </p:spPr>
        </p:pic>
        <p:sp>
          <p:nvSpPr>
            <p:cNvPr id="39" name="TextBox 38">
              <a:extLst>
                <a:ext uri="{FF2B5EF4-FFF2-40B4-BE49-F238E27FC236}">
                  <a16:creationId xmlns:a16="http://schemas.microsoft.com/office/drawing/2014/main" id="{141A37B8-1334-B46E-1A88-1D65C8FFC912}"/>
                </a:ext>
              </a:extLst>
            </p:cNvPr>
            <p:cNvSpPr txBox="1"/>
            <p:nvPr/>
          </p:nvSpPr>
          <p:spPr>
            <a:xfrm>
              <a:off x="9653476" y="1595019"/>
              <a:ext cx="2119842" cy="173475"/>
            </a:xfrm>
            <a:prstGeom prst="rect">
              <a:avLst/>
            </a:prstGeom>
            <a:solidFill>
              <a:schemeClr val="bg1">
                <a:lumMod val="85000"/>
              </a:schemeClr>
            </a:solidFill>
            <a:ln>
              <a:noFill/>
            </a:ln>
            <a:effectLst/>
          </p:spPr>
          <p:txBody>
            <a:bodyPr wrap="none" rtlCol="0" anchor="ctr" anchorCtr="1">
              <a:noAutofit/>
            </a:bodyPr>
            <a:lstStyle/>
            <a:p>
              <a:r>
                <a:rPr lang="en-US" sz="1000" dirty="0">
                  <a:latin typeface="Ekachon" panose="00000500000000000000" pitchFamily="2" charset="-34"/>
                  <a:cs typeface="Ekachon" panose="00000500000000000000" pitchFamily="2" charset="-34"/>
                </a:rPr>
                <a:t>Group</a:t>
              </a:r>
            </a:p>
          </p:txBody>
        </p:sp>
        <p:sp>
          <p:nvSpPr>
            <p:cNvPr id="40" name="TextBox 39">
              <a:extLst>
                <a:ext uri="{FF2B5EF4-FFF2-40B4-BE49-F238E27FC236}">
                  <a16:creationId xmlns:a16="http://schemas.microsoft.com/office/drawing/2014/main" id="{668F1039-D59D-9DA2-F960-CEA29CCE6886}"/>
                </a:ext>
              </a:extLst>
            </p:cNvPr>
            <p:cNvSpPr txBox="1"/>
            <p:nvPr/>
          </p:nvSpPr>
          <p:spPr>
            <a:xfrm>
              <a:off x="9159083" y="1764402"/>
              <a:ext cx="494393" cy="173475"/>
            </a:xfrm>
            <a:prstGeom prst="rect">
              <a:avLst/>
            </a:prstGeom>
            <a:solidFill>
              <a:schemeClr val="bg1"/>
            </a:solidFill>
            <a:ln>
              <a:noFill/>
            </a:ln>
            <a:effectLst/>
          </p:spPr>
          <p:txBody>
            <a:bodyPr wrap="none" rtlCol="0" anchor="ctr" anchorCtr="1">
              <a:noAutofit/>
            </a:bodyPr>
            <a:lstStyle/>
            <a:p>
              <a:endParaRPr lang="en-US" sz="1000" dirty="0">
                <a:latin typeface="Ekachon" panose="00000500000000000000" pitchFamily="2" charset="-34"/>
                <a:cs typeface="Ekachon" panose="00000500000000000000" pitchFamily="2" charset="-34"/>
              </a:endParaRPr>
            </a:p>
          </p:txBody>
        </p:sp>
        <p:sp>
          <p:nvSpPr>
            <p:cNvPr id="57" name="TextBox 56">
              <a:extLst>
                <a:ext uri="{FF2B5EF4-FFF2-40B4-BE49-F238E27FC236}">
                  <a16:creationId xmlns:a16="http://schemas.microsoft.com/office/drawing/2014/main" id="{2E5287B5-1694-7055-32B8-8D51AEABE649}"/>
                </a:ext>
              </a:extLst>
            </p:cNvPr>
            <p:cNvSpPr txBox="1"/>
            <p:nvPr/>
          </p:nvSpPr>
          <p:spPr>
            <a:xfrm>
              <a:off x="10983198" y="1807610"/>
              <a:ext cx="790120" cy="126708"/>
            </a:xfrm>
            <a:prstGeom prst="rect">
              <a:avLst/>
            </a:prstGeom>
            <a:solidFill>
              <a:srgbClr val="F47065"/>
            </a:solidFill>
            <a:ln>
              <a:noFill/>
            </a:ln>
            <a:effectLst/>
          </p:spPr>
          <p:txBody>
            <a:bodyPr wrap="none" rtlCol="0" anchor="ctr" anchorCtr="1">
              <a:noAutofit/>
            </a:bodyPr>
            <a:lstStyle/>
            <a:p>
              <a:r>
                <a:rPr lang="en-US" sz="800" dirty="0">
                  <a:solidFill>
                    <a:schemeClr val="bg1"/>
                  </a:solidFill>
                  <a:latin typeface="Ekachon" panose="00000500000000000000" pitchFamily="2" charset="-34"/>
                  <a:cs typeface="Ekachon" panose="00000500000000000000" pitchFamily="2" charset="-34"/>
                </a:rPr>
                <a:t>ATTACK Party</a:t>
              </a:r>
            </a:p>
          </p:txBody>
        </p:sp>
        <p:sp>
          <p:nvSpPr>
            <p:cNvPr id="58" name="TextBox 57">
              <a:extLst>
                <a:ext uri="{FF2B5EF4-FFF2-40B4-BE49-F238E27FC236}">
                  <a16:creationId xmlns:a16="http://schemas.microsoft.com/office/drawing/2014/main" id="{260AE23A-9475-7B87-A346-F11E5A2B193D}"/>
                </a:ext>
              </a:extLst>
            </p:cNvPr>
            <p:cNvSpPr txBox="1"/>
            <p:nvPr/>
          </p:nvSpPr>
          <p:spPr>
            <a:xfrm>
              <a:off x="10142441" y="1807610"/>
              <a:ext cx="790120" cy="126708"/>
            </a:xfrm>
            <a:prstGeom prst="rect">
              <a:avLst/>
            </a:prstGeom>
            <a:solidFill>
              <a:srgbClr val="70CD9D"/>
            </a:solidFill>
            <a:ln>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LOVE Party</a:t>
              </a:r>
            </a:p>
          </p:txBody>
        </p:sp>
        <p:sp>
          <p:nvSpPr>
            <p:cNvPr id="78" name="TextBox 77">
              <a:extLst>
                <a:ext uri="{FF2B5EF4-FFF2-40B4-BE49-F238E27FC236}">
                  <a16:creationId xmlns:a16="http://schemas.microsoft.com/office/drawing/2014/main" id="{75A51DE6-EFF7-22DA-85E6-D85989C9FE03}"/>
                </a:ext>
              </a:extLst>
            </p:cNvPr>
            <p:cNvSpPr txBox="1"/>
            <p:nvPr/>
          </p:nvSpPr>
          <p:spPr>
            <a:xfrm>
              <a:off x="10126928" y="2261056"/>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79" name="TextBox 78">
              <a:extLst>
                <a:ext uri="{FF2B5EF4-FFF2-40B4-BE49-F238E27FC236}">
                  <a16:creationId xmlns:a16="http://schemas.microsoft.com/office/drawing/2014/main" id="{8BCDF64D-97DF-B588-053E-4296AFBBE9F4}"/>
                </a:ext>
              </a:extLst>
            </p:cNvPr>
            <p:cNvSpPr txBox="1"/>
            <p:nvPr/>
          </p:nvSpPr>
          <p:spPr>
            <a:xfrm>
              <a:off x="10126928" y="2650949"/>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81" name="TextBox 80">
              <a:extLst>
                <a:ext uri="{FF2B5EF4-FFF2-40B4-BE49-F238E27FC236}">
                  <a16:creationId xmlns:a16="http://schemas.microsoft.com/office/drawing/2014/main" id="{869FBD9D-37D7-87DD-D6A3-C499C3DC7EB2}"/>
                </a:ext>
              </a:extLst>
            </p:cNvPr>
            <p:cNvSpPr txBox="1"/>
            <p:nvPr/>
          </p:nvSpPr>
          <p:spPr>
            <a:xfrm>
              <a:off x="10930259" y="4114411"/>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82" name="TextBox 81">
              <a:extLst>
                <a:ext uri="{FF2B5EF4-FFF2-40B4-BE49-F238E27FC236}">
                  <a16:creationId xmlns:a16="http://schemas.microsoft.com/office/drawing/2014/main" id="{885E6AEC-DCD3-75EF-86BD-097CF5ABA4C4}"/>
                </a:ext>
              </a:extLst>
            </p:cNvPr>
            <p:cNvSpPr txBox="1"/>
            <p:nvPr/>
          </p:nvSpPr>
          <p:spPr>
            <a:xfrm>
              <a:off x="10126928" y="1992059"/>
              <a:ext cx="58674" cy="59265"/>
            </a:xfrm>
            <a:prstGeom prst="ellipse">
              <a:avLst/>
            </a:prstGeom>
            <a:solidFill>
              <a:srgbClr val="2D9CED"/>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83" name="TextBox 82">
              <a:extLst>
                <a:ext uri="{FF2B5EF4-FFF2-40B4-BE49-F238E27FC236}">
                  <a16:creationId xmlns:a16="http://schemas.microsoft.com/office/drawing/2014/main" id="{491A5002-335F-D16B-AEDF-1E0FEF0A33C8}"/>
                </a:ext>
              </a:extLst>
            </p:cNvPr>
            <p:cNvSpPr txBox="1"/>
            <p:nvPr/>
          </p:nvSpPr>
          <p:spPr>
            <a:xfrm>
              <a:off x="10126928" y="2122528"/>
              <a:ext cx="58674" cy="59265"/>
            </a:xfrm>
            <a:prstGeom prst="ellipse">
              <a:avLst/>
            </a:prstGeom>
            <a:solidFill>
              <a:srgbClr val="0E6EC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84" name="TextBox 83">
              <a:extLst>
                <a:ext uri="{FF2B5EF4-FFF2-40B4-BE49-F238E27FC236}">
                  <a16:creationId xmlns:a16="http://schemas.microsoft.com/office/drawing/2014/main" id="{51565EC1-5A9B-4F42-2897-9D186F21A677}"/>
                </a:ext>
              </a:extLst>
            </p:cNvPr>
            <p:cNvSpPr txBox="1"/>
            <p:nvPr/>
          </p:nvSpPr>
          <p:spPr>
            <a:xfrm>
              <a:off x="10930259" y="5714237"/>
              <a:ext cx="58674" cy="59265"/>
            </a:xfrm>
            <a:prstGeom prst="ellipse">
              <a:avLst/>
            </a:prstGeom>
            <a:solidFill>
              <a:srgbClr val="68CEEE"/>
            </a:solidFill>
            <a:ln>
              <a:noFill/>
            </a:ln>
            <a:effectLst/>
          </p:spPr>
          <p:txBody>
            <a:bodyPr wrap="none" rtlCol="0" anchor="ctr" anchorCtr="1">
              <a:noAutofit/>
            </a:bodyPr>
            <a:lstStyle/>
            <a:p>
              <a:endParaRPr lang="en-US" sz="11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85" name="TextBox 84">
              <a:extLst>
                <a:ext uri="{FF2B5EF4-FFF2-40B4-BE49-F238E27FC236}">
                  <a16:creationId xmlns:a16="http://schemas.microsoft.com/office/drawing/2014/main" id="{946CA07A-8DAF-0B5C-6A4B-F3924D7F8457}"/>
                </a:ext>
              </a:extLst>
            </p:cNvPr>
            <p:cNvSpPr txBox="1"/>
            <p:nvPr/>
          </p:nvSpPr>
          <p:spPr>
            <a:xfrm>
              <a:off x="10126928" y="4379485"/>
              <a:ext cx="58674" cy="59265"/>
            </a:xfrm>
            <a:prstGeom prst="ellipse">
              <a:avLst/>
            </a:prstGeom>
            <a:solidFill>
              <a:srgbClr val="2D9CED"/>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3" name="TextBox 92">
              <a:extLst>
                <a:ext uri="{FF2B5EF4-FFF2-40B4-BE49-F238E27FC236}">
                  <a16:creationId xmlns:a16="http://schemas.microsoft.com/office/drawing/2014/main" id="{779B82B4-CEF3-515D-EDA9-8F31CFC97856}"/>
                </a:ext>
              </a:extLst>
            </p:cNvPr>
            <p:cNvSpPr txBox="1"/>
            <p:nvPr/>
          </p:nvSpPr>
          <p:spPr>
            <a:xfrm>
              <a:off x="10126928" y="3195161"/>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4" name="TextBox 93">
              <a:extLst>
                <a:ext uri="{FF2B5EF4-FFF2-40B4-BE49-F238E27FC236}">
                  <a16:creationId xmlns:a16="http://schemas.microsoft.com/office/drawing/2014/main" id="{71C58423-3D96-9A5C-A0DB-DF0D62919F4A}"/>
                </a:ext>
              </a:extLst>
            </p:cNvPr>
            <p:cNvSpPr txBox="1"/>
            <p:nvPr/>
          </p:nvSpPr>
          <p:spPr>
            <a:xfrm>
              <a:off x="10126928" y="3979042"/>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5" name="TextBox 94">
              <a:extLst>
                <a:ext uri="{FF2B5EF4-FFF2-40B4-BE49-F238E27FC236}">
                  <a16:creationId xmlns:a16="http://schemas.microsoft.com/office/drawing/2014/main" id="{DE1E99ED-3930-3434-83D5-211DFE0837FF}"/>
                </a:ext>
              </a:extLst>
            </p:cNvPr>
            <p:cNvSpPr txBox="1"/>
            <p:nvPr/>
          </p:nvSpPr>
          <p:spPr>
            <a:xfrm>
              <a:off x="10126928" y="4113504"/>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6" name="TextBox 95">
              <a:extLst>
                <a:ext uri="{FF2B5EF4-FFF2-40B4-BE49-F238E27FC236}">
                  <a16:creationId xmlns:a16="http://schemas.microsoft.com/office/drawing/2014/main" id="{3A76D76E-EF41-FA61-48C3-AB34215D273A}"/>
                </a:ext>
              </a:extLst>
            </p:cNvPr>
            <p:cNvSpPr txBox="1"/>
            <p:nvPr/>
          </p:nvSpPr>
          <p:spPr>
            <a:xfrm>
              <a:off x="10126928" y="4246377"/>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7" name="TextBox 96">
              <a:extLst>
                <a:ext uri="{FF2B5EF4-FFF2-40B4-BE49-F238E27FC236}">
                  <a16:creationId xmlns:a16="http://schemas.microsoft.com/office/drawing/2014/main" id="{043AF369-0882-9261-3815-A7A3C476CD4B}"/>
                </a:ext>
              </a:extLst>
            </p:cNvPr>
            <p:cNvSpPr txBox="1"/>
            <p:nvPr/>
          </p:nvSpPr>
          <p:spPr>
            <a:xfrm>
              <a:off x="10126928" y="4910313"/>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8" name="TextBox 97">
              <a:extLst>
                <a:ext uri="{FF2B5EF4-FFF2-40B4-BE49-F238E27FC236}">
                  <a16:creationId xmlns:a16="http://schemas.microsoft.com/office/drawing/2014/main" id="{98E26FB5-45B3-53D6-EFE4-4EDBC463D125}"/>
                </a:ext>
              </a:extLst>
            </p:cNvPr>
            <p:cNvSpPr txBox="1"/>
            <p:nvPr/>
          </p:nvSpPr>
          <p:spPr>
            <a:xfrm>
              <a:off x="10126928" y="4646667"/>
              <a:ext cx="58674" cy="59265"/>
            </a:xfrm>
            <a:prstGeom prst="ellipse">
              <a:avLst/>
            </a:prstGeom>
            <a:solidFill>
              <a:srgbClr val="2D9CED"/>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99" name="TextBox 98">
              <a:extLst>
                <a:ext uri="{FF2B5EF4-FFF2-40B4-BE49-F238E27FC236}">
                  <a16:creationId xmlns:a16="http://schemas.microsoft.com/office/drawing/2014/main" id="{E7C031C5-6E6C-03AF-F541-A73435A5E237}"/>
                </a:ext>
              </a:extLst>
            </p:cNvPr>
            <p:cNvSpPr txBox="1"/>
            <p:nvPr/>
          </p:nvSpPr>
          <p:spPr>
            <a:xfrm>
              <a:off x="10930259" y="3321670"/>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0" name="TextBox 99">
              <a:extLst>
                <a:ext uri="{FF2B5EF4-FFF2-40B4-BE49-F238E27FC236}">
                  <a16:creationId xmlns:a16="http://schemas.microsoft.com/office/drawing/2014/main" id="{FE29C6DA-AE90-B8AD-7237-7EDE337CE252}"/>
                </a:ext>
              </a:extLst>
            </p:cNvPr>
            <p:cNvSpPr txBox="1"/>
            <p:nvPr/>
          </p:nvSpPr>
          <p:spPr>
            <a:xfrm>
              <a:off x="10930259" y="3718685"/>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1" name="TextBox 100">
              <a:extLst>
                <a:ext uri="{FF2B5EF4-FFF2-40B4-BE49-F238E27FC236}">
                  <a16:creationId xmlns:a16="http://schemas.microsoft.com/office/drawing/2014/main" id="{A0C88CCC-D254-3C3B-EC76-DAA9D6820A92}"/>
                </a:ext>
              </a:extLst>
            </p:cNvPr>
            <p:cNvSpPr txBox="1"/>
            <p:nvPr/>
          </p:nvSpPr>
          <p:spPr>
            <a:xfrm>
              <a:off x="10930259" y="2383049"/>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2" name="TextBox 101">
              <a:extLst>
                <a:ext uri="{FF2B5EF4-FFF2-40B4-BE49-F238E27FC236}">
                  <a16:creationId xmlns:a16="http://schemas.microsoft.com/office/drawing/2014/main" id="{6D482C85-C6EC-0244-27B6-5CC07F45932E}"/>
                </a:ext>
              </a:extLst>
            </p:cNvPr>
            <p:cNvSpPr txBox="1"/>
            <p:nvPr/>
          </p:nvSpPr>
          <p:spPr>
            <a:xfrm>
              <a:off x="10930259" y="4646666"/>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3" name="TextBox 102">
              <a:extLst>
                <a:ext uri="{FF2B5EF4-FFF2-40B4-BE49-F238E27FC236}">
                  <a16:creationId xmlns:a16="http://schemas.microsoft.com/office/drawing/2014/main" id="{3C4F3184-4E83-E14F-742E-3DF47D7CA6F4}"/>
                </a:ext>
              </a:extLst>
            </p:cNvPr>
            <p:cNvSpPr txBox="1"/>
            <p:nvPr/>
          </p:nvSpPr>
          <p:spPr>
            <a:xfrm>
              <a:off x="10930259" y="5035002"/>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4" name="TextBox 103">
              <a:extLst>
                <a:ext uri="{FF2B5EF4-FFF2-40B4-BE49-F238E27FC236}">
                  <a16:creationId xmlns:a16="http://schemas.microsoft.com/office/drawing/2014/main" id="{DA2BE741-EB44-AC19-B357-5D5D03D2CA73}"/>
                </a:ext>
              </a:extLst>
            </p:cNvPr>
            <p:cNvSpPr txBox="1"/>
            <p:nvPr/>
          </p:nvSpPr>
          <p:spPr>
            <a:xfrm>
              <a:off x="10930259" y="5180452"/>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5" name="TextBox 104">
              <a:extLst>
                <a:ext uri="{FF2B5EF4-FFF2-40B4-BE49-F238E27FC236}">
                  <a16:creationId xmlns:a16="http://schemas.microsoft.com/office/drawing/2014/main" id="{3F498314-7D21-1269-3195-242B99F84152}"/>
                </a:ext>
              </a:extLst>
            </p:cNvPr>
            <p:cNvSpPr txBox="1"/>
            <p:nvPr/>
          </p:nvSpPr>
          <p:spPr>
            <a:xfrm>
              <a:off x="10930259" y="5973680"/>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6" name="TextBox 105">
              <a:extLst>
                <a:ext uri="{FF2B5EF4-FFF2-40B4-BE49-F238E27FC236}">
                  <a16:creationId xmlns:a16="http://schemas.microsoft.com/office/drawing/2014/main" id="{7E77FBBB-4D27-D26B-DC61-D12F1639D08E}"/>
                </a:ext>
              </a:extLst>
            </p:cNvPr>
            <p:cNvSpPr txBox="1"/>
            <p:nvPr/>
          </p:nvSpPr>
          <p:spPr>
            <a:xfrm>
              <a:off x="10126928" y="2790255"/>
              <a:ext cx="58674" cy="59265"/>
            </a:xfrm>
            <a:prstGeom prst="ellipse">
              <a:avLst/>
            </a:prstGeom>
            <a:solidFill>
              <a:srgbClr val="0E6EC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7" name="TextBox 106">
              <a:extLst>
                <a:ext uri="{FF2B5EF4-FFF2-40B4-BE49-F238E27FC236}">
                  <a16:creationId xmlns:a16="http://schemas.microsoft.com/office/drawing/2014/main" id="{9BFD0510-2086-BA7C-3D5F-8FB1A280676B}"/>
                </a:ext>
              </a:extLst>
            </p:cNvPr>
            <p:cNvSpPr txBox="1"/>
            <p:nvPr/>
          </p:nvSpPr>
          <p:spPr>
            <a:xfrm>
              <a:off x="10126928" y="5852067"/>
              <a:ext cx="58674" cy="59265"/>
            </a:xfrm>
            <a:prstGeom prst="ellipse">
              <a:avLst/>
            </a:prstGeom>
            <a:solidFill>
              <a:srgbClr val="0E6EC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8" name="TextBox 107">
              <a:extLst>
                <a:ext uri="{FF2B5EF4-FFF2-40B4-BE49-F238E27FC236}">
                  <a16:creationId xmlns:a16="http://schemas.microsoft.com/office/drawing/2014/main" id="{1DD5A8F1-039E-315F-A8F2-7E1A9FFAECAA}"/>
                </a:ext>
              </a:extLst>
            </p:cNvPr>
            <p:cNvSpPr txBox="1"/>
            <p:nvPr/>
          </p:nvSpPr>
          <p:spPr>
            <a:xfrm>
              <a:off x="10126928" y="2389965"/>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09" name="TextBox 108">
              <a:extLst>
                <a:ext uri="{FF2B5EF4-FFF2-40B4-BE49-F238E27FC236}">
                  <a16:creationId xmlns:a16="http://schemas.microsoft.com/office/drawing/2014/main" id="{EF96CA3D-3815-B565-743A-EC81153CA322}"/>
                </a:ext>
              </a:extLst>
            </p:cNvPr>
            <p:cNvSpPr txBox="1"/>
            <p:nvPr/>
          </p:nvSpPr>
          <p:spPr>
            <a:xfrm>
              <a:off x="10126928" y="2522434"/>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0" name="TextBox 109">
              <a:extLst>
                <a:ext uri="{FF2B5EF4-FFF2-40B4-BE49-F238E27FC236}">
                  <a16:creationId xmlns:a16="http://schemas.microsoft.com/office/drawing/2014/main" id="{FF5433A4-0B66-A6E5-5B0A-387E42BCFDF7}"/>
                </a:ext>
              </a:extLst>
            </p:cNvPr>
            <p:cNvSpPr txBox="1"/>
            <p:nvPr/>
          </p:nvSpPr>
          <p:spPr>
            <a:xfrm>
              <a:off x="10930259" y="3183043"/>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1" name="TextBox 110">
              <a:extLst>
                <a:ext uri="{FF2B5EF4-FFF2-40B4-BE49-F238E27FC236}">
                  <a16:creationId xmlns:a16="http://schemas.microsoft.com/office/drawing/2014/main" id="{0E2BA964-65F6-DCA3-9E3F-CC485BE167FD}"/>
                </a:ext>
              </a:extLst>
            </p:cNvPr>
            <p:cNvSpPr txBox="1"/>
            <p:nvPr/>
          </p:nvSpPr>
          <p:spPr>
            <a:xfrm>
              <a:off x="10126928" y="3048855"/>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2" name="TextBox 111">
              <a:extLst>
                <a:ext uri="{FF2B5EF4-FFF2-40B4-BE49-F238E27FC236}">
                  <a16:creationId xmlns:a16="http://schemas.microsoft.com/office/drawing/2014/main" id="{2B7A4AEC-DB28-AF2F-A0D2-BC2B59D7FF20}"/>
                </a:ext>
              </a:extLst>
            </p:cNvPr>
            <p:cNvSpPr txBox="1"/>
            <p:nvPr/>
          </p:nvSpPr>
          <p:spPr>
            <a:xfrm>
              <a:off x="10126928" y="3588351"/>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3" name="TextBox 112">
              <a:extLst>
                <a:ext uri="{FF2B5EF4-FFF2-40B4-BE49-F238E27FC236}">
                  <a16:creationId xmlns:a16="http://schemas.microsoft.com/office/drawing/2014/main" id="{F9A9BF17-8F88-124B-19D4-238B1EF603B6}"/>
                </a:ext>
              </a:extLst>
            </p:cNvPr>
            <p:cNvSpPr txBox="1"/>
            <p:nvPr/>
          </p:nvSpPr>
          <p:spPr>
            <a:xfrm>
              <a:off x="10126928" y="4776167"/>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4" name="TextBox 113">
              <a:extLst>
                <a:ext uri="{FF2B5EF4-FFF2-40B4-BE49-F238E27FC236}">
                  <a16:creationId xmlns:a16="http://schemas.microsoft.com/office/drawing/2014/main" id="{D5E5AC6B-647F-E748-00C7-D22D616D5823}"/>
                </a:ext>
              </a:extLst>
            </p:cNvPr>
            <p:cNvSpPr txBox="1"/>
            <p:nvPr/>
          </p:nvSpPr>
          <p:spPr>
            <a:xfrm>
              <a:off x="10126928" y="5043497"/>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5" name="TextBox 114">
              <a:extLst>
                <a:ext uri="{FF2B5EF4-FFF2-40B4-BE49-F238E27FC236}">
                  <a16:creationId xmlns:a16="http://schemas.microsoft.com/office/drawing/2014/main" id="{EC60F35D-2FB7-25BD-BA16-60845ED18E5B}"/>
                </a:ext>
              </a:extLst>
            </p:cNvPr>
            <p:cNvSpPr txBox="1"/>
            <p:nvPr/>
          </p:nvSpPr>
          <p:spPr>
            <a:xfrm>
              <a:off x="10126928" y="5188055"/>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6" name="TextBox 115">
              <a:extLst>
                <a:ext uri="{FF2B5EF4-FFF2-40B4-BE49-F238E27FC236}">
                  <a16:creationId xmlns:a16="http://schemas.microsoft.com/office/drawing/2014/main" id="{6D56210A-A528-8435-9AF3-E23D40A99E08}"/>
                </a:ext>
              </a:extLst>
            </p:cNvPr>
            <p:cNvSpPr txBox="1"/>
            <p:nvPr/>
          </p:nvSpPr>
          <p:spPr>
            <a:xfrm>
              <a:off x="10126928" y="5451445"/>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7" name="TextBox 116">
              <a:extLst>
                <a:ext uri="{FF2B5EF4-FFF2-40B4-BE49-F238E27FC236}">
                  <a16:creationId xmlns:a16="http://schemas.microsoft.com/office/drawing/2014/main" id="{9C1CC140-99A2-397D-F1C8-E477C29A6140}"/>
                </a:ext>
              </a:extLst>
            </p:cNvPr>
            <p:cNvSpPr txBox="1"/>
            <p:nvPr/>
          </p:nvSpPr>
          <p:spPr>
            <a:xfrm>
              <a:off x="10126928" y="5581189"/>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C08FA147-2B2F-8758-66FC-5E3FDAF2341B}"/>
                </a:ext>
              </a:extLst>
            </p:cNvPr>
            <p:cNvSpPr txBox="1"/>
            <p:nvPr/>
          </p:nvSpPr>
          <p:spPr>
            <a:xfrm>
              <a:off x="10126928" y="5707759"/>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19" name="TextBox 118">
              <a:extLst>
                <a:ext uri="{FF2B5EF4-FFF2-40B4-BE49-F238E27FC236}">
                  <a16:creationId xmlns:a16="http://schemas.microsoft.com/office/drawing/2014/main" id="{2078FE8B-9F19-177B-3D0A-3BB2E99B8BFB}"/>
                </a:ext>
              </a:extLst>
            </p:cNvPr>
            <p:cNvSpPr txBox="1"/>
            <p:nvPr/>
          </p:nvSpPr>
          <p:spPr>
            <a:xfrm>
              <a:off x="10126928" y="5980644"/>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0" name="TextBox 119">
              <a:extLst>
                <a:ext uri="{FF2B5EF4-FFF2-40B4-BE49-F238E27FC236}">
                  <a16:creationId xmlns:a16="http://schemas.microsoft.com/office/drawing/2014/main" id="{A64BA858-2271-A2CB-DC9D-A944B086CAED}"/>
                </a:ext>
              </a:extLst>
            </p:cNvPr>
            <p:cNvSpPr txBox="1"/>
            <p:nvPr/>
          </p:nvSpPr>
          <p:spPr>
            <a:xfrm>
              <a:off x="10930259" y="4513496"/>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1" name="TextBox 120">
              <a:extLst>
                <a:ext uri="{FF2B5EF4-FFF2-40B4-BE49-F238E27FC236}">
                  <a16:creationId xmlns:a16="http://schemas.microsoft.com/office/drawing/2014/main" id="{353A9C99-12D2-903B-F246-9EBC5AB3E867}"/>
                </a:ext>
              </a:extLst>
            </p:cNvPr>
            <p:cNvSpPr txBox="1"/>
            <p:nvPr/>
          </p:nvSpPr>
          <p:spPr>
            <a:xfrm>
              <a:off x="10930259" y="5313997"/>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2" name="TextBox 121">
              <a:extLst>
                <a:ext uri="{FF2B5EF4-FFF2-40B4-BE49-F238E27FC236}">
                  <a16:creationId xmlns:a16="http://schemas.microsoft.com/office/drawing/2014/main" id="{620B45EC-C611-81D5-84D9-F78430D8DC74}"/>
                </a:ext>
              </a:extLst>
            </p:cNvPr>
            <p:cNvSpPr txBox="1"/>
            <p:nvPr/>
          </p:nvSpPr>
          <p:spPr>
            <a:xfrm>
              <a:off x="10930259" y="5840510"/>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3" name="TextBox 122">
              <a:extLst>
                <a:ext uri="{FF2B5EF4-FFF2-40B4-BE49-F238E27FC236}">
                  <a16:creationId xmlns:a16="http://schemas.microsoft.com/office/drawing/2014/main" id="{C91424A2-A3D1-C22A-D29A-E21B96AC38C1}"/>
                </a:ext>
              </a:extLst>
            </p:cNvPr>
            <p:cNvSpPr txBox="1"/>
            <p:nvPr/>
          </p:nvSpPr>
          <p:spPr>
            <a:xfrm>
              <a:off x="10930259" y="6126430"/>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4" name="TextBox 123">
              <a:extLst>
                <a:ext uri="{FF2B5EF4-FFF2-40B4-BE49-F238E27FC236}">
                  <a16:creationId xmlns:a16="http://schemas.microsoft.com/office/drawing/2014/main" id="{84EA8155-B1CF-EFC4-C078-DC23B52A498A}"/>
                </a:ext>
              </a:extLst>
            </p:cNvPr>
            <p:cNvSpPr txBox="1"/>
            <p:nvPr/>
          </p:nvSpPr>
          <p:spPr>
            <a:xfrm>
              <a:off x="10930259" y="6240394"/>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5" name="TextBox 124">
              <a:extLst>
                <a:ext uri="{FF2B5EF4-FFF2-40B4-BE49-F238E27FC236}">
                  <a16:creationId xmlns:a16="http://schemas.microsoft.com/office/drawing/2014/main" id="{279F7941-CBB1-435F-6AA4-5074C0A10431}"/>
                </a:ext>
              </a:extLst>
            </p:cNvPr>
            <p:cNvSpPr txBox="1"/>
            <p:nvPr/>
          </p:nvSpPr>
          <p:spPr>
            <a:xfrm>
              <a:off x="10126928" y="3444529"/>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6" name="TextBox 125">
              <a:extLst>
                <a:ext uri="{FF2B5EF4-FFF2-40B4-BE49-F238E27FC236}">
                  <a16:creationId xmlns:a16="http://schemas.microsoft.com/office/drawing/2014/main" id="{A5B7301B-62EA-C2F6-79DF-8CB32351C9B7}"/>
                </a:ext>
              </a:extLst>
            </p:cNvPr>
            <p:cNvSpPr txBox="1"/>
            <p:nvPr/>
          </p:nvSpPr>
          <p:spPr>
            <a:xfrm>
              <a:off x="10126928" y="3722813"/>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7" name="TextBox 126">
              <a:extLst>
                <a:ext uri="{FF2B5EF4-FFF2-40B4-BE49-F238E27FC236}">
                  <a16:creationId xmlns:a16="http://schemas.microsoft.com/office/drawing/2014/main" id="{82CD23AE-E419-ABE7-3A45-4875276DE960}"/>
                </a:ext>
              </a:extLst>
            </p:cNvPr>
            <p:cNvSpPr txBox="1"/>
            <p:nvPr/>
          </p:nvSpPr>
          <p:spPr>
            <a:xfrm>
              <a:off x="10126928" y="3849858"/>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28" name="TextBox 127">
              <a:extLst>
                <a:ext uri="{FF2B5EF4-FFF2-40B4-BE49-F238E27FC236}">
                  <a16:creationId xmlns:a16="http://schemas.microsoft.com/office/drawing/2014/main" id="{CB91703D-9532-A49F-D5F0-AC66E2335A8A}"/>
                </a:ext>
              </a:extLst>
            </p:cNvPr>
            <p:cNvSpPr txBox="1"/>
            <p:nvPr/>
          </p:nvSpPr>
          <p:spPr>
            <a:xfrm>
              <a:off x="10126928" y="4517585"/>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0" name="TextBox 129">
              <a:extLst>
                <a:ext uri="{FF2B5EF4-FFF2-40B4-BE49-F238E27FC236}">
                  <a16:creationId xmlns:a16="http://schemas.microsoft.com/office/drawing/2014/main" id="{7C7A4687-8C65-0B03-2D28-0D9AE1C992A1}"/>
                </a:ext>
              </a:extLst>
            </p:cNvPr>
            <p:cNvSpPr txBox="1"/>
            <p:nvPr/>
          </p:nvSpPr>
          <p:spPr>
            <a:xfrm>
              <a:off x="10126928" y="6237510"/>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1" name="TextBox 130">
              <a:extLst>
                <a:ext uri="{FF2B5EF4-FFF2-40B4-BE49-F238E27FC236}">
                  <a16:creationId xmlns:a16="http://schemas.microsoft.com/office/drawing/2014/main" id="{C32A0E3B-1FB1-DD8A-61A9-3D79D1118078}"/>
                </a:ext>
              </a:extLst>
            </p:cNvPr>
            <p:cNvSpPr txBox="1"/>
            <p:nvPr/>
          </p:nvSpPr>
          <p:spPr>
            <a:xfrm>
              <a:off x="10126928" y="5315681"/>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2" name="TextBox 131">
              <a:extLst>
                <a:ext uri="{FF2B5EF4-FFF2-40B4-BE49-F238E27FC236}">
                  <a16:creationId xmlns:a16="http://schemas.microsoft.com/office/drawing/2014/main" id="{D83F05B0-B408-2CBF-B055-00E7984EE8B2}"/>
                </a:ext>
              </a:extLst>
            </p:cNvPr>
            <p:cNvSpPr txBox="1"/>
            <p:nvPr/>
          </p:nvSpPr>
          <p:spPr>
            <a:xfrm>
              <a:off x="10126928" y="6109338"/>
              <a:ext cx="58674" cy="59265"/>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4" name="TextBox 133">
              <a:extLst>
                <a:ext uri="{FF2B5EF4-FFF2-40B4-BE49-F238E27FC236}">
                  <a16:creationId xmlns:a16="http://schemas.microsoft.com/office/drawing/2014/main" id="{61E74E71-6F35-01BA-B120-6556B71682FC}"/>
                </a:ext>
              </a:extLst>
            </p:cNvPr>
            <p:cNvSpPr txBox="1"/>
            <p:nvPr/>
          </p:nvSpPr>
          <p:spPr>
            <a:xfrm>
              <a:off x="10930259" y="4783203"/>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5" name="TextBox 134">
              <a:extLst>
                <a:ext uri="{FF2B5EF4-FFF2-40B4-BE49-F238E27FC236}">
                  <a16:creationId xmlns:a16="http://schemas.microsoft.com/office/drawing/2014/main" id="{B53F13F7-CFCA-E387-B655-B21A6E3A8D31}"/>
                </a:ext>
              </a:extLst>
            </p:cNvPr>
            <p:cNvSpPr txBox="1"/>
            <p:nvPr/>
          </p:nvSpPr>
          <p:spPr>
            <a:xfrm>
              <a:off x="10930259" y="3977854"/>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6" name="TextBox 135">
              <a:extLst>
                <a:ext uri="{FF2B5EF4-FFF2-40B4-BE49-F238E27FC236}">
                  <a16:creationId xmlns:a16="http://schemas.microsoft.com/office/drawing/2014/main" id="{1D618A84-55BE-9A6B-4C53-C7B8E1A29446}"/>
                </a:ext>
              </a:extLst>
            </p:cNvPr>
            <p:cNvSpPr txBox="1"/>
            <p:nvPr/>
          </p:nvSpPr>
          <p:spPr>
            <a:xfrm>
              <a:off x="10930259" y="2517459"/>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38" name="Rectangle 137">
              <a:extLst>
                <a:ext uri="{FF2B5EF4-FFF2-40B4-BE49-F238E27FC236}">
                  <a16:creationId xmlns:a16="http://schemas.microsoft.com/office/drawing/2014/main" id="{76943F34-1C00-C1C3-5400-F3EA95C0BD65}"/>
                </a:ext>
              </a:extLst>
            </p:cNvPr>
            <p:cNvSpPr/>
            <p:nvPr/>
          </p:nvSpPr>
          <p:spPr>
            <a:xfrm>
              <a:off x="8715805" y="2333793"/>
              <a:ext cx="3071028" cy="152402"/>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extBox 145">
              <a:extLst>
                <a:ext uri="{FF2B5EF4-FFF2-40B4-BE49-F238E27FC236}">
                  <a16:creationId xmlns:a16="http://schemas.microsoft.com/office/drawing/2014/main" id="{338A20C0-435E-4BAC-7CE2-8FC52A250B54}"/>
                </a:ext>
              </a:extLst>
            </p:cNvPr>
            <p:cNvSpPr txBox="1"/>
            <p:nvPr/>
          </p:nvSpPr>
          <p:spPr>
            <a:xfrm>
              <a:off x="10126928" y="2922284"/>
              <a:ext cx="58674" cy="59265"/>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97C30CB-995B-3E34-43E2-1878032600C8}"/>
                </a:ext>
              </a:extLst>
            </p:cNvPr>
            <p:cNvSpPr txBox="1"/>
            <p:nvPr/>
          </p:nvSpPr>
          <p:spPr>
            <a:xfrm>
              <a:off x="10126928" y="3312985"/>
              <a:ext cx="58674" cy="59265"/>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grpSp>
      <p:grpSp>
        <p:nvGrpSpPr>
          <p:cNvPr id="145" name="Group 144">
            <a:extLst>
              <a:ext uri="{FF2B5EF4-FFF2-40B4-BE49-F238E27FC236}">
                <a16:creationId xmlns:a16="http://schemas.microsoft.com/office/drawing/2014/main" id="{4EDD78E2-C366-0910-546D-DF5E6AFD552E}"/>
              </a:ext>
            </a:extLst>
          </p:cNvPr>
          <p:cNvGrpSpPr/>
          <p:nvPr/>
        </p:nvGrpSpPr>
        <p:grpSpPr>
          <a:xfrm>
            <a:off x="5822478" y="433713"/>
            <a:ext cx="3450531" cy="663057"/>
            <a:chOff x="6239611" y="267479"/>
            <a:chExt cx="3450531" cy="663057"/>
          </a:xfrm>
        </p:grpSpPr>
        <p:sp>
          <p:nvSpPr>
            <p:cNvPr id="8" name="TextBox 7">
              <a:extLst>
                <a:ext uri="{FF2B5EF4-FFF2-40B4-BE49-F238E27FC236}">
                  <a16:creationId xmlns:a16="http://schemas.microsoft.com/office/drawing/2014/main" id="{A202220E-7B50-586C-26D8-D83C1F14E8A8}"/>
                </a:ext>
              </a:extLst>
            </p:cNvPr>
            <p:cNvSpPr txBox="1"/>
            <p:nvPr/>
          </p:nvSpPr>
          <p:spPr>
            <a:xfrm>
              <a:off x="6239611" y="360719"/>
              <a:ext cx="2249620" cy="523220"/>
            </a:xfrm>
            <a:prstGeom prst="rect">
              <a:avLst/>
            </a:prstGeom>
            <a:noFill/>
          </p:spPr>
          <p:txBody>
            <a:bodyPr wrap="square">
              <a:spAutoFit/>
            </a:bodyPr>
            <a:lstStyle/>
            <a:p>
              <a:pPr algn="ctr"/>
              <a:r>
                <a:rPr lang="en-US" sz="1400" b="1" dirty="0">
                  <a:solidFill>
                    <a:srgbClr val="0070C0"/>
                  </a:solidFill>
                  <a:latin typeface="Ekachon" panose="00000500000000000000" pitchFamily="2" charset="-34"/>
                  <a:cs typeface="Ekachon" panose="00000500000000000000" pitchFamily="2" charset="-34"/>
                </a:rPr>
                <a:t>102,997</a:t>
              </a:r>
            </a:p>
            <a:p>
              <a:pPr algn="ctr"/>
              <a:r>
                <a:rPr lang="en-US" sz="1400" b="1" dirty="0">
                  <a:solidFill>
                    <a:srgbClr val="0070C0"/>
                  </a:solidFill>
                  <a:latin typeface="Ekachon" panose="00000500000000000000" pitchFamily="2" charset="-34"/>
                  <a:cs typeface="Ekachon" panose="00000500000000000000" pitchFamily="2" charset="-34"/>
                </a:rPr>
                <a:t>Tweets</a:t>
              </a:r>
            </a:p>
          </p:txBody>
        </p:sp>
        <p:grpSp>
          <p:nvGrpSpPr>
            <p:cNvPr id="144" name="Group 143">
              <a:extLst>
                <a:ext uri="{FF2B5EF4-FFF2-40B4-BE49-F238E27FC236}">
                  <a16:creationId xmlns:a16="http://schemas.microsoft.com/office/drawing/2014/main" id="{96CFF604-1C84-7921-7269-EC512785F4D1}"/>
                </a:ext>
              </a:extLst>
            </p:cNvPr>
            <p:cNvGrpSpPr/>
            <p:nvPr/>
          </p:nvGrpSpPr>
          <p:grpSpPr>
            <a:xfrm>
              <a:off x="6520939" y="267479"/>
              <a:ext cx="3169203" cy="663057"/>
              <a:chOff x="6520939" y="267479"/>
              <a:chExt cx="3169203" cy="663057"/>
            </a:xfrm>
          </p:grpSpPr>
          <p:pic>
            <p:nvPicPr>
              <p:cNvPr id="9" name="Picture 4">
                <a:extLst>
                  <a:ext uri="{FF2B5EF4-FFF2-40B4-BE49-F238E27FC236}">
                    <a16:creationId xmlns:a16="http://schemas.microsoft.com/office/drawing/2014/main" id="{DA52D306-47CF-E479-FFBA-A11156CE09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0512" y="468905"/>
                <a:ext cx="322567" cy="2652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689ED7D-9DC6-7A46-0513-5EF1F7E8AA61}"/>
                  </a:ext>
                </a:extLst>
              </p:cNvPr>
              <p:cNvSpPr txBox="1"/>
              <p:nvPr/>
            </p:nvSpPr>
            <p:spPr>
              <a:xfrm>
                <a:off x="8233805" y="441101"/>
                <a:ext cx="1456337" cy="309084"/>
              </a:xfrm>
              <a:prstGeom prst="rect">
                <a:avLst/>
              </a:prstGeom>
              <a:noFill/>
              <a:ln>
                <a:noFill/>
              </a:ln>
              <a:effectLst/>
            </p:spPr>
            <p:txBody>
              <a:bodyPr wrap="none" rtlCol="0" anchor="ctr" anchorCtr="1">
                <a:noAutofit/>
              </a:bodyPr>
              <a:lstStyle/>
              <a:p>
                <a:pPr algn="ctr"/>
                <a:r>
                  <a:rPr lang="en-US" sz="1400" b="1" dirty="0">
                    <a:latin typeface="Ekachon" panose="00000500000000000000" pitchFamily="2" charset="-34"/>
                    <a:cs typeface="Ekachon" panose="00000500000000000000" pitchFamily="2" charset="-34"/>
                  </a:rPr>
                  <a:t>22,979</a:t>
                </a:r>
              </a:p>
              <a:p>
                <a:pPr algn="ctr"/>
                <a:r>
                  <a:rPr lang="en-US" sz="1400" b="1" dirty="0">
                    <a:latin typeface="Ekachon" panose="00000500000000000000" pitchFamily="2" charset="-34"/>
                    <a:cs typeface="Ekachon" panose="00000500000000000000" pitchFamily="2" charset="-34"/>
                  </a:rPr>
                  <a:t>Users</a:t>
                </a:r>
              </a:p>
            </p:txBody>
          </p:sp>
          <p:sp>
            <p:nvSpPr>
              <p:cNvPr id="21" name="Isosceles Triangle 20">
                <a:extLst>
                  <a:ext uri="{FF2B5EF4-FFF2-40B4-BE49-F238E27FC236}">
                    <a16:creationId xmlns:a16="http://schemas.microsoft.com/office/drawing/2014/main" id="{4546C41B-33EB-405E-FA40-342185B99A43}"/>
                  </a:ext>
                </a:extLst>
              </p:cNvPr>
              <p:cNvSpPr/>
              <p:nvPr/>
            </p:nvSpPr>
            <p:spPr>
              <a:xfrm rot="5400000">
                <a:off x="7801293" y="361901"/>
                <a:ext cx="427078" cy="427080"/>
              </a:xfrm>
              <a:prstGeom prst="triangle">
                <a:avLst/>
              </a:prstGeom>
              <a:gradFill flip="none" rotWithShape="1">
                <a:gsLst>
                  <a:gs pos="0">
                    <a:schemeClr val="bg1">
                      <a:lumMod val="65000"/>
                    </a:schemeClr>
                  </a:gs>
                  <a:gs pos="100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2" name="Graphic 141" descr="User with solid fill">
                <a:extLst>
                  <a:ext uri="{FF2B5EF4-FFF2-40B4-BE49-F238E27FC236}">
                    <a16:creationId xmlns:a16="http://schemas.microsoft.com/office/drawing/2014/main" id="{5E08BA2A-444C-E72F-F68A-8208C5143D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2717" y="372302"/>
                <a:ext cx="427080" cy="427080"/>
              </a:xfrm>
              <a:prstGeom prst="rect">
                <a:avLst/>
              </a:prstGeom>
            </p:spPr>
          </p:pic>
          <p:sp>
            <p:nvSpPr>
              <p:cNvPr id="143" name="Rectangle 142">
                <a:extLst>
                  <a:ext uri="{FF2B5EF4-FFF2-40B4-BE49-F238E27FC236}">
                    <a16:creationId xmlns:a16="http://schemas.microsoft.com/office/drawing/2014/main" id="{2F8CD454-CB58-AB2F-85A5-DA8A12CBAE54}"/>
                  </a:ext>
                </a:extLst>
              </p:cNvPr>
              <p:cNvSpPr/>
              <p:nvPr/>
            </p:nvSpPr>
            <p:spPr>
              <a:xfrm>
                <a:off x="6520939" y="267479"/>
                <a:ext cx="2885268" cy="663057"/>
              </a:xfrm>
              <a:prstGeom prst="rect">
                <a:avLst/>
              </a:prstGeom>
              <a:no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102124579"/>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witter Images – Browse 3,207,038 Stock Photos, Vectors, and Video | Adobe  Stock">
            <a:extLst>
              <a:ext uri="{FF2B5EF4-FFF2-40B4-BE49-F238E27FC236}">
                <a16:creationId xmlns:a16="http://schemas.microsoft.com/office/drawing/2014/main" id="{8DAE74A1-0923-1F4B-C2AE-5250FF2371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1018795-D17E-9921-A341-DF57486EFC5A}"/>
              </a:ext>
            </a:extLst>
          </p:cNvPr>
          <p:cNvSpPr txBox="1"/>
          <p:nvPr/>
        </p:nvSpPr>
        <p:spPr>
          <a:xfrm>
            <a:off x="5463801" y="890033"/>
            <a:ext cx="2441134" cy="499638"/>
          </a:xfrm>
          <a:prstGeom prst="rect">
            <a:avLst/>
          </a:prstGeom>
          <a:noFill/>
          <a:ln>
            <a:noFill/>
          </a:ln>
        </p:spPr>
        <p:txBody>
          <a:bodyPr wrap="none" rtlCol="0" anchor="ctr" anchorCtr="1">
            <a:noAutofit/>
          </a:bodyPr>
          <a:lstStyle/>
          <a:p>
            <a:r>
              <a:rPr lang="en-US" sz="3200" b="1" spc="600" dirty="0">
                <a:effectLst>
                  <a:outerShdw blurRad="38100" dist="38100" dir="2700000" algn="tl">
                    <a:srgbClr val="000000">
                      <a:alpha val="43137"/>
                    </a:srgbClr>
                  </a:outerShdw>
                </a:effectLst>
                <a:latin typeface="Ekachon" panose="00000500000000000000" pitchFamily="2" charset="-34"/>
                <a:cs typeface="Ekachon" panose="00000500000000000000" pitchFamily="2" charset="-34"/>
              </a:rPr>
              <a:t>OBJECTIVE</a:t>
            </a:r>
          </a:p>
        </p:txBody>
      </p:sp>
      <p:sp>
        <p:nvSpPr>
          <p:cNvPr id="3" name="Slide Number Placeholder 1">
            <a:extLst>
              <a:ext uri="{FF2B5EF4-FFF2-40B4-BE49-F238E27FC236}">
                <a16:creationId xmlns:a16="http://schemas.microsoft.com/office/drawing/2014/main" id="{9A36CB00-73C3-634A-617C-F3D11906986A}"/>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a:t>
            </a:fld>
            <a:endParaRPr lang="en-US" sz="1400" dirty="0">
              <a:latin typeface="Century Gothic" panose="020B0502020202020204" pitchFamily="34" charset="0"/>
              <a:cs typeface="Ekachon" panose="00000500000000000000" pitchFamily="2" charset="-34"/>
            </a:endParaRPr>
          </a:p>
        </p:txBody>
      </p:sp>
      <p:sp>
        <p:nvSpPr>
          <p:cNvPr id="5" name="TextBox 4">
            <a:extLst>
              <a:ext uri="{FF2B5EF4-FFF2-40B4-BE49-F238E27FC236}">
                <a16:creationId xmlns:a16="http://schemas.microsoft.com/office/drawing/2014/main" id="{D849AA1C-17D5-9853-A56C-DCF5A02F2E3F}"/>
              </a:ext>
            </a:extLst>
          </p:cNvPr>
          <p:cNvSpPr txBox="1"/>
          <p:nvPr/>
        </p:nvSpPr>
        <p:spPr>
          <a:xfrm>
            <a:off x="5242420" y="1780425"/>
            <a:ext cx="6365648" cy="3970318"/>
          </a:xfrm>
          <a:prstGeom prst="rect">
            <a:avLst/>
          </a:prstGeom>
          <a:noFill/>
        </p:spPr>
        <p:txBody>
          <a:bodyPr wrap="square">
            <a:spAutoFit/>
          </a:bodyPr>
          <a:lstStyle/>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To examine the</a:t>
            </a:r>
            <a:r>
              <a:rPr lang="th-TH" dirty="0">
                <a:latin typeface="Ekachon" panose="00000500000000000000" pitchFamily="2" charset="-34"/>
                <a:cs typeface="Ekachon" panose="00000500000000000000" pitchFamily="2" charset="-34"/>
              </a:rPr>
              <a:t> </a:t>
            </a:r>
            <a:r>
              <a:rPr lang="en-US" dirty="0">
                <a:latin typeface="Ekachon" panose="00000500000000000000" pitchFamily="2" charset="-34"/>
                <a:cs typeface="Ekachon" panose="00000500000000000000" pitchFamily="2" charset="-34"/>
              </a:rPr>
              <a:t>relationship between </a:t>
            </a:r>
            <a:r>
              <a:rPr lang="en-US" u="sng" dirty="0">
                <a:latin typeface="Ekachon" panose="00000500000000000000" pitchFamily="2" charset="-34"/>
                <a:cs typeface="Ekachon" panose="00000500000000000000" pitchFamily="2" charset="-34"/>
              </a:rPr>
              <a:t>opinions expressed on the Twitter</a:t>
            </a:r>
            <a:r>
              <a:rPr lang="en-US" dirty="0">
                <a:latin typeface="Ekachon" panose="00000500000000000000" pitchFamily="2" charset="-34"/>
                <a:cs typeface="Ekachon" panose="00000500000000000000" pitchFamily="2" charset="-34"/>
              </a:rPr>
              <a:t> platform and the </a:t>
            </a:r>
            <a:r>
              <a:rPr lang="en-US" u="sng" dirty="0">
                <a:latin typeface="Ekachon" panose="00000500000000000000" pitchFamily="2" charset="-34"/>
                <a:cs typeface="Ekachon" panose="00000500000000000000" pitchFamily="2" charset="-34"/>
              </a:rPr>
              <a:t>actual election results </a:t>
            </a:r>
            <a:r>
              <a:rPr lang="en-US" dirty="0">
                <a:latin typeface="Ekachon" panose="00000500000000000000" pitchFamily="2" charset="-34"/>
                <a:cs typeface="Ekachon" panose="00000500000000000000" pitchFamily="2" charset="-34"/>
              </a:rPr>
              <a:t>using BERT architecture to classify the sentiment of tweets</a:t>
            </a:r>
          </a:p>
          <a:p>
            <a:pPr marL="285750" indent="-285750">
              <a:buFont typeface="Arial" panose="020B0604020202020204" pitchFamily="34" charset="0"/>
              <a:buChar char="•"/>
            </a:pPr>
            <a:endParaRPr lang="en-US" dirty="0">
              <a:latin typeface="Ekachon" panose="00000500000000000000" pitchFamily="2" charset="-34"/>
              <a:cs typeface="Ekachon" panose="00000500000000000000" pitchFamily="2" charset="-34"/>
            </a:endParaRPr>
          </a:p>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To investigate the political parties that users </a:t>
            </a:r>
            <a:r>
              <a:rPr lang="en-US" u="sng" dirty="0">
                <a:latin typeface="Ekachon" panose="00000500000000000000" pitchFamily="2" charset="-34"/>
                <a:cs typeface="Ekachon" panose="00000500000000000000" pitchFamily="2" charset="-34"/>
              </a:rPr>
              <a:t>favor or criticize</a:t>
            </a:r>
            <a:r>
              <a:rPr lang="en-US" dirty="0">
                <a:latin typeface="Ekachon" panose="00000500000000000000" pitchFamily="2" charset="-34"/>
                <a:cs typeface="Ekachon" panose="00000500000000000000" pitchFamily="2" charset="-34"/>
              </a:rPr>
              <a:t> on the Twitter platform</a:t>
            </a:r>
          </a:p>
          <a:p>
            <a:pPr marL="285750" indent="-285750">
              <a:buFont typeface="Arial" panose="020B0604020202020204" pitchFamily="34" charset="0"/>
              <a:buChar char="•"/>
            </a:pPr>
            <a:endParaRPr lang="en-US" dirty="0">
              <a:latin typeface="Ekachon" panose="00000500000000000000" pitchFamily="2" charset="-34"/>
              <a:cs typeface="Ekachon" panose="00000500000000000000" pitchFamily="2" charset="-34"/>
            </a:endParaRPr>
          </a:p>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To examine the </a:t>
            </a:r>
            <a:r>
              <a:rPr lang="en-US" u="sng" dirty="0">
                <a:latin typeface="Ekachon" panose="00000500000000000000" pitchFamily="2" charset="-34"/>
                <a:cs typeface="Ekachon" panose="00000500000000000000" pitchFamily="2" charset="-34"/>
              </a:rPr>
              <a:t>correlation between various data factors on Twitter </a:t>
            </a:r>
            <a:r>
              <a:rPr lang="en-US" dirty="0">
                <a:latin typeface="Ekachon" panose="00000500000000000000" pitchFamily="2" charset="-34"/>
                <a:cs typeface="Ekachon" panose="00000500000000000000" pitchFamily="2" charset="-34"/>
              </a:rPr>
              <a:t>(no. of tweets, no. of likes, no. of retweets, and sentiment of tweets) and election outcome ranking, with a focus on predicting early election results. The study seeks to identify key predictors from Twitter data to provide valuable insights for political analysis</a:t>
            </a:r>
            <a:endParaRPr lang="th-TH" dirty="0">
              <a:latin typeface="Ekachon" panose="00000500000000000000" pitchFamily="2" charset="-34"/>
              <a:cs typeface="Ekachon" panose="00000500000000000000" pitchFamily="2" charset="-34"/>
            </a:endParaRPr>
          </a:p>
        </p:txBody>
      </p:sp>
      <p:pic>
        <p:nvPicPr>
          <p:cNvPr id="6" name="Picture 2" descr="หลักสูตร - NIDA-GSAS">
            <a:extLst>
              <a:ext uri="{FF2B5EF4-FFF2-40B4-BE49-F238E27FC236}">
                <a16:creationId xmlns:a16="http://schemas.microsoft.com/office/drawing/2014/main" id="{49415437-B846-96DC-2298-D73204C336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46520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2" name="Flowchart: Manual Operation 1">
            <a:extLst>
              <a:ext uri="{FF2B5EF4-FFF2-40B4-BE49-F238E27FC236}">
                <a16:creationId xmlns:a16="http://schemas.microsoft.com/office/drawing/2014/main" id="{B1D41DC6-2F2D-3643-2BC3-5597CE6406B4}"/>
              </a:ext>
            </a:extLst>
          </p:cNvPr>
          <p:cNvSpPr/>
          <p:nvPr/>
        </p:nvSpPr>
        <p:spPr>
          <a:xfrm rot="16200000">
            <a:off x="5998688" y="-2547099"/>
            <a:ext cx="938313" cy="8608133"/>
          </a:xfrm>
          <a:prstGeom prst="flowChartManualOperation">
            <a:avLst/>
          </a:prstGeom>
          <a:gradFill flip="none" rotWithShape="1">
            <a:gsLst>
              <a:gs pos="47000">
                <a:srgbClr val="DDDBDB"/>
              </a:gs>
              <a:gs pos="0">
                <a:schemeClr val="bg2">
                  <a:lumMod val="75000"/>
                </a:schemeClr>
              </a:gs>
              <a:gs pos="100000">
                <a:schemeClr val="bg1">
                  <a:lumMod val="9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หลักสูตร - NIDA-GSAS">
            <a:extLst>
              <a:ext uri="{FF2B5EF4-FFF2-40B4-BE49-F238E27FC236}">
                <a16:creationId xmlns:a16="http://schemas.microsoft.com/office/drawing/2014/main" id="{2B0E6679-432E-3B05-A61E-696426D2C5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1">
            <a:extLst>
              <a:ext uri="{FF2B5EF4-FFF2-40B4-BE49-F238E27FC236}">
                <a16:creationId xmlns:a16="http://schemas.microsoft.com/office/drawing/2014/main" id="{2CC18688-C174-A6B4-A68D-811C00973EDA}"/>
              </a:ext>
            </a:extLst>
          </p:cNvPr>
          <p:cNvSpPr txBox="1">
            <a:spLocks/>
          </p:cNvSpPr>
          <p:nvPr/>
        </p:nvSpPr>
        <p:spPr>
          <a:xfrm>
            <a:off x="9425234" y="661717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20</a:t>
            </a:fld>
            <a:endParaRPr lang="en-US" sz="1400" dirty="0">
              <a:latin typeface="Century Gothic" panose="020B0502020202020204" pitchFamily="34" charset="0"/>
              <a:cs typeface="Ekachon" panose="00000500000000000000" pitchFamily="2" charset="-34"/>
            </a:endParaRPr>
          </a:p>
        </p:txBody>
      </p:sp>
      <p:grpSp>
        <p:nvGrpSpPr>
          <p:cNvPr id="5" name="Group 4">
            <a:extLst>
              <a:ext uri="{FF2B5EF4-FFF2-40B4-BE49-F238E27FC236}">
                <a16:creationId xmlns:a16="http://schemas.microsoft.com/office/drawing/2014/main" id="{712FF1AF-47BE-0F0F-5019-D1DEC19EE903}"/>
              </a:ext>
            </a:extLst>
          </p:cNvPr>
          <p:cNvGrpSpPr/>
          <p:nvPr/>
        </p:nvGrpSpPr>
        <p:grpSpPr>
          <a:xfrm>
            <a:off x="398446" y="2364521"/>
            <a:ext cx="6278579" cy="4071953"/>
            <a:chOff x="398446" y="1214422"/>
            <a:chExt cx="8145479" cy="5278453"/>
          </a:xfrm>
        </p:grpSpPr>
        <p:grpSp>
          <p:nvGrpSpPr>
            <p:cNvPr id="6" name="Group 5">
              <a:extLst>
                <a:ext uri="{FF2B5EF4-FFF2-40B4-BE49-F238E27FC236}">
                  <a16:creationId xmlns:a16="http://schemas.microsoft.com/office/drawing/2014/main" id="{8F718537-CD81-3680-1347-7B68562F9064}"/>
                </a:ext>
              </a:extLst>
            </p:cNvPr>
            <p:cNvGrpSpPr/>
            <p:nvPr/>
          </p:nvGrpSpPr>
          <p:grpSpPr>
            <a:xfrm>
              <a:off x="398446" y="1214422"/>
              <a:ext cx="8145479" cy="5278453"/>
              <a:chOff x="579421" y="244444"/>
              <a:chExt cx="9949759" cy="6491334"/>
            </a:xfrm>
          </p:grpSpPr>
          <p:sp>
            <p:nvSpPr>
              <p:cNvPr id="9" name="Rectangle: Rounded Corners 8">
                <a:extLst>
                  <a:ext uri="{FF2B5EF4-FFF2-40B4-BE49-F238E27FC236}">
                    <a16:creationId xmlns:a16="http://schemas.microsoft.com/office/drawing/2014/main" id="{6352E176-6065-510C-6309-B4E6515ABC68}"/>
                  </a:ext>
                </a:extLst>
              </p:cNvPr>
              <p:cNvSpPr/>
              <p:nvPr/>
            </p:nvSpPr>
            <p:spPr>
              <a:xfrm>
                <a:off x="579421" y="244444"/>
                <a:ext cx="9949759" cy="6491334"/>
              </a:xfrm>
              <a:prstGeom prst="roundRect">
                <a:avLst>
                  <a:gd name="adj" fmla="val 2162"/>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0" name="Picture 9">
                <a:extLst>
                  <a:ext uri="{FF2B5EF4-FFF2-40B4-BE49-F238E27FC236}">
                    <a16:creationId xmlns:a16="http://schemas.microsoft.com/office/drawing/2014/main" id="{4A9F5B60-68BE-D59B-D20C-CBC838CF8AC4}"/>
                  </a:ext>
                </a:extLst>
              </p:cNvPr>
              <p:cNvPicPr>
                <a:picLocks noChangeAspect="1"/>
              </p:cNvPicPr>
              <p:nvPr/>
            </p:nvPicPr>
            <p:blipFill>
              <a:blip r:embed="rId3"/>
              <a:stretch>
                <a:fillRect/>
              </a:stretch>
            </p:blipFill>
            <p:spPr>
              <a:xfrm>
                <a:off x="3567967" y="1092482"/>
                <a:ext cx="3823459" cy="5521074"/>
              </a:xfrm>
              <a:prstGeom prst="rect">
                <a:avLst/>
              </a:prstGeom>
            </p:spPr>
          </p:pic>
          <p:pic>
            <p:nvPicPr>
              <p:cNvPr id="11" name="Picture 10">
                <a:extLst>
                  <a:ext uri="{FF2B5EF4-FFF2-40B4-BE49-F238E27FC236}">
                    <a16:creationId xmlns:a16="http://schemas.microsoft.com/office/drawing/2014/main" id="{8EE42E1A-3B33-78D9-E7E3-A25D7BDF9D77}"/>
                  </a:ext>
                </a:extLst>
              </p:cNvPr>
              <p:cNvPicPr>
                <a:picLocks noChangeAspect="1"/>
              </p:cNvPicPr>
              <p:nvPr/>
            </p:nvPicPr>
            <p:blipFill>
              <a:blip r:embed="rId4"/>
              <a:stretch>
                <a:fillRect/>
              </a:stretch>
            </p:blipFill>
            <p:spPr>
              <a:xfrm>
                <a:off x="770977" y="1092482"/>
                <a:ext cx="2796991" cy="5521074"/>
              </a:xfrm>
              <a:prstGeom prst="rect">
                <a:avLst/>
              </a:prstGeom>
            </p:spPr>
          </p:pic>
          <p:grpSp>
            <p:nvGrpSpPr>
              <p:cNvPr id="12" name="Group 11">
                <a:extLst>
                  <a:ext uri="{FF2B5EF4-FFF2-40B4-BE49-F238E27FC236}">
                    <a16:creationId xmlns:a16="http://schemas.microsoft.com/office/drawing/2014/main" id="{44C3C2DE-96A7-5B21-DB64-27F1BD834BCE}"/>
                  </a:ext>
                </a:extLst>
              </p:cNvPr>
              <p:cNvGrpSpPr/>
              <p:nvPr/>
            </p:nvGrpSpPr>
            <p:grpSpPr>
              <a:xfrm>
                <a:off x="7374750" y="1219225"/>
                <a:ext cx="2985538" cy="5250280"/>
                <a:chOff x="7374750" y="1092483"/>
                <a:chExt cx="2985538" cy="5250280"/>
              </a:xfrm>
            </p:grpSpPr>
            <p:pic>
              <p:nvPicPr>
                <p:cNvPr id="15" name="Picture 14">
                  <a:extLst>
                    <a:ext uri="{FF2B5EF4-FFF2-40B4-BE49-F238E27FC236}">
                      <a16:creationId xmlns:a16="http://schemas.microsoft.com/office/drawing/2014/main" id="{ABED5C0A-9F1B-9F12-4EF9-B14A9259074D}"/>
                    </a:ext>
                  </a:extLst>
                </p:cNvPr>
                <p:cNvPicPr>
                  <a:picLocks noChangeAspect="1"/>
                </p:cNvPicPr>
                <p:nvPr/>
              </p:nvPicPr>
              <p:blipFill>
                <a:blip r:embed="rId5"/>
                <a:stretch>
                  <a:fillRect/>
                </a:stretch>
              </p:blipFill>
              <p:spPr>
                <a:xfrm>
                  <a:off x="7391426" y="1092483"/>
                  <a:ext cx="2965738" cy="2773068"/>
                </a:xfrm>
                <a:prstGeom prst="rect">
                  <a:avLst/>
                </a:prstGeom>
              </p:spPr>
            </p:pic>
            <p:pic>
              <p:nvPicPr>
                <p:cNvPr id="17" name="Picture 16">
                  <a:extLst>
                    <a:ext uri="{FF2B5EF4-FFF2-40B4-BE49-F238E27FC236}">
                      <a16:creationId xmlns:a16="http://schemas.microsoft.com/office/drawing/2014/main" id="{AB042939-B4C3-0992-DB87-D95FCFF95E66}"/>
                    </a:ext>
                  </a:extLst>
                </p:cNvPr>
                <p:cNvPicPr>
                  <a:picLocks noChangeAspect="1"/>
                </p:cNvPicPr>
                <p:nvPr/>
              </p:nvPicPr>
              <p:blipFill>
                <a:blip r:embed="rId6"/>
                <a:stretch>
                  <a:fillRect/>
                </a:stretch>
              </p:blipFill>
              <p:spPr>
                <a:xfrm>
                  <a:off x="7374750" y="3429001"/>
                  <a:ext cx="2982414" cy="2041327"/>
                </a:xfrm>
                <a:prstGeom prst="rect">
                  <a:avLst/>
                </a:prstGeom>
              </p:spPr>
            </p:pic>
            <p:pic>
              <p:nvPicPr>
                <p:cNvPr id="18" name="Picture 17">
                  <a:extLst>
                    <a:ext uri="{FF2B5EF4-FFF2-40B4-BE49-F238E27FC236}">
                      <a16:creationId xmlns:a16="http://schemas.microsoft.com/office/drawing/2014/main" id="{31B2B625-2657-4847-DEC5-7B6A5436BB21}"/>
                    </a:ext>
                  </a:extLst>
                </p:cNvPr>
                <p:cNvPicPr>
                  <a:picLocks noChangeAspect="1"/>
                </p:cNvPicPr>
                <p:nvPr/>
              </p:nvPicPr>
              <p:blipFill rotWithShape="1">
                <a:blip r:embed="rId7"/>
                <a:srcRect b="76050"/>
                <a:stretch/>
              </p:blipFill>
              <p:spPr>
                <a:xfrm>
                  <a:off x="7380679" y="5462392"/>
                  <a:ext cx="2976485" cy="485735"/>
                </a:xfrm>
                <a:prstGeom prst="rect">
                  <a:avLst/>
                </a:prstGeom>
              </p:spPr>
            </p:pic>
            <p:pic>
              <p:nvPicPr>
                <p:cNvPr id="19" name="Picture 18">
                  <a:extLst>
                    <a:ext uri="{FF2B5EF4-FFF2-40B4-BE49-F238E27FC236}">
                      <a16:creationId xmlns:a16="http://schemas.microsoft.com/office/drawing/2014/main" id="{88E24C25-7A94-6334-16A8-992101104251}"/>
                    </a:ext>
                  </a:extLst>
                </p:cNvPr>
                <p:cNvPicPr>
                  <a:picLocks noChangeAspect="1"/>
                </p:cNvPicPr>
                <p:nvPr/>
              </p:nvPicPr>
              <p:blipFill>
                <a:blip r:embed="rId8"/>
                <a:stretch>
                  <a:fillRect/>
                </a:stretch>
              </p:blipFill>
              <p:spPr>
                <a:xfrm>
                  <a:off x="7383803" y="5940348"/>
                  <a:ext cx="2976485" cy="402415"/>
                </a:xfrm>
                <a:prstGeom prst="rect">
                  <a:avLst/>
                </a:prstGeom>
              </p:spPr>
            </p:pic>
          </p:grpSp>
          <p:pic>
            <p:nvPicPr>
              <p:cNvPr id="13" name="Picture 12">
                <a:extLst>
                  <a:ext uri="{FF2B5EF4-FFF2-40B4-BE49-F238E27FC236}">
                    <a16:creationId xmlns:a16="http://schemas.microsoft.com/office/drawing/2014/main" id="{F067102C-A716-46AD-F4A7-5BC456359ECB}"/>
                  </a:ext>
                </a:extLst>
              </p:cNvPr>
              <p:cNvPicPr>
                <a:picLocks noChangeAspect="1"/>
              </p:cNvPicPr>
              <p:nvPr/>
            </p:nvPicPr>
            <p:blipFill>
              <a:blip r:embed="rId9"/>
              <a:stretch>
                <a:fillRect/>
              </a:stretch>
            </p:blipFill>
            <p:spPr>
              <a:xfrm>
                <a:off x="774787" y="322279"/>
                <a:ext cx="9582378" cy="692096"/>
              </a:xfrm>
              <a:prstGeom prst="rect">
                <a:avLst/>
              </a:prstGeom>
            </p:spPr>
          </p:pic>
        </p:grpSp>
        <p:sp>
          <p:nvSpPr>
            <p:cNvPr id="7" name="Rectangle 6">
              <a:extLst>
                <a:ext uri="{FF2B5EF4-FFF2-40B4-BE49-F238E27FC236}">
                  <a16:creationId xmlns:a16="http://schemas.microsoft.com/office/drawing/2014/main" id="{030BE3AF-931E-B245-C626-F3D8CF5892F2}"/>
                </a:ext>
              </a:extLst>
            </p:cNvPr>
            <p:cNvSpPr/>
            <p:nvPr/>
          </p:nvSpPr>
          <p:spPr>
            <a:xfrm>
              <a:off x="555265" y="4181475"/>
              <a:ext cx="2289786" cy="1398811"/>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A4E897-322C-0BC6-F8B0-376DAACB537C}"/>
                </a:ext>
              </a:extLst>
            </p:cNvPr>
            <p:cNvSpPr/>
            <p:nvPr/>
          </p:nvSpPr>
          <p:spPr>
            <a:xfrm>
              <a:off x="5961516" y="2054886"/>
              <a:ext cx="2427934" cy="422146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F6D747AF-86A4-CA6B-A3BC-7A57355EFB5C}"/>
              </a:ext>
            </a:extLst>
          </p:cNvPr>
          <p:cNvSpPr txBox="1"/>
          <p:nvPr/>
        </p:nvSpPr>
        <p:spPr>
          <a:xfrm>
            <a:off x="398446" y="6512949"/>
            <a:ext cx="6096000" cy="261610"/>
          </a:xfrm>
          <a:prstGeom prst="rect">
            <a:avLst/>
          </a:prstGeom>
          <a:noFill/>
        </p:spPr>
        <p:txBody>
          <a:bodyPr wrap="square">
            <a:spAutoFit/>
          </a:bodyPr>
          <a:lstStyle/>
          <a:p>
            <a:r>
              <a:rPr lang="en-US" sz="1100" dirty="0">
                <a:solidFill>
                  <a:schemeClr val="tx1">
                    <a:lumMod val="50000"/>
                    <a:lumOff val="50000"/>
                  </a:schemeClr>
                </a:solidFill>
                <a:latin typeface="Century Gothic" panose="020B0502020202020204" pitchFamily="34" charset="0"/>
              </a:rPr>
              <a:t>https://official.ectreport.com/overview</a:t>
            </a:r>
          </a:p>
        </p:txBody>
      </p:sp>
      <p:sp>
        <p:nvSpPr>
          <p:cNvPr id="22" name="TextBox 21">
            <a:extLst>
              <a:ext uri="{FF2B5EF4-FFF2-40B4-BE49-F238E27FC236}">
                <a16:creationId xmlns:a16="http://schemas.microsoft.com/office/drawing/2014/main" id="{417FE8C8-ABF6-2422-33B9-BB009BB522D6}"/>
              </a:ext>
            </a:extLst>
          </p:cNvPr>
          <p:cNvSpPr txBox="1"/>
          <p:nvPr/>
        </p:nvSpPr>
        <p:spPr>
          <a:xfrm>
            <a:off x="1420091" y="-32237"/>
            <a:ext cx="6011168" cy="579379"/>
          </a:xfrm>
          <a:prstGeom prst="rect">
            <a:avLst/>
          </a:prstGeom>
          <a:noFill/>
          <a:ln>
            <a:noFill/>
          </a:ln>
          <a:effectLst/>
        </p:spPr>
        <p:txBody>
          <a:bodyPr wrap="none" rtlCol="0" anchor="ctr" anchorCtr="1">
            <a:noAutofit/>
          </a:bodyPr>
          <a:lstStyle/>
          <a:p>
            <a:pPr>
              <a:lnSpc>
                <a:spcPct val="120000"/>
              </a:lnSpc>
            </a:pPr>
            <a:r>
              <a:rPr lang="th-TH" sz="2000" b="1" dirty="0">
                <a:latin typeface="Ekachon" panose="00000500000000000000" pitchFamily="2" charset="-34"/>
                <a:cs typeface="Ekachon" panose="00000500000000000000" pitchFamily="2" charset="-34"/>
              </a:rPr>
              <a:t>รายงานผลการเลือกตั้ง ส.ส.</a:t>
            </a:r>
            <a:r>
              <a:rPr lang="en-US" sz="2000" b="1" dirty="0">
                <a:latin typeface="Ekachon" panose="00000500000000000000" pitchFamily="2" charset="-34"/>
                <a:cs typeface="Ekachon" panose="00000500000000000000" pitchFamily="2" charset="-34"/>
              </a:rPr>
              <a:t> </a:t>
            </a:r>
            <a:r>
              <a:rPr lang="th-TH" sz="2000" b="1" dirty="0">
                <a:latin typeface="Ekachon" panose="00000500000000000000" pitchFamily="2" charset="-34"/>
                <a:cs typeface="Ekachon" panose="00000500000000000000" pitchFamily="2" charset="-34"/>
              </a:rPr>
              <a:t>ปี พ.ศ.2566</a:t>
            </a:r>
            <a:r>
              <a:rPr lang="en-US" sz="2000" b="1" dirty="0">
                <a:latin typeface="Ekachon" panose="00000500000000000000" pitchFamily="2" charset="-34"/>
                <a:cs typeface="Ekachon" panose="00000500000000000000" pitchFamily="2" charset="-34"/>
              </a:rPr>
              <a:t> </a:t>
            </a:r>
            <a:r>
              <a:rPr lang="th-TH" sz="2000" b="1" dirty="0">
                <a:latin typeface="Ekachon" panose="00000500000000000000" pitchFamily="2" charset="-34"/>
                <a:cs typeface="Ekachon" panose="00000500000000000000" pitchFamily="2" charset="-34"/>
              </a:rPr>
              <a:t>อย่างเป็นทางการ</a:t>
            </a:r>
            <a:endParaRPr lang="en-US" sz="2000" b="1" dirty="0">
              <a:latin typeface="Ekachon" panose="00000500000000000000" pitchFamily="2" charset="-34"/>
              <a:cs typeface="Ekachon" panose="00000500000000000000" pitchFamily="2" charset="-34"/>
            </a:endParaRPr>
          </a:p>
        </p:txBody>
      </p:sp>
      <p:pic>
        <p:nvPicPr>
          <p:cNvPr id="25" name="Picture 2" descr="กกต. มีไว้ทำไม ติดเทรนด์โซเชียลอีกรอบ หลังส่งเรื่อง">
            <a:extLst>
              <a:ext uri="{FF2B5EF4-FFF2-40B4-BE49-F238E27FC236}">
                <a16:creationId xmlns:a16="http://schemas.microsoft.com/office/drawing/2014/main" id="{3F45BF47-FA7B-082D-B63E-746C124C3810}"/>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1328" t="11806" r="31353" b="16191"/>
          <a:stretch/>
        </p:blipFill>
        <p:spPr bwMode="auto">
          <a:xfrm>
            <a:off x="166532" y="85355"/>
            <a:ext cx="975651" cy="1058857"/>
          </a:xfrm>
          <a:prstGeom prst="rect">
            <a:avLst/>
          </a:pr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7C512A44-B4A1-3C11-2279-908416A9256A}"/>
              </a:ext>
            </a:extLst>
          </p:cNvPr>
          <p:cNvSpPr/>
          <p:nvPr/>
        </p:nvSpPr>
        <p:spPr>
          <a:xfrm>
            <a:off x="1707194" y="1285777"/>
            <a:ext cx="971550" cy="940348"/>
          </a:xfrm>
          <a:prstGeom prst="ellipse">
            <a:avLst/>
          </a:prstGeom>
          <a:solidFill>
            <a:schemeClr val="accent1">
              <a:lumMod val="50000"/>
            </a:schemeClr>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EBD58852-B7B8-B5E2-0981-A8D892A686B3}"/>
              </a:ext>
            </a:extLst>
          </p:cNvPr>
          <p:cNvSpPr txBox="1"/>
          <p:nvPr/>
        </p:nvSpPr>
        <p:spPr>
          <a:xfrm>
            <a:off x="1464800" y="980881"/>
            <a:ext cx="1456337" cy="309084"/>
          </a:xfrm>
          <a:prstGeom prst="rect">
            <a:avLst/>
          </a:prstGeom>
          <a:noFill/>
          <a:ln>
            <a:noFill/>
          </a:ln>
          <a:effectLst/>
        </p:spPr>
        <p:txBody>
          <a:bodyPr wrap="none" rtlCol="0" anchor="ctr" anchorCtr="1">
            <a:noAutofit/>
          </a:bodyPr>
          <a:lstStyle/>
          <a:p>
            <a:r>
              <a:rPr lang="th-TH" sz="1200" dirty="0">
                <a:latin typeface="Ekachon" panose="00000500000000000000" pitchFamily="2" charset="-34"/>
                <a:cs typeface="Ekachon" panose="00000500000000000000" pitchFamily="2" charset="-34"/>
              </a:rPr>
              <a:t>ผู้มีสิทธิเลือกตั้ง</a:t>
            </a:r>
            <a:endParaRPr lang="en-US" sz="1200" dirty="0">
              <a:latin typeface="Ekachon" panose="00000500000000000000" pitchFamily="2" charset="-34"/>
              <a:cs typeface="Ekachon" panose="00000500000000000000" pitchFamily="2" charset="-34"/>
            </a:endParaRPr>
          </a:p>
        </p:txBody>
      </p:sp>
      <p:sp>
        <p:nvSpPr>
          <p:cNvPr id="32" name="TextBox 31">
            <a:extLst>
              <a:ext uri="{FF2B5EF4-FFF2-40B4-BE49-F238E27FC236}">
                <a16:creationId xmlns:a16="http://schemas.microsoft.com/office/drawing/2014/main" id="{660D7D7F-8657-BF49-0BF5-16151492204C}"/>
              </a:ext>
            </a:extLst>
          </p:cNvPr>
          <p:cNvSpPr txBox="1"/>
          <p:nvPr/>
        </p:nvSpPr>
        <p:spPr>
          <a:xfrm>
            <a:off x="1451239" y="1601409"/>
            <a:ext cx="1456337" cy="309084"/>
          </a:xfrm>
          <a:prstGeom prst="rect">
            <a:avLst/>
          </a:prstGeom>
          <a:noFill/>
          <a:ln>
            <a:noFill/>
          </a:ln>
          <a:effectLst/>
        </p:spPr>
        <p:txBody>
          <a:bodyPr wrap="none" rtlCol="0" anchor="ctr" anchorCtr="1">
            <a:noAutofit/>
          </a:bodyPr>
          <a:lstStyle/>
          <a:p>
            <a:pPr algn="ctr"/>
            <a:r>
              <a:rPr lang="en-US" dirty="0">
                <a:solidFill>
                  <a:schemeClr val="bg1"/>
                </a:solidFill>
                <a:latin typeface="Ekachon" panose="00000500000000000000" pitchFamily="2" charset="-34"/>
                <a:cs typeface="Ekachon" panose="00000500000000000000" pitchFamily="2" charset="-34"/>
              </a:rPr>
              <a:t>52.19</a:t>
            </a:r>
          </a:p>
          <a:p>
            <a:pPr algn="ctr"/>
            <a:r>
              <a:rPr lang="th-TH" sz="1100" dirty="0">
                <a:solidFill>
                  <a:schemeClr val="bg1"/>
                </a:solidFill>
                <a:latin typeface="Ekachon" panose="00000500000000000000" pitchFamily="2" charset="-34"/>
                <a:cs typeface="Ekachon" panose="00000500000000000000" pitchFamily="2" charset="-34"/>
              </a:rPr>
              <a:t>ล้านคน</a:t>
            </a:r>
            <a:endParaRPr lang="en-US" sz="1100" dirty="0">
              <a:solidFill>
                <a:schemeClr val="bg1"/>
              </a:solidFill>
              <a:latin typeface="Ekachon" panose="00000500000000000000" pitchFamily="2" charset="-34"/>
              <a:cs typeface="Ekachon" panose="00000500000000000000" pitchFamily="2" charset="-34"/>
            </a:endParaRPr>
          </a:p>
        </p:txBody>
      </p:sp>
      <p:sp>
        <p:nvSpPr>
          <p:cNvPr id="33" name="Oval 32">
            <a:extLst>
              <a:ext uri="{FF2B5EF4-FFF2-40B4-BE49-F238E27FC236}">
                <a16:creationId xmlns:a16="http://schemas.microsoft.com/office/drawing/2014/main" id="{344693BD-5F8B-8DA5-195D-6D154764CC6B}"/>
              </a:ext>
            </a:extLst>
          </p:cNvPr>
          <p:cNvSpPr/>
          <p:nvPr/>
        </p:nvSpPr>
        <p:spPr>
          <a:xfrm>
            <a:off x="4840651" y="1335582"/>
            <a:ext cx="835508" cy="830820"/>
          </a:xfrm>
          <a:prstGeom prst="ellipse">
            <a:avLst/>
          </a:prstGeom>
          <a:solidFill>
            <a:schemeClr val="accent1">
              <a:lumMod val="75000"/>
            </a:schemeClr>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F7660A9E-F686-5AAD-2999-5AE915D6F96D}"/>
              </a:ext>
            </a:extLst>
          </p:cNvPr>
          <p:cNvSpPr txBox="1"/>
          <p:nvPr/>
        </p:nvSpPr>
        <p:spPr>
          <a:xfrm>
            <a:off x="4545761" y="1020948"/>
            <a:ext cx="1456337" cy="309084"/>
          </a:xfrm>
          <a:prstGeom prst="rect">
            <a:avLst/>
          </a:prstGeom>
          <a:noFill/>
          <a:ln>
            <a:noFill/>
          </a:ln>
          <a:effectLst/>
        </p:spPr>
        <p:txBody>
          <a:bodyPr wrap="none" rtlCol="0" anchor="ctr" anchorCtr="1">
            <a:noAutofit/>
          </a:bodyPr>
          <a:lstStyle/>
          <a:p>
            <a:r>
              <a:rPr lang="th-TH" sz="1200" dirty="0">
                <a:latin typeface="Ekachon" panose="00000500000000000000" pitchFamily="2" charset="-34"/>
                <a:cs typeface="Ekachon" panose="00000500000000000000" pitchFamily="2" charset="-34"/>
              </a:rPr>
              <a:t>ผู้มาใช้สิทธิ</a:t>
            </a:r>
            <a:endParaRPr lang="en-US" sz="1200" dirty="0">
              <a:latin typeface="Ekachon" panose="00000500000000000000" pitchFamily="2" charset="-34"/>
              <a:cs typeface="Ekachon" panose="00000500000000000000" pitchFamily="2" charset="-34"/>
            </a:endParaRPr>
          </a:p>
        </p:txBody>
      </p:sp>
      <p:sp>
        <p:nvSpPr>
          <p:cNvPr id="35" name="TextBox 34">
            <a:extLst>
              <a:ext uri="{FF2B5EF4-FFF2-40B4-BE49-F238E27FC236}">
                <a16:creationId xmlns:a16="http://schemas.microsoft.com/office/drawing/2014/main" id="{E6BB285F-CE77-D629-6041-A36C1B2490E6}"/>
              </a:ext>
            </a:extLst>
          </p:cNvPr>
          <p:cNvSpPr txBox="1"/>
          <p:nvPr/>
        </p:nvSpPr>
        <p:spPr>
          <a:xfrm>
            <a:off x="4735929" y="1501193"/>
            <a:ext cx="1055605" cy="309084"/>
          </a:xfrm>
          <a:prstGeom prst="rect">
            <a:avLst/>
          </a:prstGeom>
          <a:noFill/>
          <a:ln>
            <a:noFill/>
          </a:ln>
          <a:effectLst/>
        </p:spPr>
        <p:txBody>
          <a:bodyPr wrap="none" rtlCol="0" anchor="ctr" anchorCtr="1">
            <a:noAutofit/>
          </a:bodyPr>
          <a:lstStyle/>
          <a:p>
            <a:pPr algn="ctr"/>
            <a:r>
              <a:rPr lang="en-US" sz="1600" dirty="0">
                <a:solidFill>
                  <a:schemeClr val="bg1"/>
                </a:solidFill>
                <a:latin typeface="Ekachon" panose="00000500000000000000" pitchFamily="2" charset="-34"/>
                <a:cs typeface="Ekachon" panose="00000500000000000000" pitchFamily="2" charset="-34"/>
              </a:rPr>
              <a:t>39.51</a:t>
            </a:r>
          </a:p>
          <a:p>
            <a:pPr algn="ctr"/>
            <a:r>
              <a:rPr lang="th-TH" sz="1050" dirty="0">
                <a:solidFill>
                  <a:schemeClr val="bg1"/>
                </a:solidFill>
                <a:latin typeface="Ekachon" panose="00000500000000000000" pitchFamily="2" charset="-34"/>
                <a:cs typeface="Ekachon" panose="00000500000000000000" pitchFamily="2" charset="-34"/>
              </a:rPr>
              <a:t>ล้านคน</a:t>
            </a:r>
            <a:endParaRPr lang="en-US" sz="1050" dirty="0">
              <a:solidFill>
                <a:schemeClr val="bg1"/>
              </a:solidFill>
              <a:latin typeface="Ekachon" panose="00000500000000000000" pitchFamily="2" charset="-34"/>
              <a:cs typeface="Ekachon" panose="00000500000000000000" pitchFamily="2" charset="-34"/>
            </a:endParaRPr>
          </a:p>
        </p:txBody>
      </p:sp>
      <p:sp>
        <p:nvSpPr>
          <p:cNvPr id="36" name="TextBox 35">
            <a:extLst>
              <a:ext uri="{FF2B5EF4-FFF2-40B4-BE49-F238E27FC236}">
                <a16:creationId xmlns:a16="http://schemas.microsoft.com/office/drawing/2014/main" id="{C5DB9556-52C5-DF48-AEBB-DC3B1C00B075}"/>
              </a:ext>
            </a:extLst>
          </p:cNvPr>
          <p:cNvSpPr txBox="1"/>
          <p:nvPr/>
        </p:nvSpPr>
        <p:spPr>
          <a:xfrm>
            <a:off x="4735929" y="1836911"/>
            <a:ext cx="1055605" cy="309084"/>
          </a:xfrm>
          <a:prstGeom prst="rect">
            <a:avLst/>
          </a:prstGeom>
          <a:noFill/>
          <a:ln>
            <a:noFill/>
          </a:ln>
          <a:effectLst/>
        </p:spPr>
        <p:txBody>
          <a:bodyPr wrap="none" rtlCol="0" anchor="ctr" anchorCtr="1">
            <a:noAutofit/>
          </a:bodyPr>
          <a:lstStyle/>
          <a:p>
            <a:pPr algn="ctr"/>
            <a:r>
              <a:rPr lang="en-US" sz="900" i="1" dirty="0">
                <a:solidFill>
                  <a:schemeClr val="bg1"/>
                </a:solidFill>
                <a:latin typeface="Ekachon" panose="00000500000000000000" pitchFamily="2" charset="-34"/>
                <a:cs typeface="Ekachon" panose="00000500000000000000" pitchFamily="2" charset="-34"/>
              </a:rPr>
              <a:t>75%</a:t>
            </a:r>
          </a:p>
        </p:txBody>
      </p:sp>
      <p:sp>
        <p:nvSpPr>
          <p:cNvPr id="37" name="TextBox 36">
            <a:extLst>
              <a:ext uri="{FF2B5EF4-FFF2-40B4-BE49-F238E27FC236}">
                <a16:creationId xmlns:a16="http://schemas.microsoft.com/office/drawing/2014/main" id="{63D16C14-C19F-3355-9658-47FEC48B1F22}"/>
              </a:ext>
            </a:extLst>
          </p:cNvPr>
          <p:cNvSpPr txBox="1"/>
          <p:nvPr/>
        </p:nvSpPr>
        <p:spPr>
          <a:xfrm>
            <a:off x="7678501" y="1025398"/>
            <a:ext cx="1157535" cy="309084"/>
          </a:xfrm>
          <a:prstGeom prst="rect">
            <a:avLst/>
          </a:prstGeom>
          <a:noFill/>
          <a:ln>
            <a:noFill/>
          </a:ln>
          <a:effectLst/>
        </p:spPr>
        <p:txBody>
          <a:bodyPr wrap="none" rtlCol="0" anchor="ctr" anchorCtr="1">
            <a:noAutofit/>
          </a:bodyPr>
          <a:lstStyle/>
          <a:p>
            <a:pPr algn="ctr"/>
            <a:r>
              <a:rPr lang="th-TH" sz="1200" dirty="0">
                <a:latin typeface="Ekachon" panose="00000500000000000000" pitchFamily="2" charset="-34"/>
                <a:cs typeface="Ekachon" panose="00000500000000000000" pitchFamily="2" charset="-34"/>
              </a:rPr>
              <a:t>บัตรดี </a:t>
            </a:r>
            <a:r>
              <a:rPr lang="en-US" sz="1200" dirty="0">
                <a:latin typeface="Ekachon" panose="00000500000000000000" pitchFamily="2" charset="-34"/>
                <a:cs typeface="Ekachon" panose="00000500000000000000" pitchFamily="2" charset="-34"/>
              </a:rPr>
              <a:t>+</a:t>
            </a:r>
          </a:p>
          <a:p>
            <a:pPr algn="ctr"/>
            <a:r>
              <a:rPr lang="th-TH" sz="1200" dirty="0">
                <a:latin typeface="Ekachon" panose="00000500000000000000" pitchFamily="2" charset="-34"/>
                <a:cs typeface="Ekachon" panose="00000500000000000000" pitchFamily="2" charset="-34"/>
              </a:rPr>
              <a:t>บัตรไม่เลือกผู้ใด</a:t>
            </a:r>
            <a:endParaRPr lang="en-US" sz="1200" dirty="0">
              <a:latin typeface="Ekachon" panose="00000500000000000000" pitchFamily="2" charset="-34"/>
              <a:cs typeface="Ekachon" panose="00000500000000000000" pitchFamily="2" charset="-34"/>
            </a:endParaRPr>
          </a:p>
        </p:txBody>
      </p:sp>
      <p:sp>
        <p:nvSpPr>
          <p:cNvPr id="38" name="Oval 37">
            <a:extLst>
              <a:ext uri="{FF2B5EF4-FFF2-40B4-BE49-F238E27FC236}">
                <a16:creationId xmlns:a16="http://schemas.microsoft.com/office/drawing/2014/main" id="{C287B131-48A1-7002-8137-EA579C312681}"/>
              </a:ext>
            </a:extLst>
          </p:cNvPr>
          <p:cNvSpPr/>
          <p:nvPr/>
        </p:nvSpPr>
        <p:spPr>
          <a:xfrm>
            <a:off x="7877403" y="1392154"/>
            <a:ext cx="738923" cy="711461"/>
          </a:xfrm>
          <a:prstGeom prst="ellipse">
            <a:avLst/>
          </a:prstGeom>
          <a:solidFill>
            <a:schemeClr val="accent1"/>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8E340CAB-0F13-9E1F-4F95-9653C7FE3BF1}"/>
              </a:ext>
            </a:extLst>
          </p:cNvPr>
          <p:cNvSpPr txBox="1"/>
          <p:nvPr/>
        </p:nvSpPr>
        <p:spPr>
          <a:xfrm>
            <a:off x="7717135" y="1501165"/>
            <a:ext cx="1055605" cy="309084"/>
          </a:xfrm>
          <a:prstGeom prst="rect">
            <a:avLst/>
          </a:prstGeom>
          <a:noFill/>
          <a:ln>
            <a:noFill/>
          </a:ln>
          <a:effectLst/>
        </p:spPr>
        <p:txBody>
          <a:bodyPr wrap="none" rtlCol="0" anchor="ctr" anchorCtr="1">
            <a:noAutofit/>
          </a:bodyPr>
          <a:lstStyle/>
          <a:p>
            <a:pPr algn="ctr"/>
            <a:r>
              <a:rPr lang="en-US" sz="1400" dirty="0">
                <a:solidFill>
                  <a:schemeClr val="bg1"/>
                </a:solidFill>
                <a:latin typeface="Ekachon" panose="00000500000000000000" pitchFamily="2" charset="-34"/>
                <a:cs typeface="Ekachon" panose="00000500000000000000" pitchFamily="2" charset="-34"/>
              </a:rPr>
              <a:t>38.01</a:t>
            </a:r>
          </a:p>
          <a:p>
            <a:pPr algn="ctr"/>
            <a:r>
              <a:rPr lang="th-TH" sz="900" dirty="0">
                <a:solidFill>
                  <a:schemeClr val="bg1"/>
                </a:solidFill>
                <a:latin typeface="Ekachon" panose="00000500000000000000" pitchFamily="2" charset="-34"/>
                <a:cs typeface="Ekachon" panose="00000500000000000000" pitchFamily="2" charset="-34"/>
              </a:rPr>
              <a:t>ล้านคน</a:t>
            </a:r>
            <a:endParaRPr lang="en-US" sz="900" dirty="0">
              <a:solidFill>
                <a:schemeClr val="bg1"/>
              </a:solidFill>
              <a:latin typeface="Ekachon" panose="00000500000000000000" pitchFamily="2" charset="-34"/>
              <a:cs typeface="Ekachon" panose="00000500000000000000" pitchFamily="2" charset="-34"/>
            </a:endParaRPr>
          </a:p>
        </p:txBody>
      </p:sp>
      <p:sp>
        <p:nvSpPr>
          <p:cNvPr id="40" name="TextBox 39">
            <a:extLst>
              <a:ext uri="{FF2B5EF4-FFF2-40B4-BE49-F238E27FC236}">
                <a16:creationId xmlns:a16="http://schemas.microsoft.com/office/drawing/2014/main" id="{53F28DBD-564E-9430-FED8-8DCECEB198E1}"/>
              </a:ext>
            </a:extLst>
          </p:cNvPr>
          <p:cNvSpPr txBox="1"/>
          <p:nvPr/>
        </p:nvSpPr>
        <p:spPr>
          <a:xfrm>
            <a:off x="7717135" y="1834531"/>
            <a:ext cx="1055605" cy="309084"/>
          </a:xfrm>
          <a:prstGeom prst="rect">
            <a:avLst/>
          </a:prstGeom>
          <a:noFill/>
          <a:ln>
            <a:noFill/>
          </a:ln>
          <a:effectLst/>
        </p:spPr>
        <p:txBody>
          <a:bodyPr wrap="none" rtlCol="0" anchor="ctr" anchorCtr="1">
            <a:noAutofit/>
          </a:bodyPr>
          <a:lstStyle/>
          <a:p>
            <a:pPr algn="ctr"/>
            <a:r>
              <a:rPr lang="en-US" sz="900" i="1" dirty="0">
                <a:solidFill>
                  <a:schemeClr val="bg1"/>
                </a:solidFill>
                <a:latin typeface="Ekachon" panose="00000500000000000000" pitchFamily="2" charset="-34"/>
                <a:cs typeface="Ekachon" panose="00000500000000000000" pitchFamily="2" charset="-34"/>
              </a:rPr>
              <a:t>73%</a:t>
            </a:r>
          </a:p>
        </p:txBody>
      </p:sp>
      <p:graphicFrame>
        <p:nvGraphicFramePr>
          <p:cNvPr id="45" name="Chart 44">
            <a:extLst>
              <a:ext uri="{FF2B5EF4-FFF2-40B4-BE49-F238E27FC236}">
                <a16:creationId xmlns:a16="http://schemas.microsoft.com/office/drawing/2014/main" id="{7225ED7B-5BFE-566B-2EDD-63B48413BC4D}"/>
              </a:ext>
            </a:extLst>
          </p:cNvPr>
          <p:cNvGraphicFramePr/>
          <p:nvPr>
            <p:extLst>
              <p:ext uri="{D42A27DB-BD31-4B8C-83A1-F6EECF244321}">
                <p14:modId xmlns:p14="http://schemas.microsoft.com/office/powerpoint/2010/main" val="1376667529"/>
              </p:ext>
            </p:extLst>
          </p:nvPr>
        </p:nvGraphicFramePr>
        <p:xfrm>
          <a:off x="7402041" y="2131072"/>
          <a:ext cx="1741685" cy="4486102"/>
        </p:xfrm>
        <a:graphic>
          <a:graphicData uri="http://schemas.openxmlformats.org/drawingml/2006/chart">
            <c:chart xmlns:c="http://schemas.openxmlformats.org/drawingml/2006/chart" xmlns:r="http://schemas.openxmlformats.org/officeDocument/2006/relationships" r:id="rId11"/>
          </a:graphicData>
        </a:graphic>
      </p:graphicFrame>
      <p:sp>
        <p:nvSpPr>
          <p:cNvPr id="46" name="TextBox 45">
            <a:extLst>
              <a:ext uri="{FF2B5EF4-FFF2-40B4-BE49-F238E27FC236}">
                <a16:creationId xmlns:a16="http://schemas.microsoft.com/office/drawing/2014/main" id="{6D18D296-DA0A-ADAB-D501-A2A162470895}"/>
              </a:ext>
            </a:extLst>
          </p:cNvPr>
          <p:cNvSpPr txBox="1"/>
          <p:nvPr/>
        </p:nvSpPr>
        <p:spPr>
          <a:xfrm>
            <a:off x="7605983" y="4154816"/>
            <a:ext cx="688263" cy="16878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47" name="TextBox 46">
            <a:extLst>
              <a:ext uri="{FF2B5EF4-FFF2-40B4-BE49-F238E27FC236}">
                <a16:creationId xmlns:a16="http://schemas.microsoft.com/office/drawing/2014/main" id="{3DEB464A-77B3-0707-FCE1-ECD0602F18BC}"/>
              </a:ext>
            </a:extLst>
          </p:cNvPr>
          <p:cNvSpPr txBox="1"/>
          <p:nvPr/>
        </p:nvSpPr>
        <p:spPr>
          <a:xfrm>
            <a:off x="7605983" y="2813238"/>
            <a:ext cx="688263" cy="168789"/>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48" name="TextBox 47">
            <a:extLst>
              <a:ext uri="{FF2B5EF4-FFF2-40B4-BE49-F238E27FC236}">
                <a16:creationId xmlns:a16="http://schemas.microsoft.com/office/drawing/2014/main" id="{622B8CBD-C6B6-8ABF-61DE-C3D4B553FE56}"/>
              </a:ext>
            </a:extLst>
          </p:cNvPr>
          <p:cNvSpPr txBox="1"/>
          <p:nvPr/>
        </p:nvSpPr>
        <p:spPr>
          <a:xfrm>
            <a:off x="8572085" y="5874354"/>
            <a:ext cx="688263" cy="168789"/>
          </a:xfrm>
          <a:prstGeom prst="rect">
            <a:avLst/>
          </a:prstGeom>
          <a:solidFill>
            <a:srgbClr val="FF9895"/>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49" name="TextBox 48">
            <a:extLst>
              <a:ext uri="{FF2B5EF4-FFF2-40B4-BE49-F238E27FC236}">
                <a16:creationId xmlns:a16="http://schemas.microsoft.com/office/drawing/2014/main" id="{5872625C-6A17-BE3A-F734-B2D0206328E3}"/>
              </a:ext>
            </a:extLst>
          </p:cNvPr>
          <p:cNvSpPr txBox="1"/>
          <p:nvPr/>
        </p:nvSpPr>
        <p:spPr>
          <a:xfrm>
            <a:off x="7161202" y="5781913"/>
            <a:ext cx="809230" cy="168789"/>
          </a:xfrm>
          <a:prstGeom prst="rect">
            <a:avLst/>
          </a:prstGeom>
          <a:solidFill>
            <a:srgbClr val="2D9CED"/>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พลังประชารัฐ</a:t>
            </a:r>
            <a:endParaRPr lang="en-US" sz="900" dirty="0">
              <a:solidFill>
                <a:schemeClr val="bg1"/>
              </a:solidFill>
              <a:latin typeface="Ekachon" panose="00000500000000000000" pitchFamily="2" charset="-34"/>
              <a:cs typeface="Ekachon" panose="00000500000000000000" pitchFamily="2" charset="-34"/>
            </a:endParaRPr>
          </a:p>
        </p:txBody>
      </p:sp>
      <p:sp>
        <p:nvSpPr>
          <p:cNvPr id="50" name="TextBox 49">
            <a:extLst>
              <a:ext uri="{FF2B5EF4-FFF2-40B4-BE49-F238E27FC236}">
                <a16:creationId xmlns:a16="http://schemas.microsoft.com/office/drawing/2014/main" id="{0CB516A2-68FA-A6FF-2515-2A18673A0BAA}"/>
              </a:ext>
            </a:extLst>
          </p:cNvPr>
          <p:cNvSpPr txBox="1"/>
          <p:nvPr/>
        </p:nvSpPr>
        <p:spPr>
          <a:xfrm>
            <a:off x="7282971" y="5574537"/>
            <a:ext cx="688263" cy="168789"/>
          </a:xfrm>
          <a:prstGeom prst="rect">
            <a:avLst/>
          </a:prstGeom>
          <a:solidFill>
            <a:srgbClr val="0E6EC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ภูมิใจไทย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51" name="TextBox 50">
            <a:extLst>
              <a:ext uri="{FF2B5EF4-FFF2-40B4-BE49-F238E27FC236}">
                <a16:creationId xmlns:a16="http://schemas.microsoft.com/office/drawing/2014/main" id="{D8B1B04C-CF6B-2DFC-7313-5B44B26CD50F}"/>
              </a:ext>
            </a:extLst>
          </p:cNvPr>
          <p:cNvSpPr txBox="1"/>
          <p:nvPr/>
        </p:nvSpPr>
        <p:spPr>
          <a:xfrm>
            <a:off x="8575334" y="5670283"/>
            <a:ext cx="688263" cy="168789"/>
          </a:xfrm>
          <a:prstGeom prst="rect">
            <a:avLst/>
          </a:prstGeom>
          <a:solidFill>
            <a:srgbClr val="68CEEE"/>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53" name="TextBox 52">
            <a:extLst>
              <a:ext uri="{FF2B5EF4-FFF2-40B4-BE49-F238E27FC236}">
                <a16:creationId xmlns:a16="http://schemas.microsoft.com/office/drawing/2014/main" id="{DA176D72-CBB3-8377-101E-FE89BCB8011F}"/>
              </a:ext>
            </a:extLst>
          </p:cNvPr>
          <p:cNvSpPr txBox="1"/>
          <p:nvPr/>
        </p:nvSpPr>
        <p:spPr>
          <a:xfrm>
            <a:off x="7605983" y="5133954"/>
            <a:ext cx="917132" cy="168789"/>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รวมไทยสร้างชาติ</a:t>
            </a:r>
            <a:endParaRPr lang="en-US" sz="900" dirty="0">
              <a:solidFill>
                <a:schemeClr val="bg1"/>
              </a:solidFill>
              <a:latin typeface="Ekachon" panose="00000500000000000000" pitchFamily="2" charset="-34"/>
              <a:cs typeface="Ekachon" panose="00000500000000000000" pitchFamily="2" charset="-34"/>
            </a:endParaRPr>
          </a:p>
        </p:txBody>
      </p:sp>
      <p:sp>
        <p:nvSpPr>
          <p:cNvPr id="54" name="TextBox 53">
            <a:extLst>
              <a:ext uri="{FF2B5EF4-FFF2-40B4-BE49-F238E27FC236}">
                <a16:creationId xmlns:a16="http://schemas.microsoft.com/office/drawing/2014/main" id="{6EF0521A-F853-17FD-A607-F6D4721B4200}"/>
              </a:ext>
            </a:extLst>
          </p:cNvPr>
          <p:cNvSpPr txBox="1"/>
          <p:nvPr/>
        </p:nvSpPr>
        <p:spPr>
          <a:xfrm>
            <a:off x="7605983" y="6009703"/>
            <a:ext cx="688263" cy="168789"/>
          </a:xfrm>
          <a:prstGeom prst="rect">
            <a:avLst/>
          </a:prstGeom>
          <a:solidFill>
            <a:srgbClr val="D0CECE"/>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อื่นๆ</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56" name="TextBox 55">
            <a:extLst>
              <a:ext uri="{FF2B5EF4-FFF2-40B4-BE49-F238E27FC236}">
                <a16:creationId xmlns:a16="http://schemas.microsoft.com/office/drawing/2014/main" id="{7A8C1D3C-6295-7DE0-D761-45ECA2E92524}"/>
              </a:ext>
            </a:extLst>
          </p:cNvPr>
          <p:cNvSpPr txBox="1"/>
          <p:nvPr/>
        </p:nvSpPr>
        <p:spPr>
          <a:xfrm>
            <a:off x="7282167" y="6301542"/>
            <a:ext cx="688263" cy="168789"/>
          </a:xfrm>
          <a:prstGeom prst="rect">
            <a:avLst/>
          </a:prstGeom>
          <a:solidFill>
            <a:srgbClr val="636363"/>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ไม่เลือกผู้ใด</a:t>
            </a:r>
            <a:endParaRPr lang="en-US" sz="900" dirty="0">
              <a:solidFill>
                <a:schemeClr val="bg1"/>
              </a:solidFill>
              <a:latin typeface="Ekachon" panose="00000500000000000000" pitchFamily="2" charset="-34"/>
              <a:cs typeface="Ekachon" panose="00000500000000000000" pitchFamily="2" charset="-34"/>
            </a:endParaRPr>
          </a:p>
        </p:txBody>
      </p:sp>
      <p:sp>
        <p:nvSpPr>
          <p:cNvPr id="57" name="TextBox 56">
            <a:extLst>
              <a:ext uri="{FF2B5EF4-FFF2-40B4-BE49-F238E27FC236}">
                <a16:creationId xmlns:a16="http://schemas.microsoft.com/office/drawing/2014/main" id="{22D0E42A-C37A-6138-3817-EF7D0E1F6256}"/>
              </a:ext>
            </a:extLst>
          </p:cNvPr>
          <p:cNvSpPr txBox="1"/>
          <p:nvPr/>
        </p:nvSpPr>
        <p:spPr>
          <a:xfrm>
            <a:off x="8049582" y="3009633"/>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38.0%</a:t>
            </a:r>
          </a:p>
        </p:txBody>
      </p:sp>
      <p:sp>
        <p:nvSpPr>
          <p:cNvPr id="58" name="TextBox 57">
            <a:extLst>
              <a:ext uri="{FF2B5EF4-FFF2-40B4-BE49-F238E27FC236}">
                <a16:creationId xmlns:a16="http://schemas.microsoft.com/office/drawing/2014/main" id="{3EF564ED-4B36-FA4E-D0D9-E54A19387C4C}"/>
              </a:ext>
            </a:extLst>
          </p:cNvPr>
          <p:cNvSpPr txBox="1"/>
          <p:nvPr/>
        </p:nvSpPr>
        <p:spPr>
          <a:xfrm>
            <a:off x="8070945" y="4363552"/>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28.8%</a:t>
            </a:r>
          </a:p>
        </p:txBody>
      </p:sp>
      <p:sp>
        <p:nvSpPr>
          <p:cNvPr id="59" name="TextBox 58">
            <a:extLst>
              <a:ext uri="{FF2B5EF4-FFF2-40B4-BE49-F238E27FC236}">
                <a16:creationId xmlns:a16="http://schemas.microsoft.com/office/drawing/2014/main" id="{6E386669-E93E-14F8-777C-E57962ED8595}"/>
              </a:ext>
            </a:extLst>
          </p:cNvPr>
          <p:cNvSpPr txBox="1"/>
          <p:nvPr/>
        </p:nvSpPr>
        <p:spPr>
          <a:xfrm>
            <a:off x="8049582" y="5305687"/>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12.5%</a:t>
            </a:r>
          </a:p>
        </p:txBody>
      </p:sp>
      <p:sp>
        <p:nvSpPr>
          <p:cNvPr id="60" name="TextBox 59">
            <a:extLst>
              <a:ext uri="{FF2B5EF4-FFF2-40B4-BE49-F238E27FC236}">
                <a16:creationId xmlns:a16="http://schemas.microsoft.com/office/drawing/2014/main" id="{5C8EE4CA-5C41-2C08-67FA-F5217B5A993E}"/>
              </a:ext>
            </a:extLst>
          </p:cNvPr>
          <p:cNvSpPr txBox="1"/>
          <p:nvPr/>
        </p:nvSpPr>
        <p:spPr>
          <a:xfrm>
            <a:off x="8075976" y="6136452"/>
            <a:ext cx="446602" cy="241759"/>
          </a:xfrm>
          <a:prstGeom prst="rect">
            <a:avLst/>
          </a:prstGeom>
          <a:noFill/>
          <a:ln w="9525">
            <a:noFill/>
          </a:ln>
          <a:effectLst/>
        </p:spPr>
        <p:txBody>
          <a:bodyPr wrap="none" rtlCol="0" anchor="ctr" anchorCtr="1">
            <a:noAutofit/>
          </a:bodyPr>
          <a:lstStyle/>
          <a:p>
            <a:r>
              <a:rPr lang="en-US" sz="1050" dirty="0">
                <a:solidFill>
                  <a:schemeClr val="tx1">
                    <a:lumMod val="85000"/>
                    <a:lumOff val="15000"/>
                  </a:schemeClr>
                </a:solidFill>
                <a:latin typeface="Ekachon" panose="00000500000000000000" pitchFamily="2" charset="-34"/>
                <a:cs typeface="Ekachon" panose="00000500000000000000" pitchFamily="2" charset="-34"/>
              </a:rPr>
              <a:t>11.6%</a:t>
            </a:r>
          </a:p>
        </p:txBody>
      </p:sp>
      <p:sp>
        <p:nvSpPr>
          <p:cNvPr id="61" name="TextBox 60">
            <a:extLst>
              <a:ext uri="{FF2B5EF4-FFF2-40B4-BE49-F238E27FC236}">
                <a16:creationId xmlns:a16="http://schemas.microsoft.com/office/drawing/2014/main" id="{3EA68119-CC86-27FA-3BCD-CBEC36507109}"/>
              </a:ext>
            </a:extLst>
          </p:cNvPr>
          <p:cNvSpPr txBox="1"/>
          <p:nvPr/>
        </p:nvSpPr>
        <p:spPr>
          <a:xfrm>
            <a:off x="7894845" y="5549508"/>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3.0%</a:t>
            </a:r>
          </a:p>
        </p:txBody>
      </p:sp>
      <p:sp>
        <p:nvSpPr>
          <p:cNvPr id="62" name="TextBox 61">
            <a:extLst>
              <a:ext uri="{FF2B5EF4-FFF2-40B4-BE49-F238E27FC236}">
                <a16:creationId xmlns:a16="http://schemas.microsoft.com/office/drawing/2014/main" id="{0BC3E027-80EA-CB11-DEA0-41076F3739F0}"/>
              </a:ext>
            </a:extLst>
          </p:cNvPr>
          <p:cNvSpPr txBox="1"/>
          <p:nvPr/>
        </p:nvSpPr>
        <p:spPr>
          <a:xfrm>
            <a:off x="8212947" y="5670388"/>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2.4%</a:t>
            </a:r>
          </a:p>
        </p:txBody>
      </p:sp>
      <p:sp>
        <p:nvSpPr>
          <p:cNvPr id="63" name="TextBox 62">
            <a:extLst>
              <a:ext uri="{FF2B5EF4-FFF2-40B4-BE49-F238E27FC236}">
                <a16:creationId xmlns:a16="http://schemas.microsoft.com/office/drawing/2014/main" id="{9593EFB1-40B3-DA3A-B61F-5B13EA4FE581}"/>
              </a:ext>
            </a:extLst>
          </p:cNvPr>
          <p:cNvSpPr txBox="1"/>
          <p:nvPr/>
        </p:nvSpPr>
        <p:spPr>
          <a:xfrm>
            <a:off x="7886217" y="5751151"/>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1.4%</a:t>
            </a:r>
          </a:p>
        </p:txBody>
      </p:sp>
      <p:sp>
        <p:nvSpPr>
          <p:cNvPr id="64" name="TextBox 63">
            <a:extLst>
              <a:ext uri="{FF2B5EF4-FFF2-40B4-BE49-F238E27FC236}">
                <a16:creationId xmlns:a16="http://schemas.microsoft.com/office/drawing/2014/main" id="{F08814AD-A156-3DB4-1B50-0C4B5F14E138}"/>
              </a:ext>
            </a:extLst>
          </p:cNvPr>
          <p:cNvSpPr txBox="1"/>
          <p:nvPr/>
        </p:nvSpPr>
        <p:spPr>
          <a:xfrm>
            <a:off x="8218354" y="5815141"/>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0.9%</a:t>
            </a:r>
          </a:p>
        </p:txBody>
      </p:sp>
      <p:sp>
        <p:nvSpPr>
          <p:cNvPr id="65" name="TextBox 64">
            <a:extLst>
              <a:ext uri="{FF2B5EF4-FFF2-40B4-BE49-F238E27FC236}">
                <a16:creationId xmlns:a16="http://schemas.microsoft.com/office/drawing/2014/main" id="{27643365-90A9-608C-9AD6-05384CB1ADA7}"/>
              </a:ext>
            </a:extLst>
          </p:cNvPr>
          <p:cNvSpPr txBox="1"/>
          <p:nvPr/>
        </p:nvSpPr>
        <p:spPr>
          <a:xfrm>
            <a:off x="7885026" y="6306472"/>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1.3%</a:t>
            </a:r>
          </a:p>
        </p:txBody>
      </p:sp>
      <p:sp>
        <p:nvSpPr>
          <p:cNvPr id="73" name="TextBox 72">
            <a:extLst>
              <a:ext uri="{FF2B5EF4-FFF2-40B4-BE49-F238E27FC236}">
                <a16:creationId xmlns:a16="http://schemas.microsoft.com/office/drawing/2014/main" id="{DF1F9AB1-A5DA-3CAC-6E90-AD782BA0E913}"/>
              </a:ext>
            </a:extLst>
          </p:cNvPr>
          <p:cNvSpPr txBox="1"/>
          <p:nvPr/>
        </p:nvSpPr>
        <p:spPr>
          <a:xfrm rot="10800000" flipV="1">
            <a:off x="815109" y="343034"/>
            <a:ext cx="9956800" cy="520017"/>
          </a:xfrm>
          <a:prstGeom prst="rect">
            <a:avLst/>
          </a:prstGeom>
          <a:noFill/>
          <a:ln>
            <a:noFill/>
          </a:ln>
          <a:effectLst/>
        </p:spPr>
        <p:txBody>
          <a:bodyPr wrap="none" rtlCol="0" anchor="ctr" anchorCtr="1">
            <a:noAutofit/>
          </a:bodyPr>
          <a:lstStyle/>
          <a:p>
            <a:pPr>
              <a:lnSpc>
                <a:spcPct val="120000"/>
              </a:lnSpc>
            </a:pPr>
            <a:r>
              <a:rPr lang="th-TH" dirty="0">
                <a:latin typeface="Ekachon" panose="00000500000000000000" pitchFamily="2" charset="-34"/>
                <a:cs typeface="Ekachon" panose="00000500000000000000" pitchFamily="2" charset="-34"/>
              </a:rPr>
              <a:t>โดยสนใจเฉพาะผลคะแนนบัญชีรายชื่อเพื่อใช้ในการเปรียบเทียบกับผลการโหวตของผู้ใช้ </a:t>
            </a:r>
            <a:r>
              <a:rPr lang="en-US" dirty="0">
                <a:latin typeface="Ekachon" panose="00000500000000000000" pitchFamily="2" charset="-34"/>
                <a:cs typeface="Ekachon" panose="00000500000000000000" pitchFamily="2" charset="-34"/>
              </a:rPr>
              <a:t>Twitter</a:t>
            </a:r>
          </a:p>
        </p:txBody>
      </p:sp>
      <p:sp>
        <p:nvSpPr>
          <p:cNvPr id="41" name="TextBox 40">
            <a:extLst>
              <a:ext uri="{FF2B5EF4-FFF2-40B4-BE49-F238E27FC236}">
                <a16:creationId xmlns:a16="http://schemas.microsoft.com/office/drawing/2014/main" id="{1832FBB5-5E7E-9012-AF20-051AC768B88C}"/>
              </a:ext>
            </a:extLst>
          </p:cNvPr>
          <p:cNvSpPr txBox="1"/>
          <p:nvPr/>
        </p:nvSpPr>
        <p:spPr>
          <a:xfrm>
            <a:off x="9933454" y="1031520"/>
            <a:ext cx="1456337" cy="309084"/>
          </a:xfrm>
          <a:prstGeom prst="rect">
            <a:avLst/>
          </a:prstGeom>
          <a:noFill/>
          <a:ln>
            <a:noFill/>
          </a:ln>
          <a:effectLst/>
        </p:spPr>
        <p:txBody>
          <a:bodyPr wrap="none" rtlCol="0" anchor="ctr" anchorCtr="1">
            <a:noAutofit/>
          </a:bodyPr>
          <a:lstStyle/>
          <a:p>
            <a:pPr algn="ctr"/>
            <a:r>
              <a:rPr lang="th-TH" sz="1200" dirty="0">
                <a:latin typeface="Ekachon" panose="00000500000000000000" pitchFamily="2" charset="-34"/>
                <a:cs typeface="Ekachon" panose="00000500000000000000" pitchFamily="2" charset="-34"/>
              </a:rPr>
              <a:t>คะแนนเสียง</a:t>
            </a:r>
            <a:endParaRPr lang="en-US" sz="1200" dirty="0">
              <a:latin typeface="Ekachon" panose="00000500000000000000" pitchFamily="2" charset="-34"/>
              <a:cs typeface="Ekachon" panose="00000500000000000000" pitchFamily="2" charset="-34"/>
            </a:endParaRPr>
          </a:p>
          <a:p>
            <a:pPr algn="ctr"/>
            <a:r>
              <a:rPr lang="en-US" sz="1200" dirty="0">
                <a:latin typeface="Ekachon" panose="00000500000000000000" pitchFamily="2" charset="-34"/>
                <a:cs typeface="Ekachon" panose="00000500000000000000" pitchFamily="2" charset="-34"/>
              </a:rPr>
              <a:t>7 </a:t>
            </a:r>
            <a:r>
              <a:rPr lang="th-TH" sz="1200" dirty="0">
                <a:latin typeface="Ekachon" panose="00000500000000000000" pitchFamily="2" charset="-34"/>
                <a:cs typeface="Ekachon" panose="00000500000000000000" pitchFamily="2" charset="-34"/>
              </a:rPr>
              <a:t>พรรค</a:t>
            </a:r>
          </a:p>
        </p:txBody>
      </p:sp>
      <p:sp>
        <p:nvSpPr>
          <p:cNvPr id="42" name="Oval 41">
            <a:extLst>
              <a:ext uri="{FF2B5EF4-FFF2-40B4-BE49-F238E27FC236}">
                <a16:creationId xmlns:a16="http://schemas.microsoft.com/office/drawing/2014/main" id="{C6004808-6019-737D-E088-4B15986045AF}"/>
              </a:ext>
            </a:extLst>
          </p:cNvPr>
          <p:cNvSpPr/>
          <p:nvPr/>
        </p:nvSpPr>
        <p:spPr>
          <a:xfrm>
            <a:off x="10338050" y="1411874"/>
            <a:ext cx="647147" cy="648252"/>
          </a:xfrm>
          <a:prstGeom prst="ellipse">
            <a:avLst/>
          </a:prstGeom>
          <a:solidFill>
            <a:schemeClr val="accent1">
              <a:lumMod val="60000"/>
              <a:lumOff val="40000"/>
            </a:schemeClr>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1427BBF-9C21-1743-2092-9860E34DB563}"/>
              </a:ext>
            </a:extLst>
          </p:cNvPr>
          <p:cNvSpPr txBox="1"/>
          <p:nvPr/>
        </p:nvSpPr>
        <p:spPr>
          <a:xfrm>
            <a:off x="10109545" y="1525317"/>
            <a:ext cx="1055605" cy="309084"/>
          </a:xfrm>
          <a:prstGeom prst="rect">
            <a:avLst/>
          </a:prstGeom>
          <a:noFill/>
          <a:ln>
            <a:noFill/>
          </a:ln>
          <a:effectLst/>
        </p:spPr>
        <p:txBody>
          <a:bodyPr wrap="none" rtlCol="0" anchor="ctr" anchorCtr="1">
            <a:noAutofit/>
          </a:bodyPr>
          <a:lstStyle/>
          <a:p>
            <a:pPr algn="ctr"/>
            <a:r>
              <a:rPr lang="en-US" sz="1400" dirty="0">
                <a:latin typeface="Ekachon" panose="00000500000000000000" pitchFamily="2" charset="-34"/>
                <a:cs typeface="Ekachon" panose="00000500000000000000" pitchFamily="2" charset="-34"/>
              </a:rPr>
              <a:t>33.11</a:t>
            </a:r>
          </a:p>
          <a:p>
            <a:pPr algn="ctr"/>
            <a:r>
              <a:rPr lang="th-TH" sz="800" dirty="0">
                <a:latin typeface="Ekachon" panose="00000500000000000000" pitchFamily="2" charset="-34"/>
                <a:cs typeface="Ekachon" panose="00000500000000000000" pitchFamily="2" charset="-34"/>
              </a:rPr>
              <a:t>ล้านคน</a:t>
            </a:r>
            <a:endParaRPr lang="en-US" sz="800" dirty="0">
              <a:latin typeface="Ekachon" panose="00000500000000000000" pitchFamily="2" charset="-34"/>
              <a:cs typeface="Ekachon" panose="00000500000000000000" pitchFamily="2" charset="-34"/>
            </a:endParaRPr>
          </a:p>
        </p:txBody>
      </p:sp>
      <p:sp>
        <p:nvSpPr>
          <p:cNvPr id="44" name="TextBox 43">
            <a:extLst>
              <a:ext uri="{FF2B5EF4-FFF2-40B4-BE49-F238E27FC236}">
                <a16:creationId xmlns:a16="http://schemas.microsoft.com/office/drawing/2014/main" id="{022EA766-ED75-8B78-615A-B64D0365FE96}"/>
              </a:ext>
            </a:extLst>
          </p:cNvPr>
          <p:cNvSpPr txBox="1"/>
          <p:nvPr/>
        </p:nvSpPr>
        <p:spPr>
          <a:xfrm>
            <a:off x="10132083" y="1791298"/>
            <a:ext cx="1055605" cy="309084"/>
          </a:xfrm>
          <a:prstGeom prst="rect">
            <a:avLst/>
          </a:prstGeom>
          <a:noFill/>
          <a:ln>
            <a:noFill/>
          </a:ln>
          <a:effectLst/>
        </p:spPr>
        <p:txBody>
          <a:bodyPr wrap="none" rtlCol="0" anchor="ctr" anchorCtr="1">
            <a:noAutofit/>
          </a:bodyPr>
          <a:lstStyle/>
          <a:p>
            <a:pPr algn="ctr"/>
            <a:r>
              <a:rPr lang="en-US" sz="800" i="1" dirty="0">
                <a:solidFill>
                  <a:schemeClr val="tx1">
                    <a:lumMod val="85000"/>
                    <a:lumOff val="15000"/>
                  </a:schemeClr>
                </a:solidFill>
                <a:latin typeface="Ekachon" panose="00000500000000000000" pitchFamily="2" charset="-34"/>
                <a:cs typeface="Ekachon" panose="00000500000000000000" pitchFamily="2" charset="-34"/>
              </a:rPr>
              <a:t>63%</a:t>
            </a:r>
          </a:p>
        </p:txBody>
      </p:sp>
      <p:graphicFrame>
        <p:nvGraphicFramePr>
          <p:cNvPr id="66" name="Chart 65">
            <a:extLst>
              <a:ext uri="{FF2B5EF4-FFF2-40B4-BE49-F238E27FC236}">
                <a16:creationId xmlns:a16="http://schemas.microsoft.com/office/drawing/2014/main" id="{5DD9B2AE-BA49-8EA0-752E-253222BC7A2C}"/>
              </a:ext>
            </a:extLst>
          </p:cNvPr>
          <p:cNvGraphicFramePr/>
          <p:nvPr>
            <p:extLst>
              <p:ext uri="{D42A27DB-BD31-4B8C-83A1-F6EECF244321}">
                <p14:modId xmlns:p14="http://schemas.microsoft.com/office/powerpoint/2010/main" val="3530135202"/>
              </p:ext>
            </p:extLst>
          </p:nvPr>
        </p:nvGraphicFramePr>
        <p:xfrm>
          <a:off x="9798630" y="2131072"/>
          <a:ext cx="1741685" cy="4486102"/>
        </p:xfrm>
        <a:graphic>
          <a:graphicData uri="http://schemas.openxmlformats.org/drawingml/2006/chart">
            <c:chart xmlns:c="http://schemas.openxmlformats.org/drawingml/2006/chart" xmlns:r="http://schemas.openxmlformats.org/officeDocument/2006/relationships" r:id="rId12"/>
          </a:graphicData>
        </a:graphic>
      </p:graphicFrame>
      <p:sp>
        <p:nvSpPr>
          <p:cNvPr id="67" name="TextBox 66">
            <a:extLst>
              <a:ext uri="{FF2B5EF4-FFF2-40B4-BE49-F238E27FC236}">
                <a16:creationId xmlns:a16="http://schemas.microsoft.com/office/drawing/2014/main" id="{BFD0F54D-112F-7930-A0A2-FC68A7C22972}"/>
              </a:ext>
            </a:extLst>
          </p:cNvPr>
          <p:cNvSpPr txBox="1"/>
          <p:nvPr/>
        </p:nvSpPr>
        <p:spPr>
          <a:xfrm>
            <a:off x="10015634" y="4481589"/>
            <a:ext cx="688263" cy="16878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68" name="TextBox 67">
            <a:extLst>
              <a:ext uri="{FF2B5EF4-FFF2-40B4-BE49-F238E27FC236}">
                <a16:creationId xmlns:a16="http://schemas.microsoft.com/office/drawing/2014/main" id="{71F37BB0-80B7-F318-63D5-49FA7DDD558A}"/>
              </a:ext>
            </a:extLst>
          </p:cNvPr>
          <p:cNvSpPr txBox="1"/>
          <p:nvPr/>
        </p:nvSpPr>
        <p:spPr>
          <a:xfrm>
            <a:off x="10015634" y="2813238"/>
            <a:ext cx="688263" cy="168789"/>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69" name="TextBox 68">
            <a:extLst>
              <a:ext uri="{FF2B5EF4-FFF2-40B4-BE49-F238E27FC236}">
                <a16:creationId xmlns:a16="http://schemas.microsoft.com/office/drawing/2014/main" id="{823FDE86-A95B-A9BE-B42F-F774F9B8FCE0}"/>
              </a:ext>
            </a:extLst>
          </p:cNvPr>
          <p:cNvSpPr txBox="1"/>
          <p:nvPr/>
        </p:nvSpPr>
        <p:spPr>
          <a:xfrm>
            <a:off x="10459233" y="3009633"/>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43.6%</a:t>
            </a:r>
          </a:p>
        </p:txBody>
      </p:sp>
      <p:sp>
        <p:nvSpPr>
          <p:cNvPr id="70" name="TextBox 69">
            <a:extLst>
              <a:ext uri="{FF2B5EF4-FFF2-40B4-BE49-F238E27FC236}">
                <a16:creationId xmlns:a16="http://schemas.microsoft.com/office/drawing/2014/main" id="{AC52E52D-BF4A-5CCD-8200-3F262E92AFE1}"/>
              </a:ext>
            </a:extLst>
          </p:cNvPr>
          <p:cNvSpPr txBox="1"/>
          <p:nvPr/>
        </p:nvSpPr>
        <p:spPr>
          <a:xfrm>
            <a:off x="10480596" y="4690325"/>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33.1%</a:t>
            </a:r>
          </a:p>
        </p:txBody>
      </p:sp>
      <p:sp>
        <p:nvSpPr>
          <p:cNvPr id="71" name="TextBox 70">
            <a:extLst>
              <a:ext uri="{FF2B5EF4-FFF2-40B4-BE49-F238E27FC236}">
                <a16:creationId xmlns:a16="http://schemas.microsoft.com/office/drawing/2014/main" id="{229BE1D3-0643-17ED-C027-2F65543C7ED8}"/>
              </a:ext>
            </a:extLst>
          </p:cNvPr>
          <p:cNvSpPr txBox="1"/>
          <p:nvPr/>
        </p:nvSpPr>
        <p:spPr>
          <a:xfrm>
            <a:off x="10015634" y="5594637"/>
            <a:ext cx="917132" cy="168789"/>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รวมไทยสร้างชาติ</a:t>
            </a:r>
            <a:endParaRPr lang="en-US" sz="900" dirty="0">
              <a:solidFill>
                <a:schemeClr val="bg1"/>
              </a:solidFill>
              <a:latin typeface="Ekachon" panose="00000500000000000000" pitchFamily="2" charset="-34"/>
              <a:cs typeface="Ekachon" panose="00000500000000000000" pitchFamily="2" charset="-34"/>
            </a:endParaRPr>
          </a:p>
        </p:txBody>
      </p:sp>
      <p:sp>
        <p:nvSpPr>
          <p:cNvPr id="72" name="TextBox 71">
            <a:extLst>
              <a:ext uri="{FF2B5EF4-FFF2-40B4-BE49-F238E27FC236}">
                <a16:creationId xmlns:a16="http://schemas.microsoft.com/office/drawing/2014/main" id="{85A151AD-870A-DFD2-C457-FB8F0BC8DBB5}"/>
              </a:ext>
            </a:extLst>
          </p:cNvPr>
          <p:cNvSpPr txBox="1"/>
          <p:nvPr/>
        </p:nvSpPr>
        <p:spPr>
          <a:xfrm>
            <a:off x="10459233" y="5766370"/>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14.4%</a:t>
            </a:r>
          </a:p>
        </p:txBody>
      </p:sp>
      <p:sp>
        <p:nvSpPr>
          <p:cNvPr id="74" name="TextBox 73">
            <a:extLst>
              <a:ext uri="{FF2B5EF4-FFF2-40B4-BE49-F238E27FC236}">
                <a16:creationId xmlns:a16="http://schemas.microsoft.com/office/drawing/2014/main" id="{5EADFE80-F990-D450-E57A-AF48E9849970}"/>
              </a:ext>
            </a:extLst>
          </p:cNvPr>
          <p:cNvSpPr txBox="1"/>
          <p:nvPr/>
        </p:nvSpPr>
        <p:spPr>
          <a:xfrm>
            <a:off x="9676555" y="6084812"/>
            <a:ext cx="688263" cy="168789"/>
          </a:xfrm>
          <a:prstGeom prst="rect">
            <a:avLst/>
          </a:prstGeom>
          <a:solidFill>
            <a:srgbClr val="0E6EC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ภูมิใจไทย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75" name="TextBox 74">
            <a:extLst>
              <a:ext uri="{FF2B5EF4-FFF2-40B4-BE49-F238E27FC236}">
                <a16:creationId xmlns:a16="http://schemas.microsoft.com/office/drawing/2014/main" id="{A23FBBC8-7773-5B21-8A3C-D6D3632F73D5}"/>
              </a:ext>
            </a:extLst>
          </p:cNvPr>
          <p:cNvSpPr txBox="1"/>
          <p:nvPr/>
        </p:nvSpPr>
        <p:spPr>
          <a:xfrm>
            <a:off x="10288429" y="6059783"/>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3.4%</a:t>
            </a:r>
          </a:p>
        </p:txBody>
      </p:sp>
      <p:sp>
        <p:nvSpPr>
          <p:cNvPr id="76" name="TextBox 75">
            <a:extLst>
              <a:ext uri="{FF2B5EF4-FFF2-40B4-BE49-F238E27FC236}">
                <a16:creationId xmlns:a16="http://schemas.microsoft.com/office/drawing/2014/main" id="{91EDE2EB-B589-374B-E12D-F1B1779FCE1E}"/>
              </a:ext>
            </a:extLst>
          </p:cNvPr>
          <p:cNvSpPr txBox="1"/>
          <p:nvPr/>
        </p:nvSpPr>
        <p:spPr>
          <a:xfrm>
            <a:off x="10985197" y="6185618"/>
            <a:ext cx="688263" cy="168789"/>
          </a:xfrm>
          <a:prstGeom prst="rect">
            <a:avLst/>
          </a:prstGeom>
          <a:solidFill>
            <a:srgbClr val="68CEEE"/>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77" name="TextBox 76">
            <a:extLst>
              <a:ext uri="{FF2B5EF4-FFF2-40B4-BE49-F238E27FC236}">
                <a16:creationId xmlns:a16="http://schemas.microsoft.com/office/drawing/2014/main" id="{06B045BE-BFE8-A107-47A9-EE405E940AC4}"/>
              </a:ext>
            </a:extLst>
          </p:cNvPr>
          <p:cNvSpPr txBox="1"/>
          <p:nvPr/>
        </p:nvSpPr>
        <p:spPr>
          <a:xfrm>
            <a:off x="10622810" y="6185723"/>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2.8%</a:t>
            </a:r>
          </a:p>
        </p:txBody>
      </p:sp>
      <p:sp>
        <p:nvSpPr>
          <p:cNvPr id="78" name="TextBox 77">
            <a:extLst>
              <a:ext uri="{FF2B5EF4-FFF2-40B4-BE49-F238E27FC236}">
                <a16:creationId xmlns:a16="http://schemas.microsoft.com/office/drawing/2014/main" id="{948B0C36-8DA1-9873-D578-0A19950603DE}"/>
              </a:ext>
            </a:extLst>
          </p:cNvPr>
          <p:cNvSpPr txBox="1"/>
          <p:nvPr/>
        </p:nvSpPr>
        <p:spPr>
          <a:xfrm>
            <a:off x="9550708" y="6305142"/>
            <a:ext cx="809230" cy="168789"/>
          </a:xfrm>
          <a:prstGeom prst="rect">
            <a:avLst/>
          </a:prstGeom>
          <a:solidFill>
            <a:srgbClr val="2D9CED"/>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พลังประชารัฐ</a:t>
            </a:r>
            <a:endParaRPr lang="en-US" sz="900" dirty="0">
              <a:solidFill>
                <a:schemeClr val="bg1"/>
              </a:solidFill>
              <a:latin typeface="Ekachon" panose="00000500000000000000" pitchFamily="2" charset="-34"/>
              <a:cs typeface="Ekachon" panose="00000500000000000000" pitchFamily="2" charset="-34"/>
            </a:endParaRPr>
          </a:p>
        </p:txBody>
      </p:sp>
      <p:sp>
        <p:nvSpPr>
          <p:cNvPr id="79" name="TextBox 78">
            <a:extLst>
              <a:ext uri="{FF2B5EF4-FFF2-40B4-BE49-F238E27FC236}">
                <a16:creationId xmlns:a16="http://schemas.microsoft.com/office/drawing/2014/main" id="{8E50977E-FAB4-A13A-390F-3DCE5426431C}"/>
              </a:ext>
            </a:extLst>
          </p:cNvPr>
          <p:cNvSpPr txBox="1"/>
          <p:nvPr/>
        </p:nvSpPr>
        <p:spPr>
          <a:xfrm>
            <a:off x="10275723" y="6274380"/>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1.6%</a:t>
            </a:r>
          </a:p>
        </p:txBody>
      </p:sp>
      <p:sp>
        <p:nvSpPr>
          <p:cNvPr id="80" name="TextBox 79">
            <a:extLst>
              <a:ext uri="{FF2B5EF4-FFF2-40B4-BE49-F238E27FC236}">
                <a16:creationId xmlns:a16="http://schemas.microsoft.com/office/drawing/2014/main" id="{31147278-F92D-9F03-9453-FB70989F262D}"/>
              </a:ext>
            </a:extLst>
          </p:cNvPr>
          <p:cNvSpPr txBox="1"/>
          <p:nvPr/>
        </p:nvSpPr>
        <p:spPr>
          <a:xfrm>
            <a:off x="10983272" y="6394741"/>
            <a:ext cx="688263" cy="168789"/>
          </a:xfrm>
          <a:prstGeom prst="rect">
            <a:avLst/>
          </a:prstGeom>
          <a:solidFill>
            <a:srgbClr val="FF9895"/>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81" name="TextBox 80">
            <a:extLst>
              <a:ext uri="{FF2B5EF4-FFF2-40B4-BE49-F238E27FC236}">
                <a16:creationId xmlns:a16="http://schemas.microsoft.com/office/drawing/2014/main" id="{DBFFA7B0-6F82-9540-54BF-19B118BD3367}"/>
              </a:ext>
            </a:extLst>
          </p:cNvPr>
          <p:cNvSpPr txBox="1"/>
          <p:nvPr/>
        </p:nvSpPr>
        <p:spPr>
          <a:xfrm>
            <a:off x="10635507" y="6353196"/>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1.0%</a:t>
            </a:r>
          </a:p>
        </p:txBody>
      </p:sp>
      <p:sp>
        <p:nvSpPr>
          <p:cNvPr id="82" name="Rectangle 81">
            <a:extLst>
              <a:ext uri="{FF2B5EF4-FFF2-40B4-BE49-F238E27FC236}">
                <a16:creationId xmlns:a16="http://schemas.microsoft.com/office/drawing/2014/main" id="{CD20F3C4-1E59-D610-CD3F-99A3C4FA7222}"/>
              </a:ext>
            </a:extLst>
          </p:cNvPr>
          <p:cNvSpPr/>
          <p:nvPr/>
        </p:nvSpPr>
        <p:spPr>
          <a:xfrm>
            <a:off x="9347668" y="870579"/>
            <a:ext cx="2484361" cy="5811987"/>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TextBox 82">
            <a:extLst>
              <a:ext uri="{FF2B5EF4-FFF2-40B4-BE49-F238E27FC236}">
                <a16:creationId xmlns:a16="http://schemas.microsoft.com/office/drawing/2014/main" id="{C1546DBA-BF3A-6DE0-D273-033D51DEA097}"/>
              </a:ext>
            </a:extLst>
          </p:cNvPr>
          <p:cNvSpPr txBox="1"/>
          <p:nvPr/>
        </p:nvSpPr>
        <p:spPr>
          <a:xfrm>
            <a:off x="470967" y="1457917"/>
            <a:ext cx="849965" cy="549938"/>
          </a:xfrm>
          <a:prstGeom prst="rect">
            <a:avLst/>
          </a:prstGeom>
          <a:noFill/>
          <a:ln w="12700">
            <a:solidFill>
              <a:schemeClr val="tx1">
                <a:lumMod val="75000"/>
                <a:lumOff val="25000"/>
              </a:schemeClr>
            </a:solidFill>
          </a:ln>
          <a:effectLst/>
        </p:spPr>
        <p:txBody>
          <a:bodyPr wrap="none" rtlCol="0" anchor="ctr" anchorCtr="1">
            <a:noAutofit/>
          </a:bodyPr>
          <a:lstStyle/>
          <a:p>
            <a:pPr algn="ctr"/>
            <a:r>
              <a:rPr lang="th-TH" sz="1200" dirty="0">
                <a:latin typeface="Ekachon" panose="00000500000000000000" pitchFamily="2" charset="-34"/>
                <a:cs typeface="Ekachon" panose="00000500000000000000" pitchFamily="2" charset="-34"/>
              </a:rPr>
              <a:t>คะแนนบัญชี</a:t>
            </a:r>
          </a:p>
          <a:p>
            <a:pPr algn="ctr"/>
            <a:r>
              <a:rPr lang="th-TH" sz="1200" dirty="0">
                <a:latin typeface="Ekachon" panose="00000500000000000000" pitchFamily="2" charset="-34"/>
                <a:cs typeface="Ekachon" panose="00000500000000000000" pitchFamily="2" charset="-34"/>
              </a:rPr>
              <a:t>รายชื่อ</a:t>
            </a:r>
            <a:endParaRPr lang="en-US" sz="1200" dirty="0">
              <a:latin typeface="Ekachon" panose="00000500000000000000" pitchFamily="2" charset="-34"/>
              <a:cs typeface="Ekachon" panose="00000500000000000000" pitchFamily="2" charset="-34"/>
            </a:endParaRPr>
          </a:p>
        </p:txBody>
      </p:sp>
      <p:sp>
        <p:nvSpPr>
          <p:cNvPr id="14" name="TextBox 13">
            <a:extLst>
              <a:ext uri="{FF2B5EF4-FFF2-40B4-BE49-F238E27FC236}">
                <a16:creationId xmlns:a16="http://schemas.microsoft.com/office/drawing/2014/main" id="{7781D25E-B239-641C-7E39-494ECEA45BF8}"/>
              </a:ext>
            </a:extLst>
          </p:cNvPr>
          <p:cNvSpPr txBox="1"/>
          <p:nvPr/>
        </p:nvSpPr>
        <p:spPr>
          <a:xfrm>
            <a:off x="9812629" y="4467795"/>
            <a:ext cx="188809" cy="196375"/>
          </a:xfrm>
          <a:prstGeom prst="ellipse">
            <a:avLst/>
          </a:prstGeom>
          <a:solidFill>
            <a:srgbClr val="D62728"/>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2</a:t>
            </a:r>
          </a:p>
        </p:txBody>
      </p:sp>
      <p:sp>
        <p:nvSpPr>
          <p:cNvPr id="16" name="TextBox 15">
            <a:extLst>
              <a:ext uri="{FF2B5EF4-FFF2-40B4-BE49-F238E27FC236}">
                <a16:creationId xmlns:a16="http://schemas.microsoft.com/office/drawing/2014/main" id="{823B7277-FA43-19F8-4264-307D71605733}"/>
              </a:ext>
            </a:extLst>
          </p:cNvPr>
          <p:cNvSpPr txBox="1"/>
          <p:nvPr/>
        </p:nvSpPr>
        <p:spPr>
          <a:xfrm>
            <a:off x="9812630" y="2798299"/>
            <a:ext cx="188809" cy="196375"/>
          </a:xfrm>
          <a:prstGeom prst="ellipse">
            <a:avLst/>
          </a:prstGeom>
          <a:solidFill>
            <a:srgbClr val="FF7F0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21" name="TextBox 20">
            <a:extLst>
              <a:ext uri="{FF2B5EF4-FFF2-40B4-BE49-F238E27FC236}">
                <a16:creationId xmlns:a16="http://schemas.microsoft.com/office/drawing/2014/main" id="{5F988383-3BCA-7205-90D4-C14A954BCF9F}"/>
              </a:ext>
            </a:extLst>
          </p:cNvPr>
          <p:cNvSpPr txBox="1"/>
          <p:nvPr/>
        </p:nvSpPr>
        <p:spPr>
          <a:xfrm>
            <a:off x="11645610" y="6385216"/>
            <a:ext cx="188809" cy="196375"/>
          </a:xfrm>
          <a:prstGeom prst="ellipse">
            <a:avLst/>
          </a:prstGeom>
          <a:solidFill>
            <a:srgbClr val="FF9895"/>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7</a:t>
            </a:r>
          </a:p>
        </p:txBody>
      </p:sp>
      <p:sp>
        <p:nvSpPr>
          <p:cNvPr id="23" name="TextBox 22">
            <a:extLst>
              <a:ext uri="{FF2B5EF4-FFF2-40B4-BE49-F238E27FC236}">
                <a16:creationId xmlns:a16="http://schemas.microsoft.com/office/drawing/2014/main" id="{73928C13-76A6-5FF2-64B8-3E1D7E83709D}"/>
              </a:ext>
            </a:extLst>
          </p:cNvPr>
          <p:cNvSpPr txBox="1"/>
          <p:nvPr/>
        </p:nvSpPr>
        <p:spPr>
          <a:xfrm>
            <a:off x="9813557" y="5580843"/>
            <a:ext cx="188809" cy="196375"/>
          </a:xfrm>
          <a:prstGeom prst="ellipse">
            <a:avLst/>
          </a:prstGeom>
          <a:solidFill>
            <a:srgbClr val="051C61"/>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3</a:t>
            </a:r>
          </a:p>
        </p:txBody>
      </p:sp>
      <p:sp>
        <p:nvSpPr>
          <p:cNvPr id="24" name="TextBox 23">
            <a:extLst>
              <a:ext uri="{FF2B5EF4-FFF2-40B4-BE49-F238E27FC236}">
                <a16:creationId xmlns:a16="http://schemas.microsoft.com/office/drawing/2014/main" id="{C7A317A9-218F-4B9F-15CF-E2C694EFCBEE}"/>
              </a:ext>
            </a:extLst>
          </p:cNvPr>
          <p:cNvSpPr txBox="1"/>
          <p:nvPr/>
        </p:nvSpPr>
        <p:spPr>
          <a:xfrm>
            <a:off x="9400309" y="6288501"/>
            <a:ext cx="188809" cy="196375"/>
          </a:xfrm>
          <a:prstGeom prst="ellipse">
            <a:avLst/>
          </a:prstGeom>
          <a:solidFill>
            <a:srgbClr val="2D9CED"/>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6</a:t>
            </a:r>
          </a:p>
        </p:txBody>
      </p:sp>
      <p:sp>
        <p:nvSpPr>
          <p:cNvPr id="28" name="TextBox 27">
            <a:extLst>
              <a:ext uri="{FF2B5EF4-FFF2-40B4-BE49-F238E27FC236}">
                <a16:creationId xmlns:a16="http://schemas.microsoft.com/office/drawing/2014/main" id="{B5ED3306-D5AB-F62D-CFEC-40E6E62B88B1}"/>
              </a:ext>
            </a:extLst>
          </p:cNvPr>
          <p:cNvSpPr txBox="1"/>
          <p:nvPr/>
        </p:nvSpPr>
        <p:spPr>
          <a:xfrm>
            <a:off x="9524269" y="6059700"/>
            <a:ext cx="188809" cy="196375"/>
          </a:xfrm>
          <a:prstGeom prst="ellipse">
            <a:avLst/>
          </a:prstGeom>
          <a:solidFill>
            <a:srgbClr val="0E6EC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4</a:t>
            </a:r>
          </a:p>
        </p:txBody>
      </p:sp>
      <p:sp>
        <p:nvSpPr>
          <p:cNvPr id="29" name="TextBox 28">
            <a:extLst>
              <a:ext uri="{FF2B5EF4-FFF2-40B4-BE49-F238E27FC236}">
                <a16:creationId xmlns:a16="http://schemas.microsoft.com/office/drawing/2014/main" id="{D83760CF-A0AD-9255-EC4E-EF5DCD33BC87}"/>
              </a:ext>
            </a:extLst>
          </p:cNvPr>
          <p:cNvSpPr txBox="1"/>
          <p:nvPr/>
        </p:nvSpPr>
        <p:spPr>
          <a:xfrm>
            <a:off x="11643220" y="6169206"/>
            <a:ext cx="188809" cy="196375"/>
          </a:xfrm>
          <a:prstGeom prst="ellipse">
            <a:avLst/>
          </a:prstGeom>
          <a:solidFill>
            <a:srgbClr val="68CEEE"/>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5</a:t>
            </a:r>
          </a:p>
        </p:txBody>
      </p:sp>
    </p:spTree>
    <p:extLst>
      <p:ext uri="{BB962C8B-B14F-4D97-AF65-F5344CB8AC3E}">
        <p14:creationId xmlns:p14="http://schemas.microsoft.com/office/powerpoint/2010/main" val="2609885407"/>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72" name="Rectangle: Rounded Corners 71">
            <a:extLst>
              <a:ext uri="{FF2B5EF4-FFF2-40B4-BE49-F238E27FC236}">
                <a16:creationId xmlns:a16="http://schemas.microsoft.com/office/drawing/2014/main" id="{AAF6D0C2-E56A-CEFA-BAC5-A351612CEB53}"/>
              </a:ext>
            </a:extLst>
          </p:cNvPr>
          <p:cNvSpPr/>
          <p:nvPr/>
        </p:nvSpPr>
        <p:spPr>
          <a:xfrm>
            <a:off x="9314964" y="701791"/>
            <a:ext cx="2599145" cy="5980776"/>
          </a:xfrm>
          <a:prstGeom prst="roundRect">
            <a:avLst>
              <a:gd name="adj" fmla="val 803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400" dirty="0">
              <a:solidFill>
                <a:srgbClr val="FFFFFF"/>
              </a:solidFill>
              <a:latin typeface="Calibri" panose="020F0502020204030204"/>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524269" y="6609102"/>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21</a:t>
            </a:fld>
            <a:endParaRPr lang="en-US" sz="1400" dirty="0">
              <a:latin typeface="Century Gothic" panose="020B0502020202020204" pitchFamily="34" charset="0"/>
              <a:cs typeface="Ekachon" panose="00000500000000000000" pitchFamily="2" charset="-34"/>
            </a:endParaRPr>
          </a:p>
        </p:txBody>
      </p:sp>
      <p:sp>
        <p:nvSpPr>
          <p:cNvPr id="53" name="TextBox 52">
            <a:extLst>
              <a:ext uri="{FF2B5EF4-FFF2-40B4-BE49-F238E27FC236}">
                <a16:creationId xmlns:a16="http://schemas.microsoft.com/office/drawing/2014/main" id="{47927EBB-B157-D733-8A5F-5EE4C06E41A0}"/>
              </a:ext>
            </a:extLst>
          </p:cNvPr>
          <p:cNvSpPr txBox="1"/>
          <p:nvPr/>
        </p:nvSpPr>
        <p:spPr>
          <a:xfrm>
            <a:off x="9933454" y="1031520"/>
            <a:ext cx="1456337" cy="309084"/>
          </a:xfrm>
          <a:prstGeom prst="rect">
            <a:avLst/>
          </a:prstGeom>
          <a:noFill/>
          <a:ln>
            <a:noFill/>
          </a:ln>
          <a:effectLst/>
        </p:spPr>
        <p:txBody>
          <a:bodyPr wrap="none" rtlCol="0" anchor="ctr" anchorCtr="1">
            <a:noAutofit/>
          </a:bodyPr>
          <a:lstStyle/>
          <a:p>
            <a:pPr algn="ctr"/>
            <a:r>
              <a:rPr lang="th-TH" sz="1200" dirty="0">
                <a:latin typeface="Ekachon" panose="00000500000000000000" pitchFamily="2" charset="-34"/>
                <a:cs typeface="Ekachon" panose="00000500000000000000" pitchFamily="2" charset="-34"/>
              </a:rPr>
              <a:t>คะแนนเสียง</a:t>
            </a:r>
            <a:endParaRPr lang="en-US" sz="1200" dirty="0">
              <a:latin typeface="Ekachon" panose="00000500000000000000" pitchFamily="2" charset="-34"/>
              <a:cs typeface="Ekachon" panose="00000500000000000000" pitchFamily="2" charset="-34"/>
            </a:endParaRPr>
          </a:p>
          <a:p>
            <a:pPr algn="ctr"/>
            <a:r>
              <a:rPr lang="en-US" sz="1200" dirty="0">
                <a:latin typeface="Ekachon" panose="00000500000000000000" pitchFamily="2" charset="-34"/>
                <a:cs typeface="Ekachon" panose="00000500000000000000" pitchFamily="2" charset="-34"/>
              </a:rPr>
              <a:t>7 </a:t>
            </a:r>
            <a:r>
              <a:rPr lang="th-TH" sz="1200" dirty="0">
                <a:latin typeface="Ekachon" panose="00000500000000000000" pitchFamily="2" charset="-34"/>
                <a:cs typeface="Ekachon" panose="00000500000000000000" pitchFamily="2" charset="-34"/>
              </a:rPr>
              <a:t>พรรค</a:t>
            </a:r>
          </a:p>
        </p:txBody>
      </p:sp>
      <p:sp>
        <p:nvSpPr>
          <p:cNvPr id="54" name="Oval 53">
            <a:extLst>
              <a:ext uri="{FF2B5EF4-FFF2-40B4-BE49-F238E27FC236}">
                <a16:creationId xmlns:a16="http://schemas.microsoft.com/office/drawing/2014/main" id="{AB16CE3E-6191-02E7-A7CA-8388B00F6E4B}"/>
              </a:ext>
            </a:extLst>
          </p:cNvPr>
          <p:cNvSpPr/>
          <p:nvPr/>
        </p:nvSpPr>
        <p:spPr>
          <a:xfrm>
            <a:off x="10338050" y="1411874"/>
            <a:ext cx="647147" cy="648252"/>
          </a:xfrm>
          <a:prstGeom prst="ellipse">
            <a:avLst/>
          </a:prstGeom>
          <a:solidFill>
            <a:schemeClr val="accent1">
              <a:lumMod val="60000"/>
              <a:lumOff val="40000"/>
            </a:schemeClr>
          </a:solidFill>
          <a:ln w="1905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9DE20CD-AB1E-B997-C18D-24739FB2F1B4}"/>
              </a:ext>
            </a:extLst>
          </p:cNvPr>
          <p:cNvSpPr txBox="1"/>
          <p:nvPr/>
        </p:nvSpPr>
        <p:spPr>
          <a:xfrm>
            <a:off x="10109545" y="1525317"/>
            <a:ext cx="1055605" cy="309084"/>
          </a:xfrm>
          <a:prstGeom prst="rect">
            <a:avLst/>
          </a:prstGeom>
          <a:noFill/>
          <a:ln>
            <a:noFill/>
          </a:ln>
          <a:effectLst/>
        </p:spPr>
        <p:txBody>
          <a:bodyPr wrap="none" rtlCol="0" anchor="ctr" anchorCtr="1">
            <a:noAutofit/>
          </a:bodyPr>
          <a:lstStyle/>
          <a:p>
            <a:pPr algn="ctr"/>
            <a:r>
              <a:rPr lang="en-US" sz="1400" dirty="0">
                <a:latin typeface="Ekachon" panose="00000500000000000000" pitchFamily="2" charset="-34"/>
                <a:cs typeface="Ekachon" panose="00000500000000000000" pitchFamily="2" charset="-34"/>
              </a:rPr>
              <a:t>33.11</a:t>
            </a:r>
          </a:p>
          <a:p>
            <a:pPr algn="ctr"/>
            <a:r>
              <a:rPr lang="th-TH" sz="800" dirty="0">
                <a:latin typeface="Ekachon" panose="00000500000000000000" pitchFamily="2" charset="-34"/>
                <a:cs typeface="Ekachon" panose="00000500000000000000" pitchFamily="2" charset="-34"/>
              </a:rPr>
              <a:t>ล้านคน</a:t>
            </a:r>
            <a:endParaRPr lang="en-US" sz="800" dirty="0">
              <a:latin typeface="Ekachon" panose="00000500000000000000" pitchFamily="2" charset="-34"/>
              <a:cs typeface="Ekachon" panose="00000500000000000000" pitchFamily="2" charset="-34"/>
            </a:endParaRPr>
          </a:p>
        </p:txBody>
      </p:sp>
      <p:sp>
        <p:nvSpPr>
          <p:cNvPr id="56" name="TextBox 55">
            <a:extLst>
              <a:ext uri="{FF2B5EF4-FFF2-40B4-BE49-F238E27FC236}">
                <a16:creationId xmlns:a16="http://schemas.microsoft.com/office/drawing/2014/main" id="{22284ABC-5EE1-05DD-9CC2-7ED97D043188}"/>
              </a:ext>
            </a:extLst>
          </p:cNvPr>
          <p:cNvSpPr txBox="1"/>
          <p:nvPr/>
        </p:nvSpPr>
        <p:spPr>
          <a:xfrm>
            <a:off x="10132083" y="1791298"/>
            <a:ext cx="1055605" cy="309084"/>
          </a:xfrm>
          <a:prstGeom prst="rect">
            <a:avLst/>
          </a:prstGeom>
          <a:noFill/>
          <a:ln>
            <a:noFill/>
          </a:ln>
          <a:effectLst/>
        </p:spPr>
        <p:txBody>
          <a:bodyPr wrap="none" rtlCol="0" anchor="ctr" anchorCtr="1">
            <a:noAutofit/>
          </a:bodyPr>
          <a:lstStyle/>
          <a:p>
            <a:pPr algn="ctr"/>
            <a:r>
              <a:rPr lang="en-US" sz="800" i="1" dirty="0">
                <a:solidFill>
                  <a:schemeClr val="tx1">
                    <a:lumMod val="85000"/>
                    <a:lumOff val="15000"/>
                  </a:schemeClr>
                </a:solidFill>
                <a:latin typeface="Ekachon" panose="00000500000000000000" pitchFamily="2" charset="-34"/>
                <a:cs typeface="Ekachon" panose="00000500000000000000" pitchFamily="2" charset="-34"/>
              </a:rPr>
              <a:t>63%</a:t>
            </a:r>
          </a:p>
        </p:txBody>
      </p:sp>
      <p:graphicFrame>
        <p:nvGraphicFramePr>
          <p:cNvPr id="57" name="Chart 56">
            <a:extLst>
              <a:ext uri="{FF2B5EF4-FFF2-40B4-BE49-F238E27FC236}">
                <a16:creationId xmlns:a16="http://schemas.microsoft.com/office/drawing/2014/main" id="{D4CDD2B1-1AE1-FDF7-525A-D4D8048B970C}"/>
              </a:ext>
            </a:extLst>
          </p:cNvPr>
          <p:cNvGraphicFramePr/>
          <p:nvPr/>
        </p:nvGraphicFramePr>
        <p:xfrm>
          <a:off x="9798630" y="2131072"/>
          <a:ext cx="1741685" cy="4486102"/>
        </p:xfrm>
        <a:graphic>
          <a:graphicData uri="http://schemas.openxmlformats.org/drawingml/2006/chart">
            <c:chart xmlns:c="http://schemas.openxmlformats.org/drawingml/2006/chart" xmlns:r="http://schemas.openxmlformats.org/officeDocument/2006/relationships" r:id="rId3"/>
          </a:graphicData>
        </a:graphic>
      </p:graphicFrame>
      <p:sp>
        <p:nvSpPr>
          <p:cNvPr id="58" name="TextBox 57">
            <a:extLst>
              <a:ext uri="{FF2B5EF4-FFF2-40B4-BE49-F238E27FC236}">
                <a16:creationId xmlns:a16="http://schemas.microsoft.com/office/drawing/2014/main" id="{E3EBD475-AD59-9EB1-E9BD-BFE5E965F92E}"/>
              </a:ext>
            </a:extLst>
          </p:cNvPr>
          <p:cNvSpPr txBox="1"/>
          <p:nvPr/>
        </p:nvSpPr>
        <p:spPr>
          <a:xfrm>
            <a:off x="10015634" y="4481589"/>
            <a:ext cx="688263" cy="16878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59" name="TextBox 58">
            <a:extLst>
              <a:ext uri="{FF2B5EF4-FFF2-40B4-BE49-F238E27FC236}">
                <a16:creationId xmlns:a16="http://schemas.microsoft.com/office/drawing/2014/main" id="{3828B314-EBDF-2633-18AE-E74F300DDE79}"/>
              </a:ext>
            </a:extLst>
          </p:cNvPr>
          <p:cNvSpPr txBox="1"/>
          <p:nvPr/>
        </p:nvSpPr>
        <p:spPr>
          <a:xfrm>
            <a:off x="10015634" y="2813238"/>
            <a:ext cx="688263" cy="168789"/>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60" name="TextBox 59">
            <a:extLst>
              <a:ext uri="{FF2B5EF4-FFF2-40B4-BE49-F238E27FC236}">
                <a16:creationId xmlns:a16="http://schemas.microsoft.com/office/drawing/2014/main" id="{A5D217C9-2A74-D097-33E6-FF7B8D84DE78}"/>
              </a:ext>
            </a:extLst>
          </p:cNvPr>
          <p:cNvSpPr txBox="1"/>
          <p:nvPr/>
        </p:nvSpPr>
        <p:spPr>
          <a:xfrm>
            <a:off x="10459233" y="3009633"/>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43.6%</a:t>
            </a:r>
          </a:p>
        </p:txBody>
      </p:sp>
      <p:sp>
        <p:nvSpPr>
          <p:cNvPr id="61" name="TextBox 60">
            <a:extLst>
              <a:ext uri="{FF2B5EF4-FFF2-40B4-BE49-F238E27FC236}">
                <a16:creationId xmlns:a16="http://schemas.microsoft.com/office/drawing/2014/main" id="{A2B318FE-3307-4AAD-54F0-65324455EC41}"/>
              </a:ext>
            </a:extLst>
          </p:cNvPr>
          <p:cNvSpPr txBox="1"/>
          <p:nvPr/>
        </p:nvSpPr>
        <p:spPr>
          <a:xfrm>
            <a:off x="10480596" y="4690325"/>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33.1%</a:t>
            </a:r>
          </a:p>
        </p:txBody>
      </p:sp>
      <p:sp>
        <p:nvSpPr>
          <p:cNvPr id="62" name="TextBox 61">
            <a:extLst>
              <a:ext uri="{FF2B5EF4-FFF2-40B4-BE49-F238E27FC236}">
                <a16:creationId xmlns:a16="http://schemas.microsoft.com/office/drawing/2014/main" id="{CB33D287-098C-D057-E57E-E90975C4FA58}"/>
              </a:ext>
            </a:extLst>
          </p:cNvPr>
          <p:cNvSpPr txBox="1"/>
          <p:nvPr/>
        </p:nvSpPr>
        <p:spPr>
          <a:xfrm>
            <a:off x="10015634" y="5594637"/>
            <a:ext cx="917132" cy="168789"/>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รวมไทยสร้างชาติ</a:t>
            </a:r>
            <a:endParaRPr lang="en-US" sz="900" dirty="0">
              <a:solidFill>
                <a:schemeClr val="bg1"/>
              </a:solidFill>
              <a:latin typeface="Ekachon" panose="00000500000000000000" pitchFamily="2" charset="-34"/>
              <a:cs typeface="Ekachon" panose="00000500000000000000" pitchFamily="2" charset="-34"/>
            </a:endParaRPr>
          </a:p>
        </p:txBody>
      </p:sp>
      <p:sp>
        <p:nvSpPr>
          <p:cNvPr id="63" name="TextBox 62">
            <a:extLst>
              <a:ext uri="{FF2B5EF4-FFF2-40B4-BE49-F238E27FC236}">
                <a16:creationId xmlns:a16="http://schemas.microsoft.com/office/drawing/2014/main" id="{3C00F94F-52D5-9583-4FD5-0BA5B8829596}"/>
              </a:ext>
            </a:extLst>
          </p:cNvPr>
          <p:cNvSpPr txBox="1"/>
          <p:nvPr/>
        </p:nvSpPr>
        <p:spPr>
          <a:xfrm>
            <a:off x="10459233" y="5766370"/>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14.4%</a:t>
            </a:r>
          </a:p>
        </p:txBody>
      </p:sp>
      <p:sp>
        <p:nvSpPr>
          <p:cNvPr id="64" name="TextBox 63">
            <a:extLst>
              <a:ext uri="{FF2B5EF4-FFF2-40B4-BE49-F238E27FC236}">
                <a16:creationId xmlns:a16="http://schemas.microsoft.com/office/drawing/2014/main" id="{82430A96-FE21-5670-F0EF-11279D5901F6}"/>
              </a:ext>
            </a:extLst>
          </p:cNvPr>
          <p:cNvSpPr txBox="1"/>
          <p:nvPr/>
        </p:nvSpPr>
        <p:spPr>
          <a:xfrm>
            <a:off x="9676555" y="6084812"/>
            <a:ext cx="688263" cy="168789"/>
          </a:xfrm>
          <a:prstGeom prst="rect">
            <a:avLst/>
          </a:prstGeom>
          <a:solidFill>
            <a:srgbClr val="0E6EC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ภูมิใจไทย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65" name="TextBox 64">
            <a:extLst>
              <a:ext uri="{FF2B5EF4-FFF2-40B4-BE49-F238E27FC236}">
                <a16:creationId xmlns:a16="http://schemas.microsoft.com/office/drawing/2014/main" id="{D6CDE317-062B-60E4-9340-39CFA6CE819E}"/>
              </a:ext>
            </a:extLst>
          </p:cNvPr>
          <p:cNvSpPr txBox="1"/>
          <p:nvPr/>
        </p:nvSpPr>
        <p:spPr>
          <a:xfrm>
            <a:off x="10288429" y="6059783"/>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3.4%</a:t>
            </a:r>
          </a:p>
        </p:txBody>
      </p:sp>
      <p:sp>
        <p:nvSpPr>
          <p:cNvPr id="66" name="TextBox 65">
            <a:extLst>
              <a:ext uri="{FF2B5EF4-FFF2-40B4-BE49-F238E27FC236}">
                <a16:creationId xmlns:a16="http://schemas.microsoft.com/office/drawing/2014/main" id="{B18FA984-6C30-6DA3-37A1-1C376018B47C}"/>
              </a:ext>
            </a:extLst>
          </p:cNvPr>
          <p:cNvSpPr txBox="1"/>
          <p:nvPr/>
        </p:nvSpPr>
        <p:spPr>
          <a:xfrm>
            <a:off x="10985197" y="6185618"/>
            <a:ext cx="688263" cy="168789"/>
          </a:xfrm>
          <a:prstGeom prst="rect">
            <a:avLst/>
          </a:prstGeom>
          <a:solidFill>
            <a:srgbClr val="68CEEE"/>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67" name="TextBox 66">
            <a:extLst>
              <a:ext uri="{FF2B5EF4-FFF2-40B4-BE49-F238E27FC236}">
                <a16:creationId xmlns:a16="http://schemas.microsoft.com/office/drawing/2014/main" id="{6708E15B-01E8-51F0-42F9-FD08C0C93BAD}"/>
              </a:ext>
            </a:extLst>
          </p:cNvPr>
          <p:cNvSpPr txBox="1"/>
          <p:nvPr/>
        </p:nvSpPr>
        <p:spPr>
          <a:xfrm>
            <a:off x="10622810" y="6185723"/>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2.8%</a:t>
            </a:r>
          </a:p>
        </p:txBody>
      </p:sp>
      <p:sp>
        <p:nvSpPr>
          <p:cNvPr id="68" name="TextBox 67">
            <a:extLst>
              <a:ext uri="{FF2B5EF4-FFF2-40B4-BE49-F238E27FC236}">
                <a16:creationId xmlns:a16="http://schemas.microsoft.com/office/drawing/2014/main" id="{B1EFAA2F-D9CD-EE2A-1550-400C7AE18A1F}"/>
              </a:ext>
            </a:extLst>
          </p:cNvPr>
          <p:cNvSpPr txBox="1"/>
          <p:nvPr/>
        </p:nvSpPr>
        <p:spPr>
          <a:xfrm>
            <a:off x="9550708" y="6305142"/>
            <a:ext cx="809230" cy="168789"/>
          </a:xfrm>
          <a:prstGeom prst="rect">
            <a:avLst/>
          </a:prstGeom>
          <a:solidFill>
            <a:srgbClr val="2D9CED"/>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พลังประชารัฐ</a:t>
            </a:r>
            <a:endParaRPr lang="en-US" sz="900" dirty="0">
              <a:solidFill>
                <a:schemeClr val="bg1"/>
              </a:solidFill>
              <a:latin typeface="Ekachon" panose="00000500000000000000" pitchFamily="2" charset="-34"/>
              <a:cs typeface="Ekachon" panose="00000500000000000000" pitchFamily="2" charset="-34"/>
            </a:endParaRPr>
          </a:p>
        </p:txBody>
      </p:sp>
      <p:sp>
        <p:nvSpPr>
          <p:cNvPr id="69" name="TextBox 68">
            <a:extLst>
              <a:ext uri="{FF2B5EF4-FFF2-40B4-BE49-F238E27FC236}">
                <a16:creationId xmlns:a16="http://schemas.microsoft.com/office/drawing/2014/main" id="{71E5293C-4ACB-9CA8-A205-644D7C8D83E8}"/>
              </a:ext>
            </a:extLst>
          </p:cNvPr>
          <p:cNvSpPr txBox="1"/>
          <p:nvPr/>
        </p:nvSpPr>
        <p:spPr>
          <a:xfrm>
            <a:off x="10275723" y="6274380"/>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1.6%</a:t>
            </a:r>
          </a:p>
        </p:txBody>
      </p:sp>
      <p:sp>
        <p:nvSpPr>
          <p:cNvPr id="70" name="TextBox 69">
            <a:extLst>
              <a:ext uri="{FF2B5EF4-FFF2-40B4-BE49-F238E27FC236}">
                <a16:creationId xmlns:a16="http://schemas.microsoft.com/office/drawing/2014/main" id="{FBCE5C7A-F2C2-C4C6-F267-5174275EC57A}"/>
              </a:ext>
            </a:extLst>
          </p:cNvPr>
          <p:cNvSpPr txBox="1"/>
          <p:nvPr/>
        </p:nvSpPr>
        <p:spPr>
          <a:xfrm>
            <a:off x="10983272" y="6394741"/>
            <a:ext cx="688263" cy="168789"/>
          </a:xfrm>
          <a:prstGeom prst="rect">
            <a:avLst/>
          </a:prstGeom>
          <a:solidFill>
            <a:srgbClr val="FF9895"/>
          </a:solidFill>
          <a:ln w="9525">
            <a:solidFill>
              <a:schemeClr val="bg1"/>
            </a:solid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71" name="TextBox 70">
            <a:extLst>
              <a:ext uri="{FF2B5EF4-FFF2-40B4-BE49-F238E27FC236}">
                <a16:creationId xmlns:a16="http://schemas.microsoft.com/office/drawing/2014/main" id="{2DC7C364-1FE2-7EB5-9395-74AB990A3A95}"/>
              </a:ext>
            </a:extLst>
          </p:cNvPr>
          <p:cNvSpPr txBox="1"/>
          <p:nvPr/>
        </p:nvSpPr>
        <p:spPr>
          <a:xfrm>
            <a:off x="10635507" y="6353196"/>
            <a:ext cx="446602" cy="241759"/>
          </a:xfrm>
          <a:prstGeom prst="rect">
            <a:avLst/>
          </a:prstGeom>
          <a:noFill/>
          <a:ln w="9525">
            <a:noFill/>
          </a:ln>
          <a:effectLst/>
        </p:spPr>
        <p:txBody>
          <a:bodyPr wrap="none" rtlCol="0" anchor="ctr" anchorCtr="1">
            <a:noAutofit/>
          </a:bodyPr>
          <a:lstStyle/>
          <a:p>
            <a:r>
              <a:rPr lang="en-US" sz="800" dirty="0">
                <a:latin typeface="Ekachon" panose="00000500000000000000" pitchFamily="2" charset="-34"/>
                <a:cs typeface="Ekachon" panose="00000500000000000000" pitchFamily="2" charset="-34"/>
              </a:rPr>
              <a:t>1.0%</a:t>
            </a:r>
          </a:p>
        </p:txBody>
      </p:sp>
      <p:grpSp>
        <p:nvGrpSpPr>
          <p:cNvPr id="38" name="Group 37">
            <a:extLst>
              <a:ext uri="{FF2B5EF4-FFF2-40B4-BE49-F238E27FC236}">
                <a16:creationId xmlns:a16="http://schemas.microsoft.com/office/drawing/2014/main" id="{6A015A1F-DFC0-EBD5-F988-54F4A1C65419}"/>
              </a:ext>
            </a:extLst>
          </p:cNvPr>
          <p:cNvGrpSpPr/>
          <p:nvPr/>
        </p:nvGrpSpPr>
        <p:grpSpPr>
          <a:xfrm>
            <a:off x="1913891" y="701790"/>
            <a:ext cx="7237574" cy="3779799"/>
            <a:chOff x="692764" y="1237587"/>
            <a:chExt cx="7237574" cy="3779799"/>
          </a:xfrm>
        </p:grpSpPr>
        <p:sp>
          <p:nvSpPr>
            <p:cNvPr id="12" name="Rectangle 11">
              <a:extLst>
                <a:ext uri="{FF2B5EF4-FFF2-40B4-BE49-F238E27FC236}">
                  <a16:creationId xmlns:a16="http://schemas.microsoft.com/office/drawing/2014/main" id="{9007E986-9783-111A-1832-6F016C5A7A9A}"/>
                </a:ext>
              </a:extLst>
            </p:cNvPr>
            <p:cNvSpPr/>
            <p:nvPr/>
          </p:nvSpPr>
          <p:spPr>
            <a:xfrm>
              <a:off x="692764" y="1237587"/>
              <a:ext cx="7237574" cy="377979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26" name="Picture 25">
              <a:extLst>
                <a:ext uri="{FF2B5EF4-FFF2-40B4-BE49-F238E27FC236}">
                  <a16:creationId xmlns:a16="http://schemas.microsoft.com/office/drawing/2014/main" id="{4A5633D6-8BDF-273D-DB3D-9F548D6E4E7D}"/>
                </a:ext>
              </a:extLst>
            </p:cNvPr>
            <p:cNvPicPr>
              <a:picLocks noChangeAspect="1"/>
            </p:cNvPicPr>
            <p:nvPr/>
          </p:nvPicPr>
          <p:blipFill>
            <a:blip r:embed="rId4"/>
            <a:stretch>
              <a:fillRect/>
            </a:stretch>
          </p:blipFill>
          <p:spPr>
            <a:xfrm>
              <a:off x="1181362" y="1589631"/>
              <a:ext cx="5717943" cy="2550683"/>
            </a:xfrm>
            <a:prstGeom prst="rect">
              <a:avLst/>
            </a:prstGeom>
          </p:spPr>
        </p:pic>
        <p:sp>
          <p:nvSpPr>
            <p:cNvPr id="27" name="TextBox 26">
              <a:extLst>
                <a:ext uri="{FF2B5EF4-FFF2-40B4-BE49-F238E27FC236}">
                  <a16:creationId xmlns:a16="http://schemas.microsoft.com/office/drawing/2014/main" id="{B9995F46-6E35-5C11-F2A9-2CFADABFEFE9}"/>
                </a:ext>
              </a:extLst>
            </p:cNvPr>
            <p:cNvSpPr txBox="1"/>
            <p:nvPr/>
          </p:nvSpPr>
          <p:spPr>
            <a:xfrm>
              <a:off x="1979427" y="1333889"/>
              <a:ext cx="4322350" cy="255742"/>
            </a:xfrm>
            <a:prstGeom prst="rect">
              <a:avLst/>
            </a:prstGeom>
            <a:solidFill>
              <a:srgbClr val="F47065"/>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Attacked Party</a:t>
              </a:r>
            </a:p>
          </p:txBody>
        </p:sp>
        <p:sp>
          <p:nvSpPr>
            <p:cNvPr id="28" name="TextBox 27">
              <a:extLst>
                <a:ext uri="{FF2B5EF4-FFF2-40B4-BE49-F238E27FC236}">
                  <a16:creationId xmlns:a16="http://schemas.microsoft.com/office/drawing/2014/main" id="{817B4439-375E-BE05-E46C-2EA7606BD82C}"/>
                </a:ext>
              </a:extLst>
            </p:cNvPr>
            <p:cNvSpPr txBox="1"/>
            <p:nvPr/>
          </p:nvSpPr>
          <p:spPr>
            <a:xfrm rot="16200000">
              <a:off x="28343" y="2737101"/>
              <a:ext cx="1940922" cy="255742"/>
            </a:xfrm>
            <a:prstGeom prst="rect">
              <a:avLst/>
            </a:prstGeom>
            <a:solidFill>
              <a:srgbClr val="70CD9D"/>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Loved Party</a:t>
              </a:r>
            </a:p>
          </p:txBody>
        </p:sp>
        <p:pic>
          <p:nvPicPr>
            <p:cNvPr id="5" name="Picture 4">
              <a:extLst>
                <a:ext uri="{FF2B5EF4-FFF2-40B4-BE49-F238E27FC236}">
                  <a16:creationId xmlns:a16="http://schemas.microsoft.com/office/drawing/2014/main" id="{9FCC2E3E-0978-DFEB-F0D5-D3A24FE96657}"/>
                </a:ext>
              </a:extLst>
            </p:cNvPr>
            <p:cNvPicPr>
              <a:picLocks noChangeAspect="1"/>
            </p:cNvPicPr>
            <p:nvPr/>
          </p:nvPicPr>
          <p:blipFill>
            <a:blip r:embed="rId5"/>
            <a:stretch>
              <a:fillRect/>
            </a:stretch>
          </p:blipFill>
          <p:spPr>
            <a:xfrm>
              <a:off x="2554722" y="4110779"/>
              <a:ext cx="3819483" cy="663809"/>
            </a:xfrm>
            <a:prstGeom prst="rect">
              <a:avLst/>
            </a:prstGeom>
          </p:spPr>
        </p:pic>
        <p:pic>
          <p:nvPicPr>
            <p:cNvPr id="11" name="Picture 10">
              <a:extLst>
                <a:ext uri="{FF2B5EF4-FFF2-40B4-BE49-F238E27FC236}">
                  <a16:creationId xmlns:a16="http://schemas.microsoft.com/office/drawing/2014/main" id="{4BA132E5-81C8-4150-E333-975C48888007}"/>
                </a:ext>
              </a:extLst>
            </p:cNvPr>
            <p:cNvPicPr>
              <a:picLocks noChangeAspect="1"/>
            </p:cNvPicPr>
            <p:nvPr/>
          </p:nvPicPr>
          <p:blipFill>
            <a:blip r:embed="rId6"/>
            <a:stretch>
              <a:fillRect/>
            </a:stretch>
          </p:blipFill>
          <p:spPr>
            <a:xfrm>
              <a:off x="6873281" y="1869629"/>
              <a:ext cx="825560" cy="1679727"/>
            </a:xfrm>
            <a:prstGeom prst="rect">
              <a:avLst/>
            </a:prstGeom>
          </p:spPr>
        </p:pic>
        <p:sp>
          <p:nvSpPr>
            <p:cNvPr id="13" name="TextBox 12">
              <a:extLst>
                <a:ext uri="{FF2B5EF4-FFF2-40B4-BE49-F238E27FC236}">
                  <a16:creationId xmlns:a16="http://schemas.microsoft.com/office/drawing/2014/main" id="{AD1F4213-686D-8EAD-98D4-25B4274ACC9B}"/>
                </a:ext>
              </a:extLst>
            </p:cNvPr>
            <p:cNvSpPr txBox="1"/>
            <p:nvPr/>
          </p:nvSpPr>
          <p:spPr>
            <a:xfrm>
              <a:off x="1133036" y="2189752"/>
              <a:ext cx="846389" cy="144094"/>
            </a:xfrm>
            <a:prstGeom prst="rect">
              <a:avLst/>
            </a:prstGeom>
            <a:solidFill>
              <a:srgbClr val="D62728"/>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เพื่อไทย</a:t>
              </a:r>
              <a:endParaRPr lang="en-US" sz="800" dirty="0">
                <a:solidFill>
                  <a:schemeClr val="bg1"/>
                </a:solidFill>
                <a:latin typeface="Ekachon" panose="00000500000000000000" pitchFamily="2" charset="-34"/>
                <a:cs typeface="Ekachon" panose="00000500000000000000" pitchFamily="2" charset="-34"/>
              </a:endParaRPr>
            </a:p>
          </p:txBody>
        </p:sp>
        <p:sp>
          <p:nvSpPr>
            <p:cNvPr id="14" name="TextBox 13">
              <a:extLst>
                <a:ext uri="{FF2B5EF4-FFF2-40B4-BE49-F238E27FC236}">
                  <a16:creationId xmlns:a16="http://schemas.microsoft.com/office/drawing/2014/main" id="{2D7C2EEB-38C9-5DD7-29BA-1075180BD8B6}"/>
                </a:ext>
              </a:extLst>
            </p:cNvPr>
            <p:cNvSpPr txBox="1"/>
            <p:nvPr/>
          </p:nvSpPr>
          <p:spPr>
            <a:xfrm>
              <a:off x="1133035" y="1939597"/>
              <a:ext cx="846389" cy="137998"/>
            </a:xfrm>
            <a:prstGeom prst="rect">
              <a:avLst/>
            </a:prstGeom>
            <a:solidFill>
              <a:srgbClr val="FF7F0E"/>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ก้าวไกล</a:t>
              </a:r>
              <a:endParaRPr lang="en-US" sz="800" dirty="0">
                <a:solidFill>
                  <a:schemeClr val="bg1"/>
                </a:solidFill>
                <a:latin typeface="Ekachon" panose="00000500000000000000" pitchFamily="2" charset="-34"/>
                <a:cs typeface="Ekachon" panose="00000500000000000000" pitchFamily="2" charset="-34"/>
              </a:endParaRPr>
            </a:p>
          </p:txBody>
        </p:sp>
        <p:sp>
          <p:nvSpPr>
            <p:cNvPr id="15" name="TextBox 14">
              <a:extLst>
                <a:ext uri="{FF2B5EF4-FFF2-40B4-BE49-F238E27FC236}">
                  <a16:creationId xmlns:a16="http://schemas.microsoft.com/office/drawing/2014/main" id="{C5D24C29-84CA-835F-D8AB-4A17B12C1AB5}"/>
                </a:ext>
              </a:extLst>
            </p:cNvPr>
            <p:cNvSpPr txBox="1"/>
            <p:nvPr/>
          </p:nvSpPr>
          <p:spPr>
            <a:xfrm>
              <a:off x="1133036" y="2426054"/>
              <a:ext cx="846389" cy="137998"/>
            </a:xfrm>
            <a:prstGeom prst="rect">
              <a:avLst/>
            </a:prstGeom>
            <a:solidFill>
              <a:srgbClr val="051C61"/>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รวมไทยสร้างชาติ</a:t>
              </a:r>
              <a:endParaRPr lang="en-US" sz="800" dirty="0">
                <a:solidFill>
                  <a:schemeClr val="bg1"/>
                </a:solidFill>
                <a:latin typeface="Ekachon" panose="00000500000000000000" pitchFamily="2" charset="-34"/>
                <a:cs typeface="Ekachon" panose="00000500000000000000" pitchFamily="2" charset="-34"/>
              </a:endParaRPr>
            </a:p>
          </p:txBody>
        </p:sp>
        <p:sp>
          <p:nvSpPr>
            <p:cNvPr id="17" name="TextBox 16">
              <a:extLst>
                <a:ext uri="{FF2B5EF4-FFF2-40B4-BE49-F238E27FC236}">
                  <a16:creationId xmlns:a16="http://schemas.microsoft.com/office/drawing/2014/main" id="{AA3B78D6-9C04-7F7D-4569-DB9C78119D81}"/>
                </a:ext>
              </a:extLst>
            </p:cNvPr>
            <p:cNvSpPr txBox="1"/>
            <p:nvPr/>
          </p:nvSpPr>
          <p:spPr>
            <a:xfrm>
              <a:off x="1133038" y="2668594"/>
              <a:ext cx="846389" cy="137998"/>
            </a:xfrm>
            <a:prstGeom prst="rect">
              <a:avLst/>
            </a:prstGeom>
            <a:solidFill>
              <a:srgbClr val="0E6ECE"/>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ภูมิใจไทย</a:t>
              </a:r>
              <a:endParaRPr lang="en-US" sz="800" dirty="0">
                <a:solidFill>
                  <a:schemeClr val="bg1"/>
                </a:solidFill>
                <a:latin typeface="Ekachon" panose="00000500000000000000" pitchFamily="2" charset="-34"/>
                <a:cs typeface="Ekachon" panose="00000500000000000000" pitchFamily="2" charset="-34"/>
              </a:endParaRPr>
            </a:p>
          </p:txBody>
        </p:sp>
        <p:sp>
          <p:nvSpPr>
            <p:cNvPr id="18" name="TextBox 17">
              <a:extLst>
                <a:ext uri="{FF2B5EF4-FFF2-40B4-BE49-F238E27FC236}">
                  <a16:creationId xmlns:a16="http://schemas.microsoft.com/office/drawing/2014/main" id="{53E8BA69-FB3C-2105-53FD-C4162A75CF57}"/>
                </a:ext>
              </a:extLst>
            </p:cNvPr>
            <p:cNvSpPr txBox="1"/>
            <p:nvPr/>
          </p:nvSpPr>
          <p:spPr>
            <a:xfrm>
              <a:off x="1133038" y="2908954"/>
              <a:ext cx="846389" cy="137998"/>
            </a:xfrm>
            <a:prstGeom prst="rect">
              <a:avLst/>
            </a:prstGeom>
            <a:solidFill>
              <a:srgbClr val="68CEEE"/>
            </a:solidFill>
            <a:ln w="9525">
              <a:solidFill>
                <a:schemeClr val="bg1"/>
              </a:solidFill>
            </a:ln>
            <a:effectLst/>
          </p:spPr>
          <p:txBody>
            <a:bodyPr wrap="none" rtlCol="0" anchor="ctr" anchorCtr="1">
              <a:noAutofit/>
            </a:bodyPr>
            <a:lstStyle/>
            <a:p>
              <a:r>
                <a:rPr lang="th-TH" sz="8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8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19" name="TextBox 18">
              <a:extLst>
                <a:ext uri="{FF2B5EF4-FFF2-40B4-BE49-F238E27FC236}">
                  <a16:creationId xmlns:a16="http://schemas.microsoft.com/office/drawing/2014/main" id="{3F490DBC-4FF5-0336-93D0-0C67A6DFC06E}"/>
                </a:ext>
              </a:extLst>
            </p:cNvPr>
            <p:cNvSpPr txBox="1"/>
            <p:nvPr/>
          </p:nvSpPr>
          <p:spPr>
            <a:xfrm>
              <a:off x="1133036" y="3164173"/>
              <a:ext cx="846391" cy="137998"/>
            </a:xfrm>
            <a:prstGeom prst="rect">
              <a:avLst/>
            </a:prstGeom>
            <a:solidFill>
              <a:srgbClr val="2D9CED"/>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พลังประชารัฐ</a:t>
              </a:r>
              <a:endParaRPr lang="en-US" sz="800" dirty="0">
                <a:solidFill>
                  <a:schemeClr val="bg1"/>
                </a:solidFill>
                <a:latin typeface="Ekachon" panose="00000500000000000000" pitchFamily="2" charset="-34"/>
                <a:cs typeface="Ekachon" panose="00000500000000000000" pitchFamily="2" charset="-34"/>
              </a:endParaRPr>
            </a:p>
          </p:txBody>
        </p:sp>
        <p:sp>
          <p:nvSpPr>
            <p:cNvPr id="20" name="TextBox 19">
              <a:extLst>
                <a:ext uri="{FF2B5EF4-FFF2-40B4-BE49-F238E27FC236}">
                  <a16:creationId xmlns:a16="http://schemas.microsoft.com/office/drawing/2014/main" id="{8A925719-7FCB-6292-A51C-C4DDF8D9AB6F}"/>
                </a:ext>
              </a:extLst>
            </p:cNvPr>
            <p:cNvSpPr txBox="1"/>
            <p:nvPr/>
          </p:nvSpPr>
          <p:spPr>
            <a:xfrm>
              <a:off x="1133038" y="3411358"/>
              <a:ext cx="846389" cy="137998"/>
            </a:xfrm>
            <a:prstGeom prst="rect">
              <a:avLst/>
            </a:prstGeom>
            <a:solidFill>
              <a:srgbClr val="FF9895"/>
            </a:solidFill>
            <a:ln w="9525">
              <a:solidFill>
                <a:schemeClr val="bg1"/>
              </a:solidFill>
            </a:ln>
            <a:effectLst/>
          </p:spPr>
          <p:txBody>
            <a:bodyPr wrap="none" rtlCol="0" anchor="ctr" anchorCtr="1">
              <a:noAutofit/>
            </a:bodyPr>
            <a:lstStyle/>
            <a:p>
              <a:r>
                <a:rPr lang="th-TH" sz="8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8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 name="TextBox 20">
              <a:extLst>
                <a:ext uri="{FF2B5EF4-FFF2-40B4-BE49-F238E27FC236}">
                  <a16:creationId xmlns:a16="http://schemas.microsoft.com/office/drawing/2014/main" id="{EB3C58BA-5FE9-9411-94E6-7F6C592F1CB0}"/>
                </a:ext>
              </a:extLst>
            </p:cNvPr>
            <p:cNvSpPr txBox="1"/>
            <p:nvPr/>
          </p:nvSpPr>
          <p:spPr>
            <a:xfrm>
              <a:off x="811538" y="1237587"/>
              <a:ext cx="2929080" cy="52322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i="0" dirty="0">
                  <a:effectLst/>
                </a:rPr>
                <a:t>No. of User </a:t>
              </a:r>
            </a:p>
            <a:p>
              <a:pPr algn="l"/>
              <a:r>
                <a:rPr lang="en-US" i="0" dirty="0">
                  <a:effectLst/>
                </a:rPr>
                <a:t>by Group</a:t>
              </a:r>
              <a:endParaRPr lang="th-TH" i="0" dirty="0">
                <a:effectLst/>
              </a:endParaRPr>
            </a:p>
          </p:txBody>
        </p:sp>
        <p:sp>
          <p:nvSpPr>
            <p:cNvPr id="24" name="TextBox 23">
              <a:extLst>
                <a:ext uri="{FF2B5EF4-FFF2-40B4-BE49-F238E27FC236}">
                  <a16:creationId xmlns:a16="http://schemas.microsoft.com/office/drawing/2014/main" id="{D2F4FD0C-C8CB-FC04-4EDC-D0C9F4362514}"/>
                </a:ext>
              </a:extLst>
            </p:cNvPr>
            <p:cNvSpPr txBox="1"/>
            <p:nvPr/>
          </p:nvSpPr>
          <p:spPr>
            <a:xfrm rot="5400000">
              <a:off x="6850870" y="2540369"/>
              <a:ext cx="1824345" cy="193629"/>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900" dirty="0">
                  <a:latin typeface="Ekachon" panose="00000500000000000000" pitchFamily="2" charset="-34"/>
                  <a:cs typeface="Ekachon" panose="00000500000000000000" pitchFamily="2" charset="-34"/>
                </a:rPr>
                <a:t>User Distribution By </a:t>
              </a:r>
              <a:r>
                <a:rPr lang="en-US" sz="900" b="1" dirty="0">
                  <a:latin typeface="Ekachon" panose="00000500000000000000" pitchFamily="2" charset="-34"/>
                  <a:cs typeface="Ekachon" panose="00000500000000000000" pitchFamily="2" charset="-34"/>
                </a:rPr>
                <a:t>Loved Party</a:t>
              </a:r>
              <a:endParaRPr lang="en-US" sz="900" b="1" dirty="0">
                <a:solidFill>
                  <a:srgbClr val="0000FF"/>
                </a:solidFill>
                <a:latin typeface="Ekachon" panose="00000500000000000000" pitchFamily="2" charset="-34"/>
                <a:cs typeface="Ekachon" panose="00000500000000000000" pitchFamily="2" charset="-34"/>
              </a:endParaRPr>
            </a:p>
          </p:txBody>
        </p:sp>
        <p:sp>
          <p:nvSpPr>
            <p:cNvPr id="25" name="TextBox 24">
              <a:extLst>
                <a:ext uri="{FF2B5EF4-FFF2-40B4-BE49-F238E27FC236}">
                  <a16:creationId xmlns:a16="http://schemas.microsoft.com/office/drawing/2014/main" id="{92D34F49-7CBD-48EE-CA5C-903A7A6B8D1E}"/>
                </a:ext>
              </a:extLst>
            </p:cNvPr>
            <p:cNvSpPr txBox="1"/>
            <p:nvPr/>
          </p:nvSpPr>
          <p:spPr>
            <a:xfrm>
              <a:off x="2632745" y="4778148"/>
              <a:ext cx="3669032" cy="15484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900" dirty="0">
                  <a:latin typeface="Ekachon" panose="00000500000000000000" pitchFamily="2" charset="-34"/>
                  <a:cs typeface="Ekachon" panose="00000500000000000000" pitchFamily="2" charset="-34"/>
                </a:rPr>
                <a:t>User Distribution By </a:t>
              </a:r>
              <a:r>
                <a:rPr lang="en-US" sz="900" b="1" dirty="0">
                  <a:latin typeface="Ekachon" panose="00000500000000000000" pitchFamily="2" charset="-34"/>
                  <a:cs typeface="Ekachon" panose="00000500000000000000" pitchFamily="2" charset="-34"/>
                </a:rPr>
                <a:t>Attacked Party</a:t>
              </a:r>
              <a:endParaRPr lang="en-US" sz="900" b="1" dirty="0">
                <a:solidFill>
                  <a:srgbClr val="0000FF"/>
                </a:solidFill>
                <a:latin typeface="Ekachon" panose="00000500000000000000" pitchFamily="2" charset="-34"/>
                <a:cs typeface="Ekachon" panose="00000500000000000000" pitchFamily="2" charset="-34"/>
              </a:endParaRPr>
            </a:p>
          </p:txBody>
        </p:sp>
      </p:grpSp>
      <p:sp>
        <p:nvSpPr>
          <p:cNvPr id="31" name="TextBox 30">
            <a:extLst>
              <a:ext uri="{FF2B5EF4-FFF2-40B4-BE49-F238E27FC236}">
                <a16:creationId xmlns:a16="http://schemas.microsoft.com/office/drawing/2014/main" id="{D9BCF67B-026F-7251-529D-0EE0498AB4B6}"/>
              </a:ext>
            </a:extLst>
          </p:cNvPr>
          <p:cNvSpPr txBox="1"/>
          <p:nvPr/>
        </p:nvSpPr>
        <p:spPr>
          <a:xfrm>
            <a:off x="9812629" y="4467795"/>
            <a:ext cx="188809" cy="196375"/>
          </a:xfrm>
          <a:prstGeom prst="ellipse">
            <a:avLst/>
          </a:prstGeom>
          <a:solidFill>
            <a:srgbClr val="D62728"/>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2</a:t>
            </a:r>
          </a:p>
        </p:txBody>
      </p:sp>
      <p:sp>
        <p:nvSpPr>
          <p:cNvPr id="32" name="TextBox 31">
            <a:extLst>
              <a:ext uri="{FF2B5EF4-FFF2-40B4-BE49-F238E27FC236}">
                <a16:creationId xmlns:a16="http://schemas.microsoft.com/office/drawing/2014/main" id="{3A28DE85-7963-1A2D-438E-B0F48305DD5E}"/>
              </a:ext>
            </a:extLst>
          </p:cNvPr>
          <p:cNvSpPr txBox="1"/>
          <p:nvPr/>
        </p:nvSpPr>
        <p:spPr>
          <a:xfrm>
            <a:off x="9812630" y="2798299"/>
            <a:ext cx="188809" cy="196375"/>
          </a:xfrm>
          <a:prstGeom prst="ellipse">
            <a:avLst/>
          </a:prstGeom>
          <a:solidFill>
            <a:srgbClr val="FF7F0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33" name="TextBox 32">
            <a:extLst>
              <a:ext uri="{FF2B5EF4-FFF2-40B4-BE49-F238E27FC236}">
                <a16:creationId xmlns:a16="http://schemas.microsoft.com/office/drawing/2014/main" id="{91F618E0-A0DB-E4B0-5A35-142F31923162}"/>
              </a:ext>
            </a:extLst>
          </p:cNvPr>
          <p:cNvSpPr txBox="1"/>
          <p:nvPr/>
        </p:nvSpPr>
        <p:spPr>
          <a:xfrm>
            <a:off x="11645610" y="6385216"/>
            <a:ext cx="188809" cy="196375"/>
          </a:xfrm>
          <a:prstGeom prst="ellipse">
            <a:avLst/>
          </a:prstGeom>
          <a:solidFill>
            <a:srgbClr val="FF9895"/>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7</a:t>
            </a:r>
          </a:p>
        </p:txBody>
      </p:sp>
      <p:sp>
        <p:nvSpPr>
          <p:cNvPr id="34" name="TextBox 33">
            <a:extLst>
              <a:ext uri="{FF2B5EF4-FFF2-40B4-BE49-F238E27FC236}">
                <a16:creationId xmlns:a16="http://schemas.microsoft.com/office/drawing/2014/main" id="{F771702D-75ED-2092-BF10-14C533F1A318}"/>
              </a:ext>
            </a:extLst>
          </p:cNvPr>
          <p:cNvSpPr txBox="1"/>
          <p:nvPr/>
        </p:nvSpPr>
        <p:spPr>
          <a:xfrm>
            <a:off x="9813557" y="5580843"/>
            <a:ext cx="188809" cy="196375"/>
          </a:xfrm>
          <a:prstGeom prst="ellipse">
            <a:avLst/>
          </a:prstGeom>
          <a:solidFill>
            <a:srgbClr val="051C61"/>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3</a:t>
            </a:r>
          </a:p>
        </p:txBody>
      </p:sp>
      <p:sp>
        <p:nvSpPr>
          <p:cNvPr id="35" name="TextBox 34">
            <a:extLst>
              <a:ext uri="{FF2B5EF4-FFF2-40B4-BE49-F238E27FC236}">
                <a16:creationId xmlns:a16="http://schemas.microsoft.com/office/drawing/2014/main" id="{902DFE67-A777-2E96-1108-EC096867D1DA}"/>
              </a:ext>
            </a:extLst>
          </p:cNvPr>
          <p:cNvSpPr txBox="1"/>
          <p:nvPr/>
        </p:nvSpPr>
        <p:spPr>
          <a:xfrm>
            <a:off x="9400309" y="6288501"/>
            <a:ext cx="188809" cy="196375"/>
          </a:xfrm>
          <a:prstGeom prst="ellipse">
            <a:avLst/>
          </a:prstGeom>
          <a:solidFill>
            <a:srgbClr val="2D9CED"/>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6</a:t>
            </a:r>
          </a:p>
        </p:txBody>
      </p:sp>
      <p:sp>
        <p:nvSpPr>
          <p:cNvPr id="36" name="TextBox 35">
            <a:extLst>
              <a:ext uri="{FF2B5EF4-FFF2-40B4-BE49-F238E27FC236}">
                <a16:creationId xmlns:a16="http://schemas.microsoft.com/office/drawing/2014/main" id="{E22A5EA0-E048-5AB5-E6DC-22F2FA3034BF}"/>
              </a:ext>
            </a:extLst>
          </p:cNvPr>
          <p:cNvSpPr txBox="1"/>
          <p:nvPr/>
        </p:nvSpPr>
        <p:spPr>
          <a:xfrm>
            <a:off x="9524269" y="6059700"/>
            <a:ext cx="188809" cy="196375"/>
          </a:xfrm>
          <a:prstGeom prst="ellipse">
            <a:avLst/>
          </a:prstGeom>
          <a:solidFill>
            <a:srgbClr val="0E6EC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4</a:t>
            </a:r>
          </a:p>
        </p:txBody>
      </p:sp>
      <p:sp>
        <p:nvSpPr>
          <p:cNvPr id="37" name="TextBox 36">
            <a:extLst>
              <a:ext uri="{FF2B5EF4-FFF2-40B4-BE49-F238E27FC236}">
                <a16:creationId xmlns:a16="http://schemas.microsoft.com/office/drawing/2014/main" id="{D4940BBF-9E31-E2E9-43C0-2D45DD944F30}"/>
              </a:ext>
            </a:extLst>
          </p:cNvPr>
          <p:cNvSpPr txBox="1"/>
          <p:nvPr/>
        </p:nvSpPr>
        <p:spPr>
          <a:xfrm>
            <a:off x="11643220" y="6169206"/>
            <a:ext cx="188809" cy="196375"/>
          </a:xfrm>
          <a:prstGeom prst="ellipse">
            <a:avLst/>
          </a:prstGeom>
          <a:solidFill>
            <a:srgbClr val="68CEEE"/>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5</a:t>
            </a:r>
          </a:p>
        </p:txBody>
      </p:sp>
      <p:grpSp>
        <p:nvGrpSpPr>
          <p:cNvPr id="88" name="Group 87">
            <a:extLst>
              <a:ext uri="{FF2B5EF4-FFF2-40B4-BE49-F238E27FC236}">
                <a16:creationId xmlns:a16="http://schemas.microsoft.com/office/drawing/2014/main" id="{DA88A170-1BEB-30D9-BD12-D766732E16DC}"/>
              </a:ext>
            </a:extLst>
          </p:cNvPr>
          <p:cNvGrpSpPr/>
          <p:nvPr/>
        </p:nvGrpSpPr>
        <p:grpSpPr>
          <a:xfrm>
            <a:off x="1902780" y="4598810"/>
            <a:ext cx="7829251" cy="2155305"/>
            <a:chOff x="902655" y="4598810"/>
            <a:chExt cx="7829251" cy="2155305"/>
          </a:xfrm>
        </p:grpSpPr>
        <p:sp>
          <p:nvSpPr>
            <p:cNvPr id="39" name="Rectangle 38">
              <a:extLst>
                <a:ext uri="{FF2B5EF4-FFF2-40B4-BE49-F238E27FC236}">
                  <a16:creationId xmlns:a16="http://schemas.microsoft.com/office/drawing/2014/main" id="{2BD91770-C4FE-7F50-4F90-9493F785E46D}"/>
                </a:ext>
              </a:extLst>
            </p:cNvPr>
            <p:cNvSpPr/>
            <p:nvPr/>
          </p:nvSpPr>
          <p:spPr>
            <a:xfrm>
              <a:off x="902655" y="4598810"/>
              <a:ext cx="7237574" cy="208375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aphicFrame>
          <p:nvGraphicFramePr>
            <p:cNvPr id="40" name="Chart 39">
              <a:extLst>
                <a:ext uri="{FF2B5EF4-FFF2-40B4-BE49-F238E27FC236}">
                  <a16:creationId xmlns:a16="http://schemas.microsoft.com/office/drawing/2014/main" id="{3104E47F-5B42-6D42-48F1-F9DA6103A3A3}"/>
                </a:ext>
              </a:extLst>
            </p:cNvPr>
            <p:cNvGraphicFramePr>
              <a:graphicFrameLocks/>
            </p:cNvGraphicFramePr>
            <p:nvPr>
              <p:extLst>
                <p:ext uri="{D42A27DB-BD31-4B8C-83A1-F6EECF244321}">
                  <p14:modId xmlns:p14="http://schemas.microsoft.com/office/powerpoint/2010/main" val="2738165547"/>
                </p:ext>
              </p:extLst>
            </p:nvPr>
          </p:nvGraphicFramePr>
          <p:xfrm>
            <a:off x="2893081" y="4936837"/>
            <a:ext cx="5838825" cy="1817278"/>
          </p:xfrm>
          <a:graphic>
            <a:graphicData uri="http://schemas.openxmlformats.org/drawingml/2006/chart">
              <c:chart xmlns:c="http://schemas.openxmlformats.org/drawingml/2006/chart" xmlns:r="http://schemas.openxmlformats.org/officeDocument/2006/relationships" r:id="rId7"/>
            </a:graphicData>
          </a:graphic>
        </p:graphicFrame>
        <p:sp>
          <p:nvSpPr>
            <p:cNvPr id="41" name="TextBox 40">
              <a:extLst>
                <a:ext uri="{FF2B5EF4-FFF2-40B4-BE49-F238E27FC236}">
                  <a16:creationId xmlns:a16="http://schemas.microsoft.com/office/drawing/2014/main" id="{8518C371-1858-A005-0A7E-C71CEAF949CA}"/>
                </a:ext>
              </a:extLst>
            </p:cNvPr>
            <p:cNvSpPr txBox="1"/>
            <p:nvPr/>
          </p:nvSpPr>
          <p:spPr>
            <a:xfrm>
              <a:off x="3022809" y="4705515"/>
              <a:ext cx="4624331" cy="15484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900" dirty="0">
                  <a:latin typeface="Ekachon" panose="00000500000000000000" pitchFamily="2" charset="-34"/>
                  <a:cs typeface="Ekachon" panose="00000500000000000000" pitchFamily="2" charset="-34"/>
                </a:rPr>
                <a:t>User Distribution By </a:t>
              </a:r>
              <a:r>
                <a:rPr lang="en-US" sz="900" b="1" dirty="0">
                  <a:latin typeface="Ekachon" panose="00000500000000000000" pitchFamily="2" charset="-34"/>
                  <a:cs typeface="Ekachon" panose="00000500000000000000" pitchFamily="2" charset="-34"/>
                </a:rPr>
                <a:t>Group</a:t>
              </a:r>
              <a:endParaRPr lang="en-US" sz="900" b="1" dirty="0">
                <a:solidFill>
                  <a:srgbClr val="0000FF"/>
                </a:solidFill>
                <a:latin typeface="Ekachon" panose="00000500000000000000" pitchFamily="2" charset="-34"/>
                <a:cs typeface="Ekachon" panose="00000500000000000000" pitchFamily="2" charset="-34"/>
              </a:endParaRPr>
            </a:p>
          </p:txBody>
        </p:sp>
        <p:sp>
          <p:nvSpPr>
            <p:cNvPr id="49" name="TextBox 48">
              <a:extLst>
                <a:ext uri="{FF2B5EF4-FFF2-40B4-BE49-F238E27FC236}">
                  <a16:creationId xmlns:a16="http://schemas.microsoft.com/office/drawing/2014/main" id="{70EE1CB7-7720-8B14-AA37-0851A25FE90F}"/>
                </a:ext>
              </a:extLst>
            </p:cNvPr>
            <p:cNvSpPr txBox="1"/>
            <p:nvPr/>
          </p:nvSpPr>
          <p:spPr>
            <a:xfrm>
              <a:off x="1249432" y="5336382"/>
              <a:ext cx="846389" cy="146928"/>
            </a:xfrm>
            <a:prstGeom prst="rect">
              <a:avLst/>
            </a:prstGeom>
            <a:solidFill>
              <a:srgbClr val="D62728"/>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เพื่อไทย</a:t>
              </a:r>
              <a:endParaRPr lang="en-US" sz="800" dirty="0">
                <a:solidFill>
                  <a:schemeClr val="bg1"/>
                </a:solidFill>
                <a:latin typeface="Ekachon" panose="00000500000000000000" pitchFamily="2" charset="-34"/>
                <a:cs typeface="Ekachon" panose="00000500000000000000" pitchFamily="2" charset="-34"/>
              </a:endParaRPr>
            </a:p>
          </p:txBody>
        </p:sp>
        <p:sp>
          <p:nvSpPr>
            <p:cNvPr id="50" name="TextBox 49">
              <a:extLst>
                <a:ext uri="{FF2B5EF4-FFF2-40B4-BE49-F238E27FC236}">
                  <a16:creationId xmlns:a16="http://schemas.microsoft.com/office/drawing/2014/main" id="{CEFE6D7F-7EB5-12B9-6B9C-2F43E4503EBD}"/>
                </a:ext>
              </a:extLst>
            </p:cNvPr>
            <p:cNvSpPr txBox="1"/>
            <p:nvPr/>
          </p:nvSpPr>
          <p:spPr>
            <a:xfrm>
              <a:off x="1249432" y="5116726"/>
              <a:ext cx="846389" cy="140712"/>
            </a:xfrm>
            <a:prstGeom prst="rect">
              <a:avLst/>
            </a:prstGeom>
            <a:solidFill>
              <a:srgbClr val="FF7F0E"/>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ก้าวไกล</a:t>
              </a:r>
              <a:endParaRPr lang="en-US" sz="800" dirty="0">
                <a:solidFill>
                  <a:schemeClr val="bg1"/>
                </a:solidFill>
                <a:latin typeface="Ekachon" panose="00000500000000000000" pitchFamily="2" charset="-34"/>
                <a:cs typeface="Ekachon" panose="00000500000000000000" pitchFamily="2" charset="-34"/>
              </a:endParaRPr>
            </a:p>
          </p:txBody>
        </p:sp>
        <p:sp>
          <p:nvSpPr>
            <p:cNvPr id="51" name="TextBox 50">
              <a:extLst>
                <a:ext uri="{FF2B5EF4-FFF2-40B4-BE49-F238E27FC236}">
                  <a16:creationId xmlns:a16="http://schemas.microsoft.com/office/drawing/2014/main" id="{B0CC5526-806E-AD81-D7F6-B2D5781920B7}"/>
                </a:ext>
              </a:extLst>
            </p:cNvPr>
            <p:cNvSpPr txBox="1"/>
            <p:nvPr/>
          </p:nvSpPr>
          <p:spPr>
            <a:xfrm>
              <a:off x="1249432" y="5562254"/>
              <a:ext cx="846389" cy="140712"/>
            </a:xfrm>
            <a:prstGeom prst="rect">
              <a:avLst/>
            </a:prstGeom>
            <a:solidFill>
              <a:srgbClr val="051C61"/>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รวมไทยสร้างชาติ</a:t>
              </a:r>
              <a:endParaRPr lang="en-US" sz="800" dirty="0">
                <a:solidFill>
                  <a:schemeClr val="bg1"/>
                </a:solidFill>
                <a:latin typeface="Ekachon" panose="00000500000000000000" pitchFamily="2" charset="-34"/>
                <a:cs typeface="Ekachon" panose="00000500000000000000" pitchFamily="2" charset="-34"/>
              </a:endParaRPr>
            </a:p>
          </p:txBody>
        </p:sp>
        <p:sp>
          <p:nvSpPr>
            <p:cNvPr id="52" name="TextBox 51">
              <a:extLst>
                <a:ext uri="{FF2B5EF4-FFF2-40B4-BE49-F238E27FC236}">
                  <a16:creationId xmlns:a16="http://schemas.microsoft.com/office/drawing/2014/main" id="{9582DACB-5CD2-D8D0-8B7C-C101A83B1122}"/>
                </a:ext>
              </a:extLst>
            </p:cNvPr>
            <p:cNvSpPr txBox="1"/>
            <p:nvPr/>
          </p:nvSpPr>
          <p:spPr>
            <a:xfrm>
              <a:off x="1249432" y="5781910"/>
              <a:ext cx="846389" cy="140712"/>
            </a:xfrm>
            <a:prstGeom prst="rect">
              <a:avLst/>
            </a:prstGeom>
            <a:solidFill>
              <a:srgbClr val="0E6ECE"/>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ภูมิใจไทย</a:t>
              </a:r>
              <a:endParaRPr lang="en-US" sz="800" dirty="0">
                <a:solidFill>
                  <a:schemeClr val="bg1"/>
                </a:solidFill>
                <a:latin typeface="Ekachon" panose="00000500000000000000" pitchFamily="2" charset="-34"/>
                <a:cs typeface="Ekachon" panose="00000500000000000000" pitchFamily="2" charset="-34"/>
              </a:endParaRPr>
            </a:p>
          </p:txBody>
        </p:sp>
        <p:sp>
          <p:nvSpPr>
            <p:cNvPr id="73" name="TextBox 72">
              <a:extLst>
                <a:ext uri="{FF2B5EF4-FFF2-40B4-BE49-F238E27FC236}">
                  <a16:creationId xmlns:a16="http://schemas.microsoft.com/office/drawing/2014/main" id="{EF68623D-C069-022A-9F51-7F0094F18B70}"/>
                </a:ext>
              </a:extLst>
            </p:cNvPr>
            <p:cNvSpPr txBox="1"/>
            <p:nvPr/>
          </p:nvSpPr>
          <p:spPr>
            <a:xfrm>
              <a:off x="1249432" y="6001566"/>
              <a:ext cx="846389" cy="140712"/>
            </a:xfrm>
            <a:prstGeom prst="rect">
              <a:avLst/>
            </a:prstGeom>
            <a:solidFill>
              <a:srgbClr val="68CEEE"/>
            </a:solidFill>
            <a:ln w="9525">
              <a:solidFill>
                <a:schemeClr val="bg1"/>
              </a:solidFill>
            </a:ln>
            <a:effectLst/>
          </p:spPr>
          <p:txBody>
            <a:bodyPr wrap="none" rtlCol="0" anchor="ctr" anchorCtr="1">
              <a:noAutofit/>
            </a:bodyPr>
            <a:lstStyle/>
            <a:p>
              <a:r>
                <a:rPr lang="th-TH" sz="8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8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75" name="TextBox 74">
              <a:extLst>
                <a:ext uri="{FF2B5EF4-FFF2-40B4-BE49-F238E27FC236}">
                  <a16:creationId xmlns:a16="http://schemas.microsoft.com/office/drawing/2014/main" id="{9214E23D-745E-915C-EEE4-AA76A42CF9A3}"/>
                </a:ext>
              </a:extLst>
            </p:cNvPr>
            <p:cNvSpPr txBox="1"/>
            <p:nvPr/>
          </p:nvSpPr>
          <p:spPr>
            <a:xfrm>
              <a:off x="1249432" y="6221222"/>
              <a:ext cx="846391" cy="140712"/>
            </a:xfrm>
            <a:prstGeom prst="rect">
              <a:avLst/>
            </a:prstGeom>
            <a:solidFill>
              <a:srgbClr val="2D9CED"/>
            </a:solidFill>
            <a:ln w="9525">
              <a:solidFill>
                <a:schemeClr val="bg1"/>
              </a:solidFill>
            </a:ln>
            <a:effectLst/>
          </p:spPr>
          <p:txBody>
            <a:bodyPr wrap="none" rtlCol="0" anchor="ctr" anchorCtr="1">
              <a:noAutofit/>
            </a:bodyPr>
            <a:lstStyle/>
            <a:p>
              <a:r>
                <a:rPr lang="th-TH" sz="800" dirty="0">
                  <a:solidFill>
                    <a:schemeClr val="bg1"/>
                  </a:solidFill>
                  <a:latin typeface="Ekachon" panose="00000500000000000000" pitchFamily="2" charset="-34"/>
                  <a:cs typeface="Ekachon" panose="00000500000000000000" pitchFamily="2" charset="-34"/>
                </a:rPr>
                <a:t>พลังประชารัฐ</a:t>
              </a:r>
              <a:endParaRPr lang="en-US" sz="800" dirty="0">
                <a:solidFill>
                  <a:schemeClr val="bg1"/>
                </a:solidFill>
                <a:latin typeface="Ekachon" panose="00000500000000000000" pitchFamily="2" charset="-34"/>
                <a:cs typeface="Ekachon" panose="00000500000000000000" pitchFamily="2" charset="-34"/>
              </a:endParaRPr>
            </a:p>
          </p:txBody>
        </p:sp>
        <p:sp>
          <p:nvSpPr>
            <p:cNvPr id="76" name="TextBox 75">
              <a:extLst>
                <a:ext uri="{FF2B5EF4-FFF2-40B4-BE49-F238E27FC236}">
                  <a16:creationId xmlns:a16="http://schemas.microsoft.com/office/drawing/2014/main" id="{67D163D6-2900-B550-C975-5B1B4F0E1ECD}"/>
                </a:ext>
              </a:extLst>
            </p:cNvPr>
            <p:cNvSpPr txBox="1"/>
            <p:nvPr/>
          </p:nvSpPr>
          <p:spPr>
            <a:xfrm>
              <a:off x="1249432" y="6440880"/>
              <a:ext cx="846389" cy="140712"/>
            </a:xfrm>
            <a:prstGeom prst="rect">
              <a:avLst/>
            </a:prstGeom>
            <a:solidFill>
              <a:srgbClr val="FF9895"/>
            </a:solidFill>
            <a:ln w="9525">
              <a:solidFill>
                <a:schemeClr val="bg1"/>
              </a:solidFill>
            </a:ln>
            <a:effectLst/>
          </p:spPr>
          <p:txBody>
            <a:bodyPr wrap="none" rtlCol="0" anchor="ctr" anchorCtr="1">
              <a:noAutofit/>
            </a:bodyPr>
            <a:lstStyle/>
            <a:p>
              <a:r>
                <a:rPr lang="th-TH" sz="8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800" dirty="0">
                <a:solidFill>
                  <a:schemeClr val="tx1">
                    <a:lumMod val="85000"/>
                    <a:lumOff val="15000"/>
                  </a:schemeClr>
                </a:solidFill>
                <a:latin typeface="Ekachon" panose="00000500000000000000" pitchFamily="2" charset="-34"/>
                <a:cs typeface="Ekachon" panose="00000500000000000000" pitchFamily="2" charset="-34"/>
              </a:endParaRPr>
            </a:p>
          </p:txBody>
        </p:sp>
        <p:pic>
          <p:nvPicPr>
            <p:cNvPr id="79" name="Picture 78">
              <a:extLst>
                <a:ext uri="{FF2B5EF4-FFF2-40B4-BE49-F238E27FC236}">
                  <a16:creationId xmlns:a16="http://schemas.microsoft.com/office/drawing/2014/main" id="{AC33981A-4502-6A7B-1457-02B855BCF208}"/>
                </a:ext>
              </a:extLst>
            </p:cNvPr>
            <p:cNvPicPr>
              <a:picLocks noChangeAspect="1"/>
            </p:cNvPicPr>
            <p:nvPr/>
          </p:nvPicPr>
          <p:blipFill>
            <a:blip r:embed="rId8"/>
            <a:stretch>
              <a:fillRect/>
            </a:stretch>
          </p:blipFill>
          <p:spPr>
            <a:xfrm>
              <a:off x="2162131" y="5083990"/>
              <a:ext cx="834711" cy="1544307"/>
            </a:xfrm>
            <a:prstGeom prst="rect">
              <a:avLst/>
            </a:prstGeom>
          </p:spPr>
        </p:pic>
        <p:sp>
          <p:nvSpPr>
            <p:cNvPr id="80" name="TextBox 79">
              <a:extLst>
                <a:ext uri="{FF2B5EF4-FFF2-40B4-BE49-F238E27FC236}">
                  <a16:creationId xmlns:a16="http://schemas.microsoft.com/office/drawing/2014/main" id="{5FEE7725-A6CC-8D67-CDE9-D79F82A933C6}"/>
                </a:ext>
              </a:extLst>
            </p:cNvPr>
            <p:cNvSpPr txBox="1"/>
            <p:nvPr/>
          </p:nvSpPr>
          <p:spPr>
            <a:xfrm>
              <a:off x="2154528" y="4696386"/>
              <a:ext cx="807244" cy="154843"/>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900" dirty="0">
                  <a:latin typeface="Ekachon" panose="00000500000000000000" pitchFamily="2" charset="-34"/>
                  <a:cs typeface="Ekachon" panose="00000500000000000000" pitchFamily="2" charset="-34"/>
                </a:rPr>
                <a:t>No. of User</a:t>
              </a:r>
              <a:endParaRPr lang="en-US" sz="900" b="1" dirty="0">
                <a:solidFill>
                  <a:srgbClr val="0000FF"/>
                </a:solidFill>
                <a:latin typeface="Ekachon" panose="00000500000000000000" pitchFamily="2" charset="-34"/>
                <a:cs typeface="Ekachon" panose="00000500000000000000" pitchFamily="2" charset="-34"/>
              </a:endParaRPr>
            </a:p>
          </p:txBody>
        </p:sp>
        <p:sp>
          <p:nvSpPr>
            <p:cNvPr id="81" name="TextBox 80">
              <a:extLst>
                <a:ext uri="{FF2B5EF4-FFF2-40B4-BE49-F238E27FC236}">
                  <a16:creationId xmlns:a16="http://schemas.microsoft.com/office/drawing/2014/main" id="{653861D3-504E-E0FF-9481-74BEDD61387E}"/>
                </a:ext>
              </a:extLst>
            </p:cNvPr>
            <p:cNvSpPr txBox="1"/>
            <p:nvPr/>
          </p:nvSpPr>
          <p:spPr>
            <a:xfrm>
              <a:off x="2797465" y="4865181"/>
              <a:ext cx="536644" cy="309084"/>
            </a:xfrm>
            <a:prstGeom prst="rect">
              <a:avLst/>
            </a:prstGeom>
            <a:noFill/>
            <a:ln>
              <a:noFill/>
            </a:ln>
            <a:effectLst/>
          </p:spPr>
          <p:txBody>
            <a:bodyPr wrap="none" rtlCol="0" anchor="ctr" anchorCtr="1">
              <a:noAutofit/>
            </a:bodyPr>
            <a:lstStyle/>
            <a:p>
              <a:pPr algn="ctr"/>
              <a:r>
                <a:rPr lang="en-US" sz="1000" b="1" dirty="0">
                  <a:solidFill>
                    <a:srgbClr val="FF0000"/>
                  </a:solidFill>
                  <a:latin typeface="Century Gothic" panose="020B0502020202020204" pitchFamily="34" charset="0"/>
                  <a:cs typeface="Ekachon" panose="00000500000000000000" pitchFamily="2" charset="-34"/>
                </a:rPr>
                <a:t>Pure Attack</a:t>
              </a:r>
            </a:p>
          </p:txBody>
        </p:sp>
        <p:sp>
          <p:nvSpPr>
            <p:cNvPr id="83" name="TextBox 82">
              <a:extLst>
                <a:ext uri="{FF2B5EF4-FFF2-40B4-BE49-F238E27FC236}">
                  <a16:creationId xmlns:a16="http://schemas.microsoft.com/office/drawing/2014/main" id="{4C646F30-B9DB-01E3-11E3-F31A8A0DA6A1}"/>
                </a:ext>
              </a:extLst>
            </p:cNvPr>
            <p:cNvSpPr txBox="1"/>
            <p:nvPr/>
          </p:nvSpPr>
          <p:spPr>
            <a:xfrm>
              <a:off x="3413816" y="4865181"/>
              <a:ext cx="549583" cy="309084"/>
            </a:xfrm>
            <a:prstGeom prst="rect">
              <a:avLst/>
            </a:prstGeom>
            <a:noFill/>
            <a:ln>
              <a:noFill/>
            </a:ln>
            <a:effectLst/>
          </p:spPr>
          <p:txBody>
            <a:bodyPr wrap="none" rtlCol="0" anchor="ctr" anchorCtr="1">
              <a:noAutofit/>
            </a:bodyPr>
            <a:lstStyle/>
            <a:p>
              <a:pPr algn="ctr"/>
              <a:r>
                <a:rPr lang="en-US" sz="1000" b="1" dirty="0">
                  <a:solidFill>
                    <a:srgbClr val="FF9999"/>
                  </a:solidFill>
                  <a:latin typeface="Century Gothic" panose="020B0502020202020204" pitchFamily="34" charset="0"/>
                  <a:cs typeface="Ekachon" panose="00000500000000000000" pitchFamily="2" charset="-34"/>
                </a:rPr>
                <a:t>Attack</a:t>
              </a:r>
            </a:p>
          </p:txBody>
        </p:sp>
        <p:sp>
          <p:nvSpPr>
            <p:cNvPr id="84" name="TextBox 83">
              <a:extLst>
                <a:ext uri="{FF2B5EF4-FFF2-40B4-BE49-F238E27FC236}">
                  <a16:creationId xmlns:a16="http://schemas.microsoft.com/office/drawing/2014/main" id="{996E1A38-9F0E-73B6-10BA-23C24BE9808A}"/>
                </a:ext>
              </a:extLst>
            </p:cNvPr>
            <p:cNvSpPr txBox="1"/>
            <p:nvPr/>
          </p:nvSpPr>
          <p:spPr>
            <a:xfrm>
              <a:off x="3995166" y="4865181"/>
              <a:ext cx="549583" cy="309084"/>
            </a:xfrm>
            <a:prstGeom prst="rect">
              <a:avLst/>
            </a:prstGeom>
            <a:noFill/>
            <a:ln>
              <a:noFill/>
            </a:ln>
            <a:effectLst/>
          </p:spPr>
          <p:txBody>
            <a:bodyPr wrap="none" rtlCol="0" anchor="ctr" anchorCtr="1">
              <a:noAutofit/>
            </a:bodyPr>
            <a:lstStyle/>
            <a:p>
              <a:pPr algn="ctr"/>
              <a:r>
                <a:rPr lang="en-US" sz="1000" b="1" dirty="0">
                  <a:solidFill>
                    <a:schemeClr val="bg1">
                      <a:lumMod val="50000"/>
                    </a:schemeClr>
                  </a:solidFill>
                  <a:latin typeface="Century Gothic" panose="020B0502020202020204" pitchFamily="34" charset="0"/>
                  <a:cs typeface="Ekachon" panose="00000500000000000000" pitchFamily="2" charset="-34"/>
                </a:rPr>
                <a:t>Neutral</a:t>
              </a:r>
            </a:p>
          </p:txBody>
        </p:sp>
        <p:sp>
          <p:nvSpPr>
            <p:cNvPr id="85" name="TextBox 84">
              <a:extLst>
                <a:ext uri="{FF2B5EF4-FFF2-40B4-BE49-F238E27FC236}">
                  <a16:creationId xmlns:a16="http://schemas.microsoft.com/office/drawing/2014/main" id="{0E1CC5A2-2284-7670-405F-C200651DB23B}"/>
                </a:ext>
              </a:extLst>
            </p:cNvPr>
            <p:cNvSpPr txBox="1"/>
            <p:nvPr/>
          </p:nvSpPr>
          <p:spPr>
            <a:xfrm>
              <a:off x="7032267" y="4865181"/>
              <a:ext cx="606225" cy="309084"/>
            </a:xfrm>
            <a:prstGeom prst="rect">
              <a:avLst/>
            </a:prstGeom>
            <a:noFill/>
            <a:ln>
              <a:noFill/>
            </a:ln>
            <a:effectLst/>
          </p:spPr>
          <p:txBody>
            <a:bodyPr wrap="none" rtlCol="0" anchor="ctr" anchorCtr="1">
              <a:noAutofit/>
            </a:bodyPr>
            <a:lstStyle/>
            <a:p>
              <a:pPr algn="ctr"/>
              <a:r>
                <a:rPr lang="en-US" sz="1000" b="1" dirty="0">
                  <a:solidFill>
                    <a:srgbClr val="00B050"/>
                  </a:solidFill>
                  <a:latin typeface="Century Gothic" panose="020B0502020202020204" pitchFamily="34" charset="0"/>
                  <a:cs typeface="Ekachon" panose="00000500000000000000" pitchFamily="2" charset="-34"/>
                </a:rPr>
                <a:t>Pure Love</a:t>
              </a:r>
            </a:p>
          </p:txBody>
        </p:sp>
        <p:sp>
          <p:nvSpPr>
            <p:cNvPr id="87" name="TextBox 86">
              <a:extLst>
                <a:ext uri="{FF2B5EF4-FFF2-40B4-BE49-F238E27FC236}">
                  <a16:creationId xmlns:a16="http://schemas.microsoft.com/office/drawing/2014/main" id="{414FEC83-43DC-6A79-3FDE-B5362ABE092C}"/>
                </a:ext>
              </a:extLst>
            </p:cNvPr>
            <p:cNvSpPr txBox="1"/>
            <p:nvPr/>
          </p:nvSpPr>
          <p:spPr>
            <a:xfrm>
              <a:off x="4501432" y="4865181"/>
              <a:ext cx="606225" cy="309084"/>
            </a:xfrm>
            <a:prstGeom prst="rect">
              <a:avLst/>
            </a:prstGeom>
            <a:noFill/>
            <a:ln>
              <a:noFill/>
            </a:ln>
            <a:effectLst/>
          </p:spPr>
          <p:txBody>
            <a:bodyPr wrap="none" rtlCol="0" anchor="ctr" anchorCtr="1">
              <a:noAutofit/>
            </a:bodyPr>
            <a:lstStyle/>
            <a:p>
              <a:pPr algn="ctr"/>
              <a:r>
                <a:rPr lang="en-US" sz="1000" b="1" dirty="0">
                  <a:solidFill>
                    <a:schemeClr val="accent6">
                      <a:lumMod val="60000"/>
                      <a:lumOff val="40000"/>
                    </a:schemeClr>
                  </a:solidFill>
                  <a:latin typeface="Century Gothic" panose="020B0502020202020204" pitchFamily="34" charset="0"/>
                  <a:cs typeface="Ekachon" panose="00000500000000000000" pitchFamily="2" charset="-34"/>
                </a:rPr>
                <a:t>Love</a:t>
              </a:r>
            </a:p>
          </p:txBody>
        </p:sp>
      </p:grpSp>
      <p:sp>
        <p:nvSpPr>
          <p:cNvPr id="89" name="TextBox 88">
            <a:extLst>
              <a:ext uri="{FF2B5EF4-FFF2-40B4-BE49-F238E27FC236}">
                <a16:creationId xmlns:a16="http://schemas.microsoft.com/office/drawing/2014/main" id="{3D093DC4-A8F9-3473-BCF0-A45931E2C286}"/>
              </a:ext>
            </a:extLst>
          </p:cNvPr>
          <p:cNvSpPr txBox="1"/>
          <p:nvPr/>
        </p:nvSpPr>
        <p:spPr>
          <a:xfrm>
            <a:off x="385138" y="770589"/>
            <a:ext cx="1456337" cy="309084"/>
          </a:xfrm>
          <a:prstGeom prst="rect">
            <a:avLst/>
          </a:prstGeom>
          <a:noFill/>
          <a:ln>
            <a:noFill/>
          </a:ln>
          <a:effectLst/>
        </p:spPr>
        <p:txBody>
          <a:bodyPr wrap="none" rtlCol="0" anchor="ctr" anchorCtr="1">
            <a:noAutofit/>
          </a:bodyPr>
          <a:lstStyle/>
          <a:p>
            <a:pPr algn="ctr"/>
            <a:r>
              <a:rPr lang="en-US" sz="1400" b="1" dirty="0">
                <a:latin typeface="Ekachon" panose="00000500000000000000" pitchFamily="2" charset="-34"/>
                <a:cs typeface="Ekachon" panose="00000500000000000000" pitchFamily="2" charset="-34"/>
              </a:rPr>
              <a:t>22,979</a:t>
            </a:r>
          </a:p>
          <a:p>
            <a:pPr algn="ctr"/>
            <a:r>
              <a:rPr lang="en-US" sz="1400" b="1" dirty="0">
                <a:latin typeface="Ekachon" panose="00000500000000000000" pitchFamily="2" charset="-34"/>
                <a:cs typeface="Ekachon" panose="00000500000000000000" pitchFamily="2" charset="-34"/>
              </a:rPr>
              <a:t>Users</a:t>
            </a:r>
          </a:p>
        </p:txBody>
      </p:sp>
      <p:pic>
        <p:nvPicPr>
          <p:cNvPr id="90" name="Graphic 89" descr="User with solid fill">
            <a:extLst>
              <a:ext uri="{FF2B5EF4-FFF2-40B4-BE49-F238E27FC236}">
                <a16:creationId xmlns:a16="http://schemas.microsoft.com/office/drawing/2014/main" id="{7CFA828A-BE97-BCC4-9A0E-8CA07CEC8F4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4050" y="701790"/>
            <a:ext cx="427080" cy="427080"/>
          </a:xfrm>
          <a:prstGeom prst="rect">
            <a:avLst/>
          </a:prstGeom>
        </p:spPr>
      </p:pic>
      <p:sp>
        <p:nvSpPr>
          <p:cNvPr id="91" name="Oval 90">
            <a:extLst>
              <a:ext uri="{FF2B5EF4-FFF2-40B4-BE49-F238E27FC236}">
                <a16:creationId xmlns:a16="http://schemas.microsoft.com/office/drawing/2014/main" id="{F4DEF268-CC98-8F08-3786-A8FCE30E08B5}"/>
              </a:ext>
            </a:extLst>
          </p:cNvPr>
          <p:cNvSpPr/>
          <p:nvPr/>
        </p:nvSpPr>
        <p:spPr>
          <a:xfrm>
            <a:off x="329456" y="1426880"/>
            <a:ext cx="1456337" cy="1386358"/>
          </a:xfrm>
          <a:prstGeom prst="ellipse">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TextBox 96">
            <a:extLst>
              <a:ext uri="{FF2B5EF4-FFF2-40B4-BE49-F238E27FC236}">
                <a16:creationId xmlns:a16="http://schemas.microsoft.com/office/drawing/2014/main" id="{DDFA320B-052E-9FF9-470D-BDCA55DCC6F1}"/>
              </a:ext>
            </a:extLst>
          </p:cNvPr>
          <p:cNvSpPr txBox="1"/>
          <p:nvPr/>
        </p:nvSpPr>
        <p:spPr>
          <a:xfrm>
            <a:off x="637428" y="1512081"/>
            <a:ext cx="868558" cy="338554"/>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92" name="Oval 91">
            <a:extLst>
              <a:ext uri="{FF2B5EF4-FFF2-40B4-BE49-F238E27FC236}">
                <a16:creationId xmlns:a16="http://schemas.microsoft.com/office/drawing/2014/main" id="{315EDDFB-EA5A-E58D-8C81-984875614D36}"/>
              </a:ext>
            </a:extLst>
          </p:cNvPr>
          <p:cNvSpPr/>
          <p:nvPr/>
        </p:nvSpPr>
        <p:spPr>
          <a:xfrm>
            <a:off x="476026" y="3408360"/>
            <a:ext cx="1075708" cy="1059435"/>
          </a:xfrm>
          <a:prstGeom prst="ellipse">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EFFEB874-4BB3-8A37-45A7-207A86F5602E}"/>
              </a:ext>
            </a:extLst>
          </p:cNvPr>
          <p:cNvSpPr txBox="1"/>
          <p:nvPr/>
        </p:nvSpPr>
        <p:spPr>
          <a:xfrm>
            <a:off x="364767" y="3538290"/>
            <a:ext cx="1298225" cy="307777"/>
          </a:xfrm>
          <a:prstGeom prst="rect">
            <a:avLst/>
          </a:prstGeom>
          <a:noFill/>
        </p:spPr>
        <p:txBody>
          <a:bodyPr wrap="square">
            <a:spAutoFit/>
          </a:bodyPr>
          <a:lstStyle>
            <a:defPPr>
              <a:defRPr lang="en-US"/>
            </a:defPPr>
            <a:lvl1pPr algn="ctr"/>
          </a:lstStyle>
          <a:p>
            <a:r>
              <a:rPr lang="en-US" sz="1400" b="1" dirty="0">
                <a:solidFill>
                  <a:schemeClr val="bg1"/>
                </a:solidFill>
                <a:latin typeface="Century Gothic" panose="020B0502020202020204" pitchFamily="34" charset="0"/>
                <a:cs typeface="Ekachon" panose="00000500000000000000" pitchFamily="2" charset="-34"/>
              </a:rPr>
              <a:t>ATTACKER</a:t>
            </a:r>
          </a:p>
        </p:txBody>
      </p:sp>
      <p:sp>
        <p:nvSpPr>
          <p:cNvPr id="93" name="Oval 92">
            <a:extLst>
              <a:ext uri="{FF2B5EF4-FFF2-40B4-BE49-F238E27FC236}">
                <a16:creationId xmlns:a16="http://schemas.microsoft.com/office/drawing/2014/main" id="{CADD15C6-590C-A9D4-D901-5698065B564D}"/>
              </a:ext>
            </a:extLst>
          </p:cNvPr>
          <p:cNvSpPr/>
          <p:nvPr/>
        </p:nvSpPr>
        <p:spPr>
          <a:xfrm>
            <a:off x="622772" y="5345919"/>
            <a:ext cx="758940" cy="729244"/>
          </a:xfrm>
          <a:prstGeom prst="ellipse">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21F984C5-9C8D-61DF-F9F5-920BB98C9EF0}"/>
              </a:ext>
            </a:extLst>
          </p:cNvPr>
          <p:cNvSpPr txBox="1"/>
          <p:nvPr/>
        </p:nvSpPr>
        <p:spPr>
          <a:xfrm>
            <a:off x="558433" y="5062103"/>
            <a:ext cx="868558" cy="307777"/>
          </a:xfrm>
          <a:prstGeom prst="rect">
            <a:avLst/>
          </a:prstGeom>
          <a:noFill/>
        </p:spPr>
        <p:txBody>
          <a:bodyPr wrap="square">
            <a:spAutoFit/>
          </a:bodyPr>
          <a:lstStyle>
            <a:defPPr>
              <a:defRPr lang="en-US"/>
            </a:defPPr>
            <a:lvl1pPr algn="ctr"/>
          </a:lstStyle>
          <a:p>
            <a:r>
              <a:rPr lang="en-US" sz="1400" b="1" dirty="0">
                <a:solidFill>
                  <a:srgbClr val="797979"/>
                </a:solidFill>
                <a:latin typeface="Ekachon" panose="00000500000000000000" pitchFamily="2" charset="-34"/>
                <a:cs typeface="Ekachon" panose="00000500000000000000" pitchFamily="2" charset="-34"/>
              </a:rPr>
              <a:t>BOTH</a:t>
            </a:r>
          </a:p>
        </p:txBody>
      </p:sp>
      <p:sp>
        <p:nvSpPr>
          <p:cNvPr id="103" name="TextBox 102">
            <a:extLst>
              <a:ext uri="{FF2B5EF4-FFF2-40B4-BE49-F238E27FC236}">
                <a16:creationId xmlns:a16="http://schemas.microsoft.com/office/drawing/2014/main" id="{5E24894C-1B0B-5832-9546-4B2A07918E1D}"/>
              </a:ext>
            </a:extLst>
          </p:cNvPr>
          <p:cNvSpPr txBox="1"/>
          <p:nvPr/>
        </p:nvSpPr>
        <p:spPr>
          <a:xfrm>
            <a:off x="636774" y="1938576"/>
            <a:ext cx="868558" cy="400110"/>
          </a:xfrm>
          <a:prstGeom prst="rect">
            <a:avLst/>
          </a:prstGeom>
          <a:noFill/>
        </p:spPr>
        <p:txBody>
          <a:bodyPr wrap="square">
            <a:spAutoFit/>
          </a:bodyPr>
          <a:lstStyle>
            <a:defPPr>
              <a:defRPr lang="en-US"/>
            </a:defPPr>
            <a:lvl1pPr algn="ctr"/>
          </a:lstStyle>
          <a:p>
            <a:r>
              <a:rPr lang="en-US" sz="2000" b="1" dirty="0">
                <a:latin typeface="Ekachon" panose="00000500000000000000" pitchFamily="2" charset="-34"/>
                <a:cs typeface="Ekachon" panose="00000500000000000000" pitchFamily="2" charset="-34"/>
              </a:rPr>
              <a:t>60%</a:t>
            </a:r>
          </a:p>
        </p:txBody>
      </p:sp>
      <p:sp>
        <p:nvSpPr>
          <p:cNvPr id="104" name="TextBox 103">
            <a:extLst>
              <a:ext uri="{FF2B5EF4-FFF2-40B4-BE49-F238E27FC236}">
                <a16:creationId xmlns:a16="http://schemas.microsoft.com/office/drawing/2014/main" id="{DC1180EE-157D-3AFD-1358-E372AD9BEF6D}"/>
              </a:ext>
            </a:extLst>
          </p:cNvPr>
          <p:cNvSpPr txBox="1"/>
          <p:nvPr/>
        </p:nvSpPr>
        <p:spPr>
          <a:xfrm>
            <a:off x="622705" y="3829376"/>
            <a:ext cx="868558" cy="369332"/>
          </a:xfrm>
          <a:prstGeom prst="rect">
            <a:avLst/>
          </a:prstGeom>
          <a:noFill/>
        </p:spPr>
        <p:txBody>
          <a:bodyPr wrap="square">
            <a:spAutoFit/>
          </a:bodyPr>
          <a:lstStyle>
            <a:defPPr>
              <a:defRPr lang="en-US"/>
            </a:defPPr>
            <a:lvl1pPr algn="ctr"/>
          </a:lstStyle>
          <a:p>
            <a:r>
              <a:rPr lang="en-US" dirty="0">
                <a:solidFill>
                  <a:schemeClr val="bg1"/>
                </a:solidFill>
                <a:latin typeface="Ekachon" panose="00000500000000000000" pitchFamily="2" charset="-34"/>
                <a:cs typeface="Ekachon" panose="00000500000000000000" pitchFamily="2" charset="-34"/>
              </a:rPr>
              <a:t>28%</a:t>
            </a:r>
          </a:p>
        </p:txBody>
      </p:sp>
      <p:sp>
        <p:nvSpPr>
          <p:cNvPr id="105" name="TextBox 104">
            <a:extLst>
              <a:ext uri="{FF2B5EF4-FFF2-40B4-BE49-F238E27FC236}">
                <a16:creationId xmlns:a16="http://schemas.microsoft.com/office/drawing/2014/main" id="{6A909FEE-49B4-A2B9-518D-0E4F15304933}"/>
              </a:ext>
            </a:extLst>
          </p:cNvPr>
          <p:cNvSpPr txBox="1"/>
          <p:nvPr/>
        </p:nvSpPr>
        <p:spPr>
          <a:xfrm>
            <a:off x="577355" y="5417671"/>
            <a:ext cx="868558" cy="338554"/>
          </a:xfrm>
          <a:prstGeom prst="rect">
            <a:avLst/>
          </a:prstGeom>
          <a:noFill/>
        </p:spPr>
        <p:txBody>
          <a:bodyPr wrap="square">
            <a:spAutoFit/>
          </a:bodyPr>
          <a:lstStyle>
            <a:defPPr>
              <a:defRPr lang="en-US"/>
            </a:defPPr>
            <a:lvl1pPr algn="ctr"/>
          </a:lstStyle>
          <a:p>
            <a:r>
              <a:rPr lang="en-US" sz="1600" dirty="0">
                <a:solidFill>
                  <a:schemeClr val="bg1"/>
                </a:solidFill>
                <a:latin typeface="Ekachon" panose="00000500000000000000" pitchFamily="2" charset="-34"/>
                <a:cs typeface="Ekachon" panose="00000500000000000000" pitchFamily="2" charset="-34"/>
              </a:rPr>
              <a:t>12%</a:t>
            </a:r>
          </a:p>
        </p:txBody>
      </p:sp>
      <p:sp>
        <p:nvSpPr>
          <p:cNvPr id="106" name="TextBox 105">
            <a:extLst>
              <a:ext uri="{FF2B5EF4-FFF2-40B4-BE49-F238E27FC236}">
                <a16:creationId xmlns:a16="http://schemas.microsoft.com/office/drawing/2014/main" id="{2B26584D-6CBF-E641-8833-B7F936738F51}"/>
              </a:ext>
            </a:extLst>
          </p:cNvPr>
          <p:cNvSpPr txBox="1"/>
          <p:nvPr/>
        </p:nvSpPr>
        <p:spPr>
          <a:xfrm>
            <a:off x="567963" y="5713766"/>
            <a:ext cx="868558" cy="276999"/>
          </a:xfrm>
          <a:prstGeom prst="rect">
            <a:avLst/>
          </a:prstGeom>
          <a:noFill/>
        </p:spPr>
        <p:txBody>
          <a:bodyPr wrap="square">
            <a:spAutoFit/>
          </a:bodyPr>
          <a:lstStyle>
            <a:defPPr>
              <a:defRPr lang="en-US"/>
            </a:defPPr>
            <a:lvl1pPr algn="ctr"/>
          </a:lstStyle>
          <a:p>
            <a:r>
              <a:rPr lang="en-US" sz="1200" dirty="0">
                <a:solidFill>
                  <a:schemeClr val="bg1"/>
                </a:solidFill>
                <a:latin typeface="Ekachon" panose="00000500000000000000" pitchFamily="2" charset="-34"/>
                <a:cs typeface="Ekachon" panose="00000500000000000000" pitchFamily="2" charset="-34"/>
              </a:rPr>
              <a:t>2.7K</a:t>
            </a:r>
          </a:p>
        </p:txBody>
      </p:sp>
      <p:sp>
        <p:nvSpPr>
          <p:cNvPr id="107" name="TextBox 106">
            <a:extLst>
              <a:ext uri="{FF2B5EF4-FFF2-40B4-BE49-F238E27FC236}">
                <a16:creationId xmlns:a16="http://schemas.microsoft.com/office/drawing/2014/main" id="{03ACBD37-D5EC-16D6-9DA5-5F9FCEA31467}"/>
              </a:ext>
            </a:extLst>
          </p:cNvPr>
          <p:cNvSpPr txBox="1"/>
          <p:nvPr/>
        </p:nvSpPr>
        <p:spPr>
          <a:xfrm>
            <a:off x="577355" y="4137153"/>
            <a:ext cx="868558" cy="276999"/>
          </a:xfrm>
          <a:prstGeom prst="rect">
            <a:avLst/>
          </a:prstGeom>
          <a:noFill/>
        </p:spPr>
        <p:txBody>
          <a:bodyPr wrap="square">
            <a:spAutoFit/>
          </a:bodyPr>
          <a:lstStyle>
            <a:defPPr>
              <a:defRPr lang="en-US"/>
            </a:defPPr>
            <a:lvl1pPr algn="ctr"/>
          </a:lstStyle>
          <a:p>
            <a:r>
              <a:rPr lang="en-US" sz="1200" dirty="0">
                <a:solidFill>
                  <a:schemeClr val="bg1"/>
                </a:solidFill>
                <a:latin typeface="Ekachon" panose="00000500000000000000" pitchFamily="2" charset="-34"/>
                <a:cs typeface="Ekachon" panose="00000500000000000000" pitchFamily="2" charset="-34"/>
              </a:rPr>
              <a:t>6.5K</a:t>
            </a:r>
          </a:p>
        </p:txBody>
      </p:sp>
      <p:sp>
        <p:nvSpPr>
          <p:cNvPr id="108" name="TextBox 107">
            <a:extLst>
              <a:ext uri="{FF2B5EF4-FFF2-40B4-BE49-F238E27FC236}">
                <a16:creationId xmlns:a16="http://schemas.microsoft.com/office/drawing/2014/main" id="{E3E00CF5-BEBC-6239-C19F-6BDE16C292FD}"/>
              </a:ext>
            </a:extLst>
          </p:cNvPr>
          <p:cNvSpPr txBox="1"/>
          <p:nvPr/>
        </p:nvSpPr>
        <p:spPr>
          <a:xfrm>
            <a:off x="651685" y="2314952"/>
            <a:ext cx="868558" cy="338554"/>
          </a:xfrm>
          <a:prstGeom prst="rect">
            <a:avLst/>
          </a:prstGeom>
          <a:noFill/>
        </p:spPr>
        <p:txBody>
          <a:bodyPr wrap="square">
            <a:spAutoFit/>
          </a:bodyPr>
          <a:lstStyle>
            <a:defPPr>
              <a:defRPr lang="en-US"/>
            </a:defPPr>
            <a:lvl1pPr algn="ctr"/>
          </a:lstStyle>
          <a:p>
            <a:r>
              <a:rPr lang="en-US" sz="1600" dirty="0">
                <a:latin typeface="Ekachon" panose="00000500000000000000" pitchFamily="2" charset="-34"/>
                <a:cs typeface="Ekachon" panose="00000500000000000000" pitchFamily="2" charset="-34"/>
              </a:rPr>
              <a:t>13.9K</a:t>
            </a:r>
          </a:p>
        </p:txBody>
      </p:sp>
      <p:sp>
        <p:nvSpPr>
          <p:cNvPr id="110" name="TextBox 109">
            <a:extLst>
              <a:ext uri="{FF2B5EF4-FFF2-40B4-BE49-F238E27FC236}">
                <a16:creationId xmlns:a16="http://schemas.microsoft.com/office/drawing/2014/main" id="{5150FF0C-77A7-9AE6-690E-C884070720ED}"/>
              </a:ext>
            </a:extLst>
          </p:cNvPr>
          <p:cNvSpPr txBox="1"/>
          <p:nvPr/>
        </p:nvSpPr>
        <p:spPr>
          <a:xfrm>
            <a:off x="295275" y="42552"/>
            <a:ext cx="7014319" cy="400110"/>
          </a:xfrm>
          <a:prstGeom prst="rect">
            <a:avLst/>
          </a:prstGeom>
          <a:noFill/>
        </p:spPr>
        <p:txBody>
          <a:bodyPr wrap="square">
            <a:spAutoFit/>
          </a:bodyPr>
          <a:lstStyle/>
          <a:p>
            <a:r>
              <a:rPr lang="en-US" sz="2000" b="1" dirty="0">
                <a:effectLst/>
                <a:latin typeface="Ekachon" panose="00000500000000000000" pitchFamily="2" charset="-34"/>
                <a:cs typeface="Ekachon" panose="00000500000000000000" pitchFamily="2" charset="-34"/>
              </a:rPr>
              <a:t>Party Voting Patterns among Twitter Users Analysis</a:t>
            </a:r>
            <a:endParaRPr lang="th-TH" sz="2000" b="1" dirty="0">
              <a:effectLst/>
              <a:latin typeface="Ekachon" panose="00000500000000000000" pitchFamily="2" charset="-34"/>
              <a:cs typeface="Ekachon" panose="00000500000000000000" pitchFamily="2" charset="-34"/>
            </a:endParaRPr>
          </a:p>
        </p:txBody>
      </p:sp>
      <p:sp>
        <p:nvSpPr>
          <p:cNvPr id="111" name="Freeform 501">
            <a:extLst>
              <a:ext uri="{FF2B5EF4-FFF2-40B4-BE49-F238E27FC236}">
                <a16:creationId xmlns:a16="http://schemas.microsoft.com/office/drawing/2014/main" id="{D725C5E8-E328-077C-88CA-802335E18C88}"/>
              </a:ext>
            </a:extLst>
          </p:cNvPr>
          <p:cNvSpPr>
            <a:spLocks noEditPoints="1"/>
          </p:cNvSpPr>
          <p:nvPr/>
        </p:nvSpPr>
        <p:spPr bwMode="auto">
          <a:xfrm>
            <a:off x="2260102" y="1603426"/>
            <a:ext cx="942325" cy="229186"/>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12" name="Freeform 501">
            <a:extLst>
              <a:ext uri="{FF2B5EF4-FFF2-40B4-BE49-F238E27FC236}">
                <a16:creationId xmlns:a16="http://schemas.microsoft.com/office/drawing/2014/main" id="{41468042-50C5-CF6B-B65E-203F90013B88}"/>
              </a:ext>
            </a:extLst>
          </p:cNvPr>
          <p:cNvSpPr>
            <a:spLocks noEditPoints="1"/>
          </p:cNvSpPr>
          <p:nvPr/>
        </p:nvSpPr>
        <p:spPr bwMode="auto">
          <a:xfrm>
            <a:off x="4768527" y="1136119"/>
            <a:ext cx="681816" cy="255742"/>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Tree>
    <p:extLst>
      <p:ext uri="{BB962C8B-B14F-4D97-AF65-F5344CB8AC3E}">
        <p14:creationId xmlns:p14="http://schemas.microsoft.com/office/powerpoint/2010/main" val="33447791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8" name="Isosceles Triangle 187">
            <a:extLst>
              <a:ext uri="{FF2B5EF4-FFF2-40B4-BE49-F238E27FC236}">
                <a16:creationId xmlns:a16="http://schemas.microsoft.com/office/drawing/2014/main" id="{C98BDB13-3B98-8728-782E-3FB026F50231}"/>
              </a:ext>
            </a:extLst>
          </p:cNvPr>
          <p:cNvSpPr/>
          <p:nvPr/>
        </p:nvSpPr>
        <p:spPr>
          <a:xfrm rot="5400000">
            <a:off x="1830908" y="4129747"/>
            <a:ext cx="3660417" cy="75307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a:extLst>
              <a:ext uri="{FF2B5EF4-FFF2-40B4-BE49-F238E27FC236}">
                <a16:creationId xmlns:a16="http://schemas.microsoft.com/office/drawing/2014/main" id="{B6156AB1-07E0-099E-1650-97294BB8B4B3}"/>
              </a:ext>
            </a:extLst>
          </p:cNvPr>
          <p:cNvSpPr/>
          <p:nvPr/>
        </p:nvSpPr>
        <p:spPr>
          <a:xfrm rot="10800000">
            <a:off x="881329" y="1764159"/>
            <a:ext cx="2002641" cy="603934"/>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9EF7595D-027B-00E1-85DB-246E4699F2B0}"/>
              </a:ext>
            </a:extLst>
          </p:cNvPr>
          <p:cNvSpPr/>
          <p:nvPr/>
        </p:nvSpPr>
        <p:spPr>
          <a:xfrm>
            <a:off x="471076" y="917067"/>
            <a:ext cx="2819782" cy="118715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109" name="Picture 108" descr="ผลการค้นหารูปภาพสำหรับ gear gif">
            <a:extLst>
              <a:ext uri="{FF2B5EF4-FFF2-40B4-BE49-F238E27FC236}">
                <a16:creationId xmlns:a16="http://schemas.microsoft.com/office/drawing/2014/main" id="{A560137E-B35D-BEC9-4432-0E8A294D2E99}"/>
              </a:ext>
            </a:extLst>
          </p:cNvPr>
          <p:cNvPicPr preferRelativeResize="0">
            <a:picLocks noChangeArrowheads="1" noCrop="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5957299">
            <a:off x="914613" y="1712258"/>
            <a:ext cx="280225" cy="32784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078FF3F8-EE55-6F4D-8C0C-5D3F8322F5BB}"/>
              </a:ext>
            </a:extLst>
          </p:cNvPr>
          <p:cNvSpPr txBox="1"/>
          <p:nvPr/>
        </p:nvSpPr>
        <p:spPr>
          <a:xfrm>
            <a:off x="1153567" y="1642561"/>
            <a:ext cx="1791873"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err="1">
                <a:solidFill>
                  <a:srgbClr val="002060"/>
                </a:solidFill>
                <a:latin typeface="Ekachon" panose="00000500000000000000" pitchFamily="2" charset="-34"/>
              </a:rPr>
              <a:t>wangchanberta</a:t>
            </a:r>
            <a:r>
              <a:rPr lang="en-US" sz="1200" b="1" dirty="0">
                <a:solidFill>
                  <a:srgbClr val="002060"/>
                </a:solidFill>
                <a:latin typeface="Ekachon" panose="00000500000000000000" pitchFamily="2" charset="-34"/>
              </a:rPr>
              <a:t>-base-</a:t>
            </a:r>
            <a:r>
              <a:rPr lang="en-US" sz="1200" b="1" dirty="0" err="1">
                <a:solidFill>
                  <a:srgbClr val="002060"/>
                </a:solidFill>
                <a:latin typeface="Ekachon" panose="00000500000000000000" pitchFamily="2" charset="-34"/>
              </a:rPr>
              <a:t>att</a:t>
            </a:r>
            <a:r>
              <a:rPr lang="en-US" sz="1200" b="1" dirty="0">
                <a:solidFill>
                  <a:srgbClr val="002060"/>
                </a:solidFill>
                <a:latin typeface="Ekachon" panose="00000500000000000000" pitchFamily="2" charset="-34"/>
              </a:rPr>
              <a:t>-</a:t>
            </a:r>
            <a:r>
              <a:rPr lang="en-US" sz="1200" b="1" dirty="0" err="1">
                <a:solidFill>
                  <a:srgbClr val="002060"/>
                </a:solidFill>
                <a:latin typeface="Ekachon" panose="00000500000000000000" pitchFamily="2" charset="-34"/>
              </a:rPr>
              <a:t>spm</a:t>
            </a:r>
            <a:r>
              <a:rPr lang="en-US" sz="1200" b="1" dirty="0">
                <a:solidFill>
                  <a:srgbClr val="002060"/>
                </a:solidFill>
                <a:latin typeface="Ekachon" panose="00000500000000000000" pitchFamily="2" charset="-34"/>
              </a:rPr>
              <a:t>-uncased</a:t>
            </a:r>
          </a:p>
        </p:txBody>
      </p:sp>
      <p:sp>
        <p:nvSpPr>
          <p:cNvPr id="111" name="TextBox 110">
            <a:extLst>
              <a:ext uri="{FF2B5EF4-FFF2-40B4-BE49-F238E27FC236}">
                <a16:creationId xmlns:a16="http://schemas.microsoft.com/office/drawing/2014/main" id="{B9CDC1F6-6CD8-2226-F56F-6767D92B5D0C}"/>
              </a:ext>
            </a:extLst>
          </p:cNvPr>
          <p:cNvSpPr txBox="1"/>
          <p:nvPr/>
        </p:nvSpPr>
        <p:spPr>
          <a:xfrm>
            <a:off x="655740" y="919672"/>
            <a:ext cx="2450454" cy="738664"/>
          </a:xfrm>
          <a:prstGeom prst="rect">
            <a:avLst/>
          </a:prstGeom>
          <a:noFill/>
        </p:spPr>
        <p:txBody>
          <a:bodyPr wrap="square">
            <a:spAutoFit/>
          </a:bodyPr>
          <a:lstStyle/>
          <a:p>
            <a:pPr algn="ctr"/>
            <a:r>
              <a:rPr lang="en-US"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rPr>
              <a:t>Incorporate Twitter data into the model for sentiment classification.</a:t>
            </a:r>
            <a:endParaRPr lang="th-TH" sz="1400" b="1" i="1" dirty="0">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endParaRPr>
          </a:p>
        </p:txBody>
      </p:sp>
      <p:grpSp>
        <p:nvGrpSpPr>
          <p:cNvPr id="114" name="Group 113">
            <a:extLst>
              <a:ext uri="{FF2B5EF4-FFF2-40B4-BE49-F238E27FC236}">
                <a16:creationId xmlns:a16="http://schemas.microsoft.com/office/drawing/2014/main" id="{AC97BBD1-5E37-C790-FAA1-EBCF976FA3FF}"/>
              </a:ext>
            </a:extLst>
          </p:cNvPr>
          <p:cNvGrpSpPr/>
          <p:nvPr/>
        </p:nvGrpSpPr>
        <p:grpSpPr>
          <a:xfrm>
            <a:off x="66855" y="2381225"/>
            <a:ext cx="3219999" cy="4257446"/>
            <a:chOff x="635266" y="1629853"/>
            <a:chExt cx="3290469" cy="4958847"/>
          </a:xfrm>
        </p:grpSpPr>
        <p:sp>
          <p:nvSpPr>
            <p:cNvPr id="115" name="Rectangle 114">
              <a:extLst>
                <a:ext uri="{FF2B5EF4-FFF2-40B4-BE49-F238E27FC236}">
                  <a16:creationId xmlns:a16="http://schemas.microsoft.com/office/drawing/2014/main" id="{37D772E6-A701-AD8F-2E41-84FD104776B8}"/>
                </a:ext>
              </a:extLst>
            </p:cNvPr>
            <p:cNvSpPr/>
            <p:nvPr/>
          </p:nvSpPr>
          <p:spPr>
            <a:xfrm>
              <a:off x="1044242" y="1629853"/>
              <a:ext cx="2881493" cy="495884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6" name="Diagram 115">
                  <a:extLst>
                    <a:ext uri="{FF2B5EF4-FFF2-40B4-BE49-F238E27FC236}">
                      <a16:creationId xmlns:a16="http://schemas.microsoft.com/office/drawing/2014/main" id="{90BFB23B-833A-BB97-0FB0-65687315C6EB}"/>
                    </a:ext>
                  </a:extLst>
                </p:cNvPr>
                <p:cNvGraphicFramePr/>
                <p:nvPr/>
              </p:nvGraphicFramePr>
              <p:xfrm>
                <a:off x="1298246" y="2552811"/>
                <a:ext cx="2351729" cy="351237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17" name="TextBox 116">
              <a:extLst>
                <a:ext uri="{FF2B5EF4-FFF2-40B4-BE49-F238E27FC236}">
                  <a16:creationId xmlns:a16="http://schemas.microsoft.com/office/drawing/2014/main" id="{02B81893-E700-2C19-435C-9934FCBD33CD}"/>
                </a:ext>
              </a:extLst>
            </p:cNvPr>
            <p:cNvSpPr txBox="1"/>
            <p:nvPr/>
          </p:nvSpPr>
          <p:spPr>
            <a:xfrm>
              <a:off x="1271882" y="1640627"/>
              <a:ext cx="2533681" cy="609419"/>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Criteria For Selecting Tweets In Analysis Scope</a:t>
              </a:r>
              <a:endParaRPr lang="th-TH" sz="1400" b="1" i="1" dirty="0">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420006FB-F189-E3B6-DE85-6C79BE121E26}"/>
                </a:ext>
              </a:extLst>
            </p:cNvPr>
            <p:cNvSpPr txBox="1"/>
            <p:nvPr/>
          </p:nvSpPr>
          <p:spPr>
            <a:xfrm>
              <a:off x="1484967" y="2557883"/>
              <a:ext cx="2031093"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Remove</a:t>
              </a:r>
            </a:p>
            <a:p>
              <a:r>
                <a:rPr lang="en-US" sz="1200" dirty="0">
                  <a:solidFill>
                    <a:schemeClr val="bg1">
                      <a:lumMod val="95000"/>
                    </a:schemeClr>
                  </a:solidFill>
                  <a:latin typeface="Ekachon" panose="00000500000000000000" pitchFamily="2" charset="-34"/>
                  <a:cs typeface="Ekachon" panose="00000500000000000000" pitchFamily="2" charset="-34"/>
                </a:rPr>
                <a:t>Duplicate Tweets</a:t>
              </a:r>
            </a:p>
          </p:txBody>
        </p:sp>
        <p:sp>
          <p:nvSpPr>
            <p:cNvPr id="119" name="TextBox 118">
              <a:extLst>
                <a:ext uri="{FF2B5EF4-FFF2-40B4-BE49-F238E27FC236}">
                  <a16:creationId xmlns:a16="http://schemas.microsoft.com/office/drawing/2014/main" id="{8986E3BB-1D0C-ABF7-13B5-8FB90BCA1D80}"/>
                </a:ext>
              </a:extLst>
            </p:cNvPr>
            <p:cNvSpPr txBox="1"/>
            <p:nvPr/>
          </p:nvSpPr>
          <p:spPr>
            <a:xfrm>
              <a:off x="1730760" y="3617605"/>
              <a:ext cx="151824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One-party Mention</a:t>
              </a:r>
            </a:p>
          </p:txBody>
        </p:sp>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2139AF78-9D1D-536E-634B-80F331532228}"/>
                    </a:ext>
                  </a:extLst>
                </p:cNvPr>
                <p:cNvSpPr txBox="1"/>
                <p:nvPr/>
              </p:nvSpPr>
              <p:spPr>
                <a:xfrm>
                  <a:off x="635266" y="5052024"/>
                  <a:ext cx="2127831"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Users who </a:t>
                  </a:r>
                </a:p>
                <a:p>
                  <a:r>
                    <a:rPr lang="en-US" sz="1100" dirty="0">
                      <a:latin typeface="Ekachon" panose="00000500000000000000" pitchFamily="2" charset="-34"/>
                      <a:cs typeface="Ekachon" panose="00000500000000000000" pitchFamily="2" charset="-34"/>
                    </a:rPr>
                    <a:t>tweeted</a:t>
                  </a:r>
                  <a14:m>
                    <m:oMath xmlns:m="http://schemas.openxmlformats.org/officeDocument/2006/math">
                      <m:r>
                        <a:rPr lang="en-US" sz="1100" b="0" i="0" dirty="0" smtClean="0">
                          <a:latin typeface="Cambria Math" panose="02040503050406030204" pitchFamily="18" charset="0"/>
                          <a:ea typeface="Cambria Math" panose="02040503050406030204" pitchFamily="18" charset="0"/>
                          <a:cs typeface="Ekachon" panose="00000500000000000000" pitchFamily="2" charset="-34"/>
                        </a:rPr>
                        <m:t> </m:t>
                      </m:r>
                      <m:r>
                        <a:rPr lang="en-US" sz="1100" i="1" dirty="0" smtClean="0">
                          <a:latin typeface="Cambria Math" panose="02040503050406030204" pitchFamily="18" charset="0"/>
                          <a:ea typeface="Cambria Math" panose="02040503050406030204" pitchFamily="18" charset="0"/>
                          <a:cs typeface="Ekachon" panose="00000500000000000000" pitchFamily="2" charset="-34"/>
                        </a:rPr>
                        <m:t>≤</m:t>
                      </m:r>
                    </m:oMath>
                  </a14:m>
                  <a:r>
                    <a:rPr lang="en-US" sz="1100" dirty="0">
                      <a:latin typeface="Ekachon" panose="00000500000000000000" pitchFamily="2" charset="-34"/>
                      <a:cs typeface="Ekachon" panose="00000500000000000000" pitchFamily="2" charset="-34"/>
                    </a:rPr>
                    <a:t> 300</a:t>
                  </a:r>
                </a:p>
              </p:txBody>
            </p:sp>
          </mc:Choice>
          <mc:Fallback xmlns="">
            <p:sp>
              <p:nvSpPr>
                <p:cNvPr id="120" name="TextBox 119">
                  <a:extLst>
                    <a:ext uri="{FF2B5EF4-FFF2-40B4-BE49-F238E27FC236}">
                      <a16:creationId xmlns:a16="http://schemas.microsoft.com/office/drawing/2014/main" id="{2139AF78-9D1D-536E-634B-80F331532228}"/>
                    </a:ext>
                  </a:extLst>
                </p:cNvPr>
                <p:cNvSpPr txBox="1">
                  <a:spLocks noRot="1" noChangeAspect="1" noMove="1" noResize="1" noEditPoints="1" noAdjustHandles="1" noChangeArrowheads="1" noChangeShapeType="1" noTextEdit="1"/>
                </p:cNvSpPr>
                <p:nvPr/>
              </p:nvSpPr>
              <p:spPr>
                <a:xfrm>
                  <a:off x="635266" y="5052024"/>
                  <a:ext cx="2127831" cy="461665"/>
                </a:xfrm>
                <a:prstGeom prst="rect">
                  <a:avLst/>
                </a:prstGeom>
                <a:blipFill>
                  <a:blip r:embed="rId12"/>
                  <a:stretch>
                    <a:fillRect b="-20000"/>
                  </a:stretch>
                </a:blipFill>
              </p:spPr>
              <p:txBody>
                <a:bodyPr/>
                <a:lstStyle/>
                <a:p>
                  <a:r>
                    <a:rPr lang="en-US">
                      <a:noFill/>
                    </a:rPr>
                    <a:t> </a:t>
                  </a:r>
                </a:p>
              </p:txBody>
            </p:sp>
          </mc:Fallback>
        </mc:AlternateContent>
        <p:sp>
          <p:nvSpPr>
            <p:cNvPr id="121" name="TextBox 120">
              <a:extLst>
                <a:ext uri="{FF2B5EF4-FFF2-40B4-BE49-F238E27FC236}">
                  <a16:creationId xmlns:a16="http://schemas.microsoft.com/office/drawing/2014/main" id="{2BAFCCDC-E075-92F8-47F3-C518258D8A4C}"/>
                </a:ext>
              </a:extLst>
            </p:cNvPr>
            <p:cNvSpPr txBox="1"/>
            <p:nvPr/>
          </p:nvSpPr>
          <p:spPr>
            <a:xfrm>
              <a:off x="1095450" y="5573058"/>
              <a:ext cx="1363672" cy="461665"/>
            </a:xfrm>
            <a:prstGeom prst="rect">
              <a:avLst/>
            </a:prstGeom>
            <a:noFill/>
          </p:spPr>
          <p:txBody>
            <a:bodyPr wrap="square">
              <a:spAutoFit/>
            </a:bodyPr>
            <a:lstStyle>
              <a:defPPr>
                <a:defRPr lang="en-US"/>
              </a:defPPr>
              <a:lvl1pPr algn="ctr"/>
            </a:lstStyle>
            <a:p>
              <a:r>
                <a:rPr lang="en-US" sz="1100" dirty="0">
                  <a:latin typeface="Ekachon" panose="00000500000000000000" pitchFamily="2" charset="-34"/>
                  <a:cs typeface="Ekachon" panose="00000500000000000000" pitchFamily="2" charset="-34"/>
                </a:rPr>
                <a:t>Remove unrelated tweets</a:t>
              </a:r>
            </a:p>
          </p:txBody>
        </p:sp>
        <p:sp>
          <p:nvSpPr>
            <p:cNvPr id="122" name="TextBox 121">
              <a:extLst>
                <a:ext uri="{FF2B5EF4-FFF2-40B4-BE49-F238E27FC236}">
                  <a16:creationId xmlns:a16="http://schemas.microsoft.com/office/drawing/2014/main" id="{D1C2CD55-833A-85C3-D5C1-EA563A840F5D}"/>
                </a:ext>
              </a:extLst>
            </p:cNvPr>
            <p:cNvSpPr txBox="1"/>
            <p:nvPr/>
          </p:nvSpPr>
          <p:spPr>
            <a:xfrm>
              <a:off x="1556393" y="3106973"/>
              <a:ext cx="1851158" cy="487405"/>
            </a:xfrm>
            <a:prstGeom prst="rect">
              <a:avLst/>
            </a:prstGeom>
            <a:noFill/>
          </p:spPr>
          <p:txBody>
            <a:bodyPr wrap="square">
              <a:spAutoFit/>
            </a:bodyPr>
            <a:lstStyle>
              <a:defPPr>
                <a:defRPr lang="en-US"/>
              </a:defPPr>
              <a:lvl1pPr algn="ctr"/>
            </a:lstStyle>
            <a:p>
              <a:r>
                <a:rPr lang="en-US" sz="1200" dirty="0">
                  <a:solidFill>
                    <a:schemeClr val="bg1">
                      <a:lumMod val="95000"/>
                    </a:schemeClr>
                  </a:solidFill>
                  <a:latin typeface="Ekachon" panose="00000500000000000000" pitchFamily="2" charset="-34"/>
                  <a:cs typeface="Ekachon" panose="00000500000000000000" pitchFamily="2" charset="-34"/>
                </a:rPr>
                <a:t>Related</a:t>
              </a:r>
            </a:p>
            <a:p>
              <a:r>
                <a:rPr lang="en-US" sz="1200" dirty="0">
                  <a:solidFill>
                    <a:schemeClr val="bg1">
                      <a:lumMod val="95000"/>
                    </a:schemeClr>
                  </a:solidFill>
                  <a:latin typeface="Ekachon" panose="00000500000000000000" pitchFamily="2" charset="-34"/>
                  <a:cs typeface="Ekachon" panose="00000500000000000000" pitchFamily="2" charset="-34"/>
                </a:rPr>
                <a:t>7 Parties</a:t>
              </a:r>
            </a:p>
          </p:txBody>
        </p:sp>
        <p:sp>
          <p:nvSpPr>
            <p:cNvPr id="123" name="TextBox 122">
              <a:extLst>
                <a:ext uri="{FF2B5EF4-FFF2-40B4-BE49-F238E27FC236}">
                  <a16:creationId xmlns:a16="http://schemas.microsoft.com/office/drawing/2014/main" id="{AEB4FB13-6750-8F65-591E-4AE73FF4D250}"/>
                </a:ext>
              </a:extLst>
            </p:cNvPr>
            <p:cNvSpPr txBox="1"/>
            <p:nvPr/>
          </p:nvSpPr>
          <p:spPr>
            <a:xfrm>
              <a:off x="1949038" y="4195672"/>
              <a:ext cx="1081691" cy="682366"/>
            </a:xfrm>
            <a:prstGeom prst="rect">
              <a:avLst/>
            </a:prstGeom>
            <a:noFill/>
          </p:spPr>
          <p:txBody>
            <a:bodyPr wrap="square">
              <a:spAutoFit/>
            </a:bodyPr>
            <a:lstStyle/>
            <a:p>
              <a:pPr algn="ctr"/>
              <a:r>
                <a:rPr lang="en-US" sz="1200" dirty="0">
                  <a:solidFill>
                    <a:schemeClr val="bg1">
                      <a:lumMod val="95000"/>
                    </a:schemeClr>
                  </a:solidFill>
                  <a:latin typeface="Ekachon" panose="00000500000000000000" pitchFamily="2" charset="-34"/>
                  <a:cs typeface="Ekachon" panose="00000500000000000000" pitchFamily="2" charset="-34"/>
                </a:rPr>
                <a:t>Exclude Question Tweets</a:t>
              </a:r>
            </a:p>
          </p:txBody>
        </p:sp>
        <p:grpSp>
          <p:nvGrpSpPr>
            <p:cNvPr id="124" name="Group 123">
              <a:extLst>
                <a:ext uri="{FF2B5EF4-FFF2-40B4-BE49-F238E27FC236}">
                  <a16:creationId xmlns:a16="http://schemas.microsoft.com/office/drawing/2014/main" id="{731577F5-14A3-245B-D33E-43AC3F13290A}"/>
                </a:ext>
              </a:extLst>
            </p:cNvPr>
            <p:cNvGrpSpPr/>
            <p:nvPr/>
          </p:nvGrpSpPr>
          <p:grpSpPr>
            <a:xfrm>
              <a:off x="1492576" y="6023637"/>
              <a:ext cx="2249620" cy="487405"/>
              <a:chOff x="1820045" y="5901632"/>
              <a:chExt cx="2249620" cy="487405"/>
            </a:xfrm>
          </p:grpSpPr>
          <p:sp>
            <p:nvSpPr>
              <p:cNvPr id="128" name="TextBox 127">
                <a:extLst>
                  <a:ext uri="{FF2B5EF4-FFF2-40B4-BE49-F238E27FC236}">
                    <a16:creationId xmlns:a16="http://schemas.microsoft.com/office/drawing/2014/main" id="{87A5DE91-913F-A67E-DC1A-E1CE37F761F0}"/>
                  </a:ext>
                </a:extLst>
              </p:cNvPr>
              <p:cNvSpPr txBox="1"/>
              <p:nvPr/>
            </p:nvSpPr>
            <p:spPr>
              <a:xfrm>
                <a:off x="1820045" y="5901632"/>
                <a:ext cx="2249620" cy="48740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pic>
            <p:nvPicPr>
              <p:cNvPr id="129" name="Picture 4">
                <a:extLst>
                  <a:ext uri="{FF2B5EF4-FFF2-40B4-BE49-F238E27FC236}">
                    <a16:creationId xmlns:a16="http://schemas.microsoft.com/office/drawing/2014/main" id="{E9834002-263D-032C-0BA9-E6446551471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30946" y="6009817"/>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9C467A73-E2EC-BE3B-5C88-FB56D90F087A}"/>
                </a:ext>
              </a:extLst>
            </p:cNvPr>
            <p:cNvGrpSpPr/>
            <p:nvPr/>
          </p:nvGrpSpPr>
          <p:grpSpPr>
            <a:xfrm>
              <a:off x="1558355" y="2219696"/>
              <a:ext cx="2249620" cy="292444"/>
              <a:chOff x="2087268" y="6151790"/>
              <a:chExt cx="2249620" cy="292444"/>
            </a:xfrm>
          </p:grpSpPr>
          <p:sp>
            <p:nvSpPr>
              <p:cNvPr id="126" name="TextBox 125">
                <a:extLst>
                  <a:ext uri="{FF2B5EF4-FFF2-40B4-BE49-F238E27FC236}">
                    <a16:creationId xmlns:a16="http://schemas.microsoft.com/office/drawing/2014/main" id="{B395B861-6882-76F1-3382-D8A6A9B57448}"/>
                  </a:ext>
                </a:extLst>
              </p:cNvPr>
              <p:cNvSpPr txBox="1"/>
              <p:nvPr/>
            </p:nvSpPr>
            <p:spPr>
              <a:xfrm>
                <a:off x="2087268" y="6151790"/>
                <a:ext cx="2249620" cy="292444"/>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182,659 Tweets</a:t>
                </a:r>
              </a:p>
            </p:txBody>
          </p:sp>
          <p:pic>
            <p:nvPicPr>
              <p:cNvPr id="127" name="Picture 4">
                <a:extLst>
                  <a:ext uri="{FF2B5EF4-FFF2-40B4-BE49-F238E27FC236}">
                    <a16:creationId xmlns:a16="http://schemas.microsoft.com/office/drawing/2014/main" id="{F18CD1C6-9A0D-76DE-A85E-2450BDB1BAC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89885" y="6160111"/>
                <a:ext cx="322567" cy="26523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0" name="TextBox 129">
            <a:extLst>
              <a:ext uri="{FF2B5EF4-FFF2-40B4-BE49-F238E27FC236}">
                <a16:creationId xmlns:a16="http://schemas.microsoft.com/office/drawing/2014/main" id="{6443403E-F66C-AA3F-E705-30E39270511C}"/>
              </a:ext>
            </a:extLst>
          </p:cNvPr>
          <p:cNvSpPr txBox="1"/>
          <p:nvPr/>
        </p:nvSpPr>
        <p:spPr>
          <a:xfrm>
            <a:off x="8187809" y="138491"/>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II) Tweet Level</a:t>
            </a:r>
          </a:p>
        </p:txBody>
      </p:sp>
      <p:sp>
        <p:nvSpPr>
          <p:cNvPr id="131" name="TextBox 130">
            <a:extLst>
              <a:ext uri="{FF2B5EF4-FFF2-40B4-BE49-F238E27FC236}">
                <a16:creationId xmlns:a16="http://schemas.microsoft.com/office/drawing/2014/main" id="{6E03F433-D6CD-3981-3D17-F059458FE087}"/>
              </a:ext>
            </a:extLst>
          </p:cNvPr>
          <p:cNvSpPr txBox="1"/>
          <p:nvPr/>
        </p:nvSpPr>
        <p:spPr>
          <a:xfrm>
            <a:off x="4132305" y="162004"/>
            <a:ext cx="3708915" cy="263395"/>
          </a:xfrm>
          <a:prstGeom prst="rect">
            <a:avLst/>
          </a:prstGeom>
          <a:solidFill>
            <a:schemeClr val="accent5">
              <a:lumMod val="50000"/>
            </a:schemeClr>
          </a:solidFill>
          <a:ln>
            <a:noFill/>
          </a:ln>
          <a:effectLst/>
        </p:spPr>
        <p:txBody>
          <a:bodyPr wrap="none" rtlCol="0" anchor="ctr" anchorCtr="1">
            <a:noAutofit/>
          </a:bodyPr>
          <a:lstStyle/>
          <a:p>
            <a:r>
              <a:rPr lang="en-US" sz="1100" b="1" dirty="0">
                <a:solidFill>
                  <a:schemeClr val="bg1"/>
                </a:solidFill>
                <a:latin typeface="Ekachon" panose="00000500000000000000" pitchFamily="2" charset="-34"/>
                <a:cs typeface="Ekachon" panose="00000500000000000000" pitchFamily="2" charset="-34"/>
              </a:rPr>
              <a:t>I ) User Level</a:t>
            </a:r>
          </a:p>
        </p:txBody>
      </p:sp>
      <p:grpSp>
        <p:nvGrpSpPr>
          <p:cNvPr id="132" name="Group 131">
            <a:extLst>
              <a:ext uri="{FF2B5EF4-FFF2-40B4-BE49-F238E27FC236}">
                <a16:creationId xmlns:a16="http://schemas.microsoft.com/office/drawing/2014/main" id="{3C0EA6CD-3E59-7A6A-0757-94CE0A66379E}"/>
              </a:ext>
            </a:extLst>
          </p:cNvPr>
          <p:cNvGrpSpPr/>
          <p:nvPr/>
        </p:nvGrpSpPr>
        <p:grpSpPr>
          <a:xfrm>
            <a:off x="4079409" y="1542181"/>
            <a:ext cx="3761150" cy="4370772"/>
            <a:chOff x="3297506" y="1905067"/>
            <a:chExt cx="4291276" cy="4776929"/>
          </a:xfrm>
        </p:grpSpPr>
        <p:sp>
          <p:nvSpPr>
            <p:cNvPr id="133" name="Rectangle 132">
              <a:extLst>
                <a:ext uri="{FF2B5EF4-FFF2-40B4-BE49-F238E27FC236}">
                  <a16:creationId xmlns:a16="http://schemas.microsoft.com/office/drawing/2014/main" id="{99A9F895-03CB-5468-3D47-8C0485C76F14}"/>
                </a:ext>
              </a:extLst>
            </p:cNvPr>
            <p:cNvSpPr/>
            <p:nvPr/>
          </p:nvSpPr>
          <p:spPr>
            <a:xfrm>
              <a:off x="3357102" y="1905067"/>
              <a:ext cx="4231680" cy="477692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34" name="Rectangle 133">
              <a:extLst>
                <a:ext uri="{FF2B5EF4-FFF2-40B4-BE49-F238E27FC236}">
                  <a16:creationId xmlns:a16="http://schemas.microsoft.com/office/drawing/2014/main" id="{BC280493-2CBD-71A2-95E5-03EEB57C651F}"/>
                </a:ext>
              </a:extLst>
            </p:cNvPr>
            <p:cNvSpPr/>
            <p:nvPr/>
          </p:nvSpPr>
          <p:spPr>
            <a:xfrm>
              <a:off x="3491491" y="3049483"/>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B4D84557-732D-2327-769F-7DA2BB76CB5F}"/>
                </a:ext>
              </a:extLst>
            </p:cNvPr>
            <p:cNvSpPr/>
            <p:nvPr/>
          </p:nvSpPr>
          <p:spPr>
            <a:xfrm>
              <a:off x="3491491" y="4244029"/>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63804E4C-6730-7F77-BF93-A64D9BA2F120}"/>
                </a:ext>
              </a:extLst>
            </p:cNvPr>
            <p:cNvSpPr/>
            <p:nvPr/>
          </p:nvSpPr>
          <p:spPr>
            <a:xfrm>
              <a:off x="3491491" y="5438575"/>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TextBox 136">
              <a:extLst>
                <a:ext uri="{FF2B5EF4-FFF2-40B4-BE49-F238E27FC236}">
                  <a16:creationId xmlns:a16="http://schemas.microsoft.com/office/drawing/2014/main" id="{5F6B4784-E7A6-338C-7C64-13EDB304C8D1}"/>
                </a:ext>
              </a:extLst>
            </p:cNvPr>
            <p:cNvSpPr txBox="1"/>
            <p:nvPr/>
          </p:nvSpPr>
          <p:spPr>
            <a:xfrm>
              <a:off x="3357102" y="1905068"/>
              <a:ext cx="2747177" cy="3363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Party Vote Scoring by User</a:t>
              </a:r>
              <a:endParaRPr lang="th-TH" dirty="0">
                <a:effectLst/>
              </a:endParaRPr>
            </a:p>
          </p:txBody>
        </p:sp>
        <p:grpSp>
          <p:nvGrpSpPr>
            <p:cNvPr id="138" name="Group 137">
              <a:extLst>
                <a:ext uri="{FF2B5EF4-FFF2-40B4-BE49-F238E27FC236}">
                  <a16:creationId xmlns:a16="http://schemas.microsoft.com/office/drawing/2014/main" id="{51993E42-BBB0-6A2B-8AE9-A39F5BD78DB5}"/>
                </a:ext>
              </a:extLst>
            </p:cNvPr>
            <p:cNvGrpSpPr/>
            <p:nvPr/>
          </p:nvGrpSpPr>
          <p:grpSpPr>
            <a:xfrm>
              <a:off x="4349747" y="2181176"/>
              <a:ext cx="2456180" cy="441053"/>
              <a:chOff x="4349747" y="2181176"/>
              <a:chExt cx="2456180" cy="441053"/>
            </a:xfrm>
          </p:grpSpPr>
          <p:grpSp>
            <p:nvGrpSpPr>
              <p:cNvPr id="169" name="Group 168">
                <a:extLst>
                  <a:ext uri="{FF2B5EF4-FFF2-40B4-BE49-F238E27FC236}">
                    <a16:creationId xmlns:a16="http://schemas.microsoft.com/office/drawing/2014/main" id="{ED449F53-FC70-215D-0C54-01AD5C0C1582}"/>
                  </a:ext>
                </a:extLst>
              </p:cNvPr>
              <p:cNvGrpSpPr/>
              <p:nvPr/>
            </p:nvGrpSpPr>
            <p:grpSpPr>
              <a:xfrm>
                <a:off x="5033892" y="2213691"/>
                <a:ext cx="1772035" cy="173237"/>
                <a:chOff x="1326443" y="5249860"/>
                <a:chExt cx="3327626" cy="320310"/>
              </a:xfrm>
            </p:grpSpPr>
            <p:sp>
              <p:nvSpPr>
                <p:cNvPr id="179" name="TextBox 178">
                  <a:extLst>
                    <a:ext uri="{FF2B5EF4-FFF2-40B4-BE49-F238E27FC236}">
                      <a16:creationId xmlns:a16="http://schemas.microsoft.com/office/drawing/2014/main" id="{2BAD434D-9FC3-3FDA-9F03-BD3033C2ED04}"/>
                    </a:ext>
                  </a:extLst>
                </p:cNvPr>
                <p:cNvSpPr txBox="1"/>
                <p:nvPr/>
              </p:nvSpPr>
              <p:spPr>
                <a:xfrm>
                  <a:off x="132644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a:t>
                  </a:r>
                </a:p>
              </p:txBody>
            </p:sp>
            <p:sp>
              <p:nvSpPr>
                <p:cNvPr id="180" name="TextBox 179">
                  <a:extLst>
                    <a:ext uri="{FF2B5EF4-FFF2-40B4-BE49-F238E27FC236}">
                      <a16:creationId xmlns:a16="http://schemas.microsoft.com/office/drawing/2014/main" id="{E044F1F1-AA73-23C2-FA26-F7277E75356F}"/>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a:t>
                  </a:r>
                </a:p>
              </p:txBody>
            </p:sp>
            <p:sp>
              <p:nvSpPr>
                <p:cNvPr id="181" name="TextBox 180">
                  <a:extLst>
                    <a:ext uri="{FF2B5EF4-FFF2-40B4-BE49-F238E27FC236}">
                      <a16:creationId xmlns:a16="http://schemas.microsoft.com/office/drawing/2014/main" id="{FDEF24CA-6F1A-FAA9-79A7-FCFA3A7FA965}"/>
                    </a:ext>
                  </a:extLst>
                </p:cNvPr>
                <p:cNvSpPr txBox="1"/>
                <p:nvPr/>
              </p:nvSpPr>
              <p:spPr>
                <a:xfrm>
                  <a:off x="362117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grpSp>
          <p:grpSp>
            <p:nvGrpSpPr>
              <p:cNvPr id="170" name="Group 169">
                <a:extLst>
                  <a:ext uri="{FF2B5EF4-FFF2-40B4-BE49-F238E27FC236}">
                    <a16:creationId xmlns:a16="http://schemas.microsoft.com/office/drawing/2014/main" id="{A9267239-E9E7-4D17-D8A8-59737B64B0B1}"/>
                  </a:ext>
                </a:extLst>
              </p:cNvPr>
              <p:cNvGrpSpPr/>
              <p:nvPr/>
            </p:nvGrpSpPr>
            <p:grpSpPr>
              <a:xfrm>
                <a:off x="5033892" y="2213691"/>
                <a:ext cx="1772035" cy="360865"/>
                <a:chOff x="1326443" y="4967075"/>
                <a:chExt cx="3327626" cy="603102"/>
              </a:xfrm>
              <a:noFill/>
            </p:grpSpPr>
            <p:sp>
              <p:nvSpPr>
                <p:cNvPr id="176" name="TextBox 175">
                  <a:extLst>
                    <a:ext uri="{FF2B5EF4-FFF2-40B4-BE49-F238E27FC236}">
                      <a16:creationId xmlns:a16="http://schemas.microsoft.com/office/drawing/2014/main" id="{2D172DD7-8CCF-6263-7112-58EE132460DD}"/>
                    </a:ext>
                  </a:extLst>
                </p:cNvPr>
                <p:cNvSpPr txBox="1"/>
                <p:nvPr/>
              </p:nvSpPr>
              <p:spPr>
                <a:xfrm>
                  <a:off x="3621173" y="4967075"/>
                  <a:ext cx="1032896"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7" name="TextBox 176">
                  <a:extLst>
                    <a:ext uri="{FF2B5EF4-FFF2-40B4-BE49-F238E27FC236}">
                      <a16:creationId xmlns:a16="http://schemas.microsoft.com/office/drawing/2014/main" id="{533CB82C-0747-9DF8-C21F-BC4C99B15463}"/>
                    </a:ext>
                  </a:extLst>
                </p:cNvPr>
                <p:cNvSpPr txBox="1"/>
                <p:nvPr/>
              </p:nvSpPr>
              <p:spPr>
                <a:xfrm>
                  <a:off x="1326443" y="4967077"/>
                  <a:ext cx="1023129"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solidFill>
                      <a:schemeClr val="bg1"/>
                    </a:solidFill>
                    <a:latin typeface="Ekachon" panose="00000500000000000000" pitchFamily="2" charset="-34"/>
                    <a:cs typeface="Ekachon" panose="00000500000000000000" pitchFamily="2" charset="-34"/>
                  </a:endParaRPr>
                </a:p>
              </p:txBody>
            </p:sp>
            <p:sp>
              <p:nvSpPr>
                <p:cNvPr id="178" name="TextBox 177">
                  <a:extLst>
                    <a:ext uri="{FF2B5EF4-FFF2-40B4-BE49-F238E27FC236}">
                      <a16:creationId xmlns:a16="http://schemas.microsoft.com/office/drawing/2014/main" id="{7B3BCFA6-F456-9C7C-1137-93E1A8161D05}"/>
                    </a:ext>
                  </a:extLst>
                </p:cNvPr>
                <p:cNvSpPr txBox="1"/>
                <p:nvPr/>
              </p:nvSpPr>
              <p:spPr>
                <a:xfrm>
                  <a:off x="2473809" y="4967080"/>
                  <a:ext cx="1028011" cy="603097"/>
                </a:xfrm>
                <a:prstGeom prst="rect">
                  <a:avLst/>
                </a:prstGeom>
                <a:grpFill/>
                <a:ln w="9525">
                  <a:solidFill>
                    <a:schemeClr val="tx1">
                      <a:lumMod val="50000"/>
                      <a:lumOff val="50000"/>
                    </a:schemeClr>
                  </a:solidFill>
                </a:ln>
                <a:effectLst/>
              </p:spPr>
              <p:txBody>
                <a:bodyPr wrap="none" rtlCol="0" anchor="ctr" anchorCtr="1">
                  <a:noAutofit/>
                </a:bodyPr>
                <a:lstStyle/>
                <a:p>
                  <a:endParaRPr lang="en-US" sz="1200" b="1" dirty="0">
                    <a:latin typeface="Ekachon" panose="00000500000000000000" pitchFamily="2" charset="-34"/>
                    <a:cs typeface="Ekachon" panose="00000500000000000000" pitchFamily="2" charset="-34"/>
                  </a:endParaRPr>
                </a:p>
              </p:txBody>
            </p:sp>
          </p:grpSp>
          <p:sp>
            <p:nvSpPr>
              <p:cNvPr id="171" name="TextBox 170">
                <a:extLst>
                  <a:ext uri="{FF2B5EF4-FFF2-40B4-BE49-F238E27FC236}">
                    <a16:creationId xmlns:a16="http://schemas.microsoft.com/office/drawing/2014/main" id="{ECE2F84F-889E-F622-0928-FC0F352245F3}"/>
                  </a:ext>
                </a:extLst>
              </p:cNvPr>
              <p:cNvSpPr txBox="1"/>
              <p:nvPr/>
            </p:nvSpPr>
            <p:spPr>
              <a:xfrm>
                <a:off x="4349747" y="2375188"/>
                <a:ext cx="739554" cy="246221"/>
              </a:xfrm>
              <a:prstGeom prst="rect">
                <a:avLst/>
              </a:prstGeom>
              <a:noFill/>
            </p:spPr>
            <p:txBody>
              <a:bodyPr wrap="square">
                <a:spAutoFit/>
              </a:bodyPr>
              <a:lstStyle>
                <a:defPPr>
                  <a:defRPr lang="en-US"/>
                </a:defPPr>
                <a:lvl1pPr algn="ctr"/>
              </a:lstStyle>
              <a:p>
                <a:r>
                  <a:rPr lang="en-US" sz="1000" b="1" i="1" dirty="0">
                    <a:latin typeface="Ekachon" panose="00000500000000000000" pitchFamily="2" charset="-34"/>
                    <a:cs typeface="Ekachon" panose="00000500000000000000" pitchFamily="2" charset="-34"/>
                  </a:rPr>
                  <a:t>Weight</a:t>
                </a:r>
              </a:p>
            </p:txBody>
          </p:sp>
          <p:sp>
            <p:nvSpPr>
              <p:cNvPr id="172" name="TextBox 171">
                <a:extLst>
                  <a:ext uri="{FF2B5EF4-FFF2-40B4-BE49-F238E27FC236}">
                    <a16:creationId xmlns:a16="http://schemas.microsoft.com/office/drawing/2014/main" id="{D6E7E4E0-94AF-A13A-C91D-08B0DB4D6415}"/>
                  </a:ext>
                </a:extLst>
              </p:cNvPr>
              <p:cNvSpPr txBox="1"/>
              <p:nvPr/>
            </p:nvSpPr>
            <p:spPr>
              <a:xfrm>
                <a:off x="4365468" y="2181176"/>
                <a:ext cx="739554" cy="261610"/>
              </a:xfrm>
              <a:prstGeom prst="rect">
                <a:avLst/>
              </a:prstGeom>
              <a:noFill/>
            </p:spPr>
            <p:txBody>
              <a:bodyPr wrap="square">
                <a:spAutoFit/>
              </a:bodyPr>
              <a:lstStyle>
                <a:defPPr>
                  <a:defRPr lang="en-US"/>
                </a:defPPr>
                <a:lvl1pPr algn="ctr"/>
              </a:lstStyle>
              <a:p>
                <a:r>
                  <a:rPr lang="en-US" sz="1050" b="1" dirty="0">
                    <a:solidFill>
                      <a:schemeClr val="tx1">
                        <a:lumMod val="50000"/>
                        <a:lumOff val="50000"/>
                      </a:schemeClr>
                    </a:solidFill>
                    <a:latin typeface="Ekachon" panose="00000500000000000000" pitchFamily="2" charset="-34"/>
                    <a:cs typeface="Ekachon" panose="00000500000000000000" pitchFamily="2" charset="-34"/>
                  </a:rPr>
                  <a:t>Lebel</a:t>
                </a:r>
              </a:p>
            </p:txBody>
          </p:sp>
          <p:sp>
            <p:nvSpPr>
              <p:cNvPr id="173" name="TextBox 172">
                <a:extLst>
                  <a:ext uri="{FF2B5EF4-FFF2-40B4-BE49-F238E27FC236}">
                    <a16:creationId xmlns:a16="http://schemas.microsoft.com/office/drawing/2014/main" id="{06FD33A4-A3FE-44B1-9DE8-76FC7F24C80E}"/>
                  </a:ext>
                </a:extLst>
              </p:cNvPr>
              <p:cNvSpPr txBox="1"/>
              <p:nvPr/>
            </p:nvSpPr>
            <p:spPr>
              <a:xfrm>
                <a:off x="5083583" y="2360619"/>
                <a:ext cx="418624"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3</a:t>
                </a:r>
              </a:p>
            </p:txBody>
          </p:sp>
          <p:sp>
            <p:nvSpPr>
              <p:cNvPr id="174" name="TextBox 173">
                <a:extLst>
                  <a:ext uri="{FF2B5EF4-FFF2-40B4-BE49-F238E27FC236}">
                    <a16:creationId xmlns:a16="http://schemas.microsoft.com/office/drawing/2014/main" id="{459B4BCF-53AF-9F35-915B-841129E43678}"/>
                  </a:ext>
                </a:extLst>
              </p:cNvPr>
              <p:cNvSpPr txBox="1"/>
              <p:nvPr/>
            </p:nvSpPr>
            <p:spPr>
              <a:xfrm>
                <a:off x="5723806" y="2355874"/>
                <a:ext cx="439657"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1</a:t>
                </a:r>
              </a:p>
            </p:txBody>
          </p:sp>
          <p:sp>
            <p:nvSpPr>
              <p:cNvPr id="175" name="TextBox 174">
                <a:extLst>
                  <a:ext uri="{FF2B5EF4-FFF2-40B4-BE49-F238E27FC236}">
                    <a16:creationId xmlns:a16="http://schemas.microsoft.com/office/drawing/2014/main" id="{F3E47505-0764-9FC3-9075-DBB6B297ADD4}"/>
                  </a:ext>
                </a:extLst>
              </p:cNvPr>
              <p:cNvSpPr txBox="1"/>
              <p:nvPr/>
            </p:nvSpPr>
            <p:spPr>
              <a:xfrm>
                <a:off x="6313361" y="2360619"/>
                <a:ext cx="384796" cy="261610"/>
              </a:xfrm>
              <a:prstGeom prst="rect">
                <a:avLst/>
              </a:prstGeom>
              <a:noFill/>
            </p:spPr>
            <p:txBody>
              <a:bodyPr wrap="square">
                <a:spAutoFit/>
              </a:bodyPr>
              <a:lstStyle>
                <a:defPPr>
                  <a:defRPr lang="en-US"/>
                </a:defPPr>
                <a:lvl1pPr algn="ctr"/>
              </a:lstStyle>
              <a:p>
                <a:r>
                  <a:rPr lang="en-US" sz="1100" b="1" i="1" dirty="0">
                    <a:latin typeface="Ekachon" panose="00000500000000000000" pitchFamily="2" charset="-34"/>
                    <a:cs typeface="Ekachon" panose="00000500000000000000" pitchFamily="2" charset="-34"/>
                  </a:rPr>
                  <a:t>-2</a:t>
                </a:r>
              </a:p>
            </p:txBody>
          </p:sp>
        </p:grpSp>
        <p:cxnSp>
          <p:nvCxnSpPr>
            <p:cNvPr id="139" name="Straight Connector 138">
              <a:extLst>
                <a:ext uri="{FF2B5EF4-FFF2-40B4-BE49-F238E27FC236}">
                  <a16:creationId xmlns:a16="http://schemas.microsoft.com/office/drawing/2014/main" id="{D8674A77-549D-E3A2-8F66-028D22614EEC}"/>
                </a:ext>
              </a:extLst>
            </p:cNvPr>
            <p:cNvCxnSpPr>
              <a:cxnSpLocks/>
            </p:cNvCxnSpPr>
            <p:nvPr/>
          </p:nvCxnSpPr>
          <p:spPr>
            <a:xfrm flipH="1">
              <a:off x="3667884" y="2681432"/>
              <a:ext cx="3288519" cy="0"/>
            </a:xfrm>
            <a:prstGeom prst="line">
              <a:avLst/>
            </a:prstGeom>
            <a:ln w="9525">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140" name="Freeform 8">
              <a:extLst>
                <a:ext uri="{FF2B5EF4-FFF2-40B4-BE49-F238E27FC236}">
                  <a16:creationId xmlns:a16="http://schemas.microsoft.com/office/drawing/2014/main" id="{D3878E89-35ED-F443-824B-697832692B70}"/>
                </a:ext>
              </a:extLst>
            </p:cNvPr>
            <p:cNvSpPr>
              <a:spLocks/>
            </p:cNvSpPr>
            <p:nvPr/>
          </p:nvSpPr>
          <p:spPr bwMode="auto">
            <a:xfrm>
              <a:off x="3829684" y="4719619"/>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1" name="Freeform 26">
              <a:extLst>
                <a:ext uri="{FF2B5EF4-FFF2-40B4-BE49-F238E27FC236}">
                  <a16:creationId xmlns:a16="http://schemas.microsoft.com/office/drawing/2014/main" id="{711EBE27-4BE2-B7E0-8851-B1DB7C97BE0E}"/>
                </a:ext>
              </a:extLst>
            </p:cNvPr>
            <p:cNvSpPr>
              <a:spLocks/>
            </p:cNvSpPr>
            <p:nvPr/>
          </p:nvSpPr>
          <p:spPr bwMode="auto">
            <a:xfrm>
              <a:off x="3938964" y="3520492"/>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2" name="Freeform 23">
              <a:extLst>
                <a:ext uri="{FF2B5EF4-FFF2-40B4-BE49-F238E27FC236}">
                  <a16:creationId xmlns:a16="http://schemas.microsoft.com/office/drawing/2014/main" id="{DCCA02E8-A738-34E8-654F-973D265D4976}"/>
                </a:ext>
              </a:extLst>
            </p:cNvPr>
            <p:cNvSpPr>
              <a:spLocks/>
            </p:cNvSpPr>
            <p:nvPr/>
          </p:nvSpPr>
          <p:spPr bwMode="auto">
            <a:xfrm>
              <a:off x="3829683" y="5871531"/>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3" name="TextBox 142">
              <a:extLst>
                <a:ext uri="{FF2B5EF4-FFF2-40B4-BE49-F238E27FC236}">
                  <a16:creationId xmlns:a16="http://schemas.microsoft.com/office/drawing/2014/main" id="{9FE2E28B-7CDD-5D10-AD16-8776DEDC9D13}"/>
                </a:ext>
              </a:extLst>
            </p:cNvPr>
            <p:cNvSpPr txBox="1"/>
            <p:nvPr/>
          </p:nvSpPr>
          <p:spPr>
            <a:xfrm>
              <a:off x="3461477" y="3016734"/>
              <a:ext cx="963834" cy="346708"/>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sp>
          <p:nvSpPr>
            <p:cNvPr id="144" name="TextBox 143">
              <a:extLst>
                <a:ext uri="{FF2B5EF4-FFF2-40B4-BE49-F238E27FC236}">
                  <a16:creationId xmlns:a16="http://schemas.microsoft.com/office/drawing/2014/main" id="{76781DAF-00DD-4070-A17E-21C958820C03}"/>
                </a:ext>
              </a:extLst>
            </p:cNvPr>
            <p:cNvSpPr txBox="1"/>
            <p:nvPr/>
          </p:nvSpPr>
          <p:spPr>
            <a:xfrm>
              <a:off x="3297506" y="4201309"/>
              <a:ext cx="1298225" cy="315190"/>
            </a:xfrm>
            <a:prstGeom prst="rect">
              <a:avLst/>
            </a:prstGeom>
            <a:noFill/>
          </p:spPr>
          <p:txBody>
            <a:bodyPr wrap="square">
              <a:spAutoFit/>
            </a:bodyPr>
            <a:lstStyle>
              <a:defPPr>
                <a:defRPr lang="en-US"/>
              </a:defPPr>
              <a:lvl1pPr algn="ctr"/>
            </a:lstStyle>
            <a:p>
              <a:r>
                <a:rPr lang="en-US" sz="1400" b="1" spc="-150" dirty="0">
                  <a:solidFill>
                    <a:schemeClr val="bg1"/>
                  </a:solidFill>
                  <a:latin typeface="Century Gothic" panose="020B0502020202020204" pitchFamily="34" charset="0"/>
                  <a:cs typeface="Ekachon" panose="00000500000000000000" pitchFamily="2" charset="-34"/>
                </a:rPr>
                <a:t>ATTACKER</a:t>
              </a:r>
            </a:p>
          </p:txBody>
        </p:sp>
        <p:sp>
          <p:nvSpPr>
            <p:cNvPr id="145" name="TextBox 144">
              <a:extLst>
                <a:ext uri="{FF2B5EF4-FFF2-40B4-BE49-F238E27FC236}">
                  <a16:creationId xmlns:a16="http://schemas.microsoft.com/office/drawing/2014/main" id="{B1E585F0-79E3-E62F-4929-38851CD6FC8C}"/>
                </a:ext>
              </a:extLst>
            </p:cNvPr>
            <p:cNvSpPr txBox="1"/>
            <p:nvPr/>
          </p:nvSpPr>
          <p:spPr>
            <a:xfrm>
              <a:off x="3504400" y="5401369"/>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sp>
          <p:nvSpPr>
            <p:cNvPr id="146" name="TextBox 145">
              <a:extLst>
                <a:ext uri="{FF2B5EF4-FFF2-40B4-BE49-F238E27FC236}">
                  <a16:creationId xmlns:a16="http://schemas.microsoft.com/office/drawing/2014/main" id="{E1C34660-D41D-EB54-698B-2A9B4077DD4B}"/>
                </a:ext>
              </a:extLst>
            </p:cNvPr>
            <p:cNvSpPr txBox="1"/>
            <p:nvPr/>
          </p:nvSpPr>
          <p:spPr>
            <a:xfrm>
              <a:off x="3486339" y="2791379"/>
              <a:ext cx="920561" cy="173874"/>
            </a:xfrm>
            <a:prstGeom prst="rect">
              <a:avLst/>
            </a:prstGeom>
            <a:solidFill>
              <a:schemeClr val="bg1">
                <a:lumMod val="85000"/>
              </a:schemeClr>
            </a:solidFill>
            <a:ln>
              <a:noFill/>
            </a:ln>
            <a:effectLst/>
          </p:spPr>
          <p:txBody>
            <a:bodyPr wrap="none" rtlCol="0" anchor="ctr" anchorCtr="1">
              <a:noAutofit/>
            </a:bodyPr>
            <a:lstStyle/>
            <a:p>
              <a:r>
                <a:rPr lang="en-US" sz="1100" dirty="0">
                  <a:latin typeface="Ekachon" panose="00000500000000000000" pitchFamily="2" charset="-34"/>
                  <a:cs typeface="Ekachon" panose="00000500000000000000" pitchFamily="2" charset="-34"/>
                </a:rPr>
                <a:t>Group</a:t>
              </a:r>
              <a:endParaRPr lang="en-US" sz="1100" b="1" dirty="0">
                <a:solidFill>
                  <a:srgbClr val="0000FF"/>
                </a:solidFill>
                <a:latin typeface="Ekachon" panose="00000500000000000000" pitchFamily="2" charset="-34"/>
                <a:cs typeface="Ekachon" panose="00000500000000000000" pitchFamily="2" charset="-34"/>
              </a:endParaRPr>
            </a:p>
          </p:txBody>
        </p:sp>
        <p:sp>
          <p:nvSpPr>
            <p:cNvPr id="147" name="TextBox 146">
              <a:extLst>
                <a:ext uri="{FF2B5EF4-FFF2-40B4-BE49-F238E27FC236}">
                  <a16:creationId xmlns:a16="http://schemas.microsoft.com/office/drawing/2014/main" id="{752813B0-7042-DB1C-AB52-34DB99A0E689}"/>
                </a:ext>
              </a:extLst>
            </p:cNvPr>
            <p:cNvSpPr txBox="1"/>
            <p:nvPr/>
          </p:nvSpPr>
          <p:spPr>
            <a:xfrm>
              <a:off x="4476394" y="2791379"/>
              <a:ext cx="2304136" cy="173874"/>
            </a:xfrm>
            <a:prstGeom prst="rect">
              <a:avLst/>
            </a:prstGeom>
            <a:solidFill>
              <a:schemeClr val="bg1">
                <a:lumMod val="85000"/>
              </a:schemeClr>
            </a:solidFill>
            <a:ln>
              <a:noFill/>
            </a:ln>
            <a:effectLst/>
          </p:spPr>
          <p:txBody>
            <a:bodyPr wrap="none" rtlCol="0" anchor="ctr" anchorCtr="1">
              <a:noAutofit/>
            </a:bodyPr>
            <a:lstStyle/>
            <a:p>
              <a:r>
                <a:rPr lang="en-US" sz="900" dirty="0">
                  <a:latin typeface="Ekachon" panose="00000500000000000000" pitchFamily="2" charset="-34"/>
                  <a:cs typeface="Ekachon" panose="00000500000000000000" pitchFamily="2" charset="-34"/>
                </a:rPr>
                <a:t>No. of Tweet by Party and Sentiment</a:t>
              </a:r>
            </a:p>
          </p:txBody>
        </p:sp>
        <p:sp>
          <p:nvSpPr>
            <p:cNvPr id="148" name="TextBox 147">
              <a:extLst>
                <a:ext uri="{FF2B5EF4-FFF2-40B4-BE49-F238E27FC236}">
                  <a16:creationId xmlns:a16="http://schemas.microsoft.com/office/drawing/2014/main" id="{7B634DD0-169C-85C0-7261-87BA3C051F31}"/>
                </a:ext>
              </a:extLst>
            </p:cNvPr>
            <p:cNvSpPr txBox="1"/>
            <p:nvPr/>
          </p:nvSpPr>
          <p:spPr>
            <a:xfrm>
              <a:off x="6850024" y="2787696"/>
              <a:ext cx="635999" cy="173874"/>
            </a:xfrm>
            <a:prstGeom prst="rect">
              <a:avLst/>
            </a:prstGeom>
            <a:solidFill>
              <a:schemeClr val="bg1">
                <a:lumMod val="85000"/>
              </a:schemeClr>
            </a:solidFill>
            <a:ln>
              <a:noFill/>
            </a:ln>
            <a:effectLst/>
          </p:spPr>
          <p:txBody>
            <a:bodyPr wrap="none" rtlCol="0" anchor="ctr" anchorCtr="1">
              <a:noAutofit/>
            </a:bodyPr>
            <a:lstStyle/>
            <a:p>
              <a:r>
                <a:rPr lang="en-US" sz="1050" dirty="0">
                  <a:latin typeface="Ekachon" panose="00000500000000000000" pitchFamily="2" charset="-34"/>
                  <a:cs typeface="Ekachon" panose="00000500000000000000" pitchFamily="2" charset="-34"/>
                </a:rPr>
                <a:t>Score</a:t>
              </a:r>
            </a:p>
          </p:txBody>
        </p:sp>
        <p:sp>
          <p:nvSpPr>
            <p:cNvPr id="149" name="TextBox 148">
              <a:extLst>
                <a:ext uri="{FF2B5EF4-FFF2-40B4-BE49-F238E27FC236}">
                  <a16:creationId xmlns:a16="http://schemas.microsoft.com/office/drawing/2014/main" id="{C0CD0522-29B5-4B4A-C3C6-BEB7F92B522E}"/>
                </a:ext>
              </a:extLst>
            </p:cNvPr>
            <p:cNvSpPr txBox="1"/>
            <p:nvPr/>
          </p:nvSpPr>
          <p:spPr>
            <a:xfrm>
              <a:off x="3419556" y="3782135"/>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10 </a:t>
              </a:r>
            </a:p>
            <a:p>
              <a:pPr algn="l"/>
              <a:r>
                <a:rPr lang="en-US" sz="900" b="1" dirty="0">
                  <a:latin typeface="Ekachon" panose="00000500000000000000" pitchFamily="2" charset="-34"/>
                  <a:cs typeface="Ekachon" panose="00000500000000000000" pitchFamily="2" charset="-34"/>
                </a:rPr>
                <a:t>Tweets</a:t>
              </a:r>
            </a:p>
          </p:txBody>
        </p:sp>
        <p:pic>
          <p:nvPicPr>
            <p:cNvPr id="150" name="Picture 149">
              <a:extLst>
                <a:ext uri="{FF2B5EF4-FFF2-40B4-BE49-F238E27FC236}">
                  <a16:creationId xmlns:a16="http://schemas.microsoft.com/office/drawing/2014/main" id="{BEDE0C1B-3705-B56D-1C63-E093B56E19DD}"/>
                </a:ext>
              </a:extLst>
            </p:cNvPr>
            <p:cNvPicPr>
              <a:picLocks noChangeAspect="1"/>
            </p:cNvPicPr>
            <p:nvPr/>
          </p:nvPicPr>
          <p:blipFill>
            <a:blip r:embed="rId14"/>
            <a:stretch>
              <a:fillRect/>
            </a:stretch>
          </p:blipFill>
          <p:spPr>
            <a:xfrm>
              <a:off x="4437614" y="3047750"/>
              <a:ext cx="3048409" cy="1093349"/>
            </a:xfrm>
            <a:prstGeom prst="rect">
              <a:avLst/>
            </a:prstGeom>
          </p:spPr>
        </p:pic>
        <p:sp>
          <p:nvSpPr>
            <p:cNvPr id="151" name="TextBox 150">
              <a:extLst>
                <a:ext uri="{FF2B5EF4-FFF2-40B4-BE49-F238E27FC236}">
                  <a16:creationId xmlns:a16="http://schemas.microsoft.com/office/drawing/2014/main" id="{03DC94D4-C5BF-73C1-F8FF-4BE8C4C68469}"/>
                </a:ext>
              </a:extLst>
            </p:cNvPr>
            <p:cNvSpPr txBox="1"/>
            <p:nvPr/>
          </p:nvSpPr>
          <p:spPr>
            <a:xfrm>
              <a:off x="3581622" y="3282793"/>
              <a:ext cx="729993" cy="230832"/>
            </a:xfrm>
            <a:prstGeom prst="rect">
              <a:avLst/>
            </a:prstGeom>
            <a:noFill/>
          </p:spPr>
          <p:txBody>
            <a:bodyPr wrap="square">
              <a:spAutoFit/>
            </a:bodyPr>
            <a:lstStyle>
              <a:defPPr>
                <a:defRPr lang="en-US"/>
              </a:defPPr>
              <a:lvl1pPr algn="ctr"/>
            </a:lstStyle>
            <a:p>
              <a:r>
                <a:rPr lang="en-US" sz="900" b="1" dirty="0">
                  <a:solidFill>
                    <a:schemeClr val="bg1"/>
                  </a:solidFill>
                  <a:latin typeface="Ekachon" panose="00000500000000000000" pitchFamily="2" charset="-34"/>
                  <a:cs typeface="Ekachon" panose="00000500000000000000" pitchFamily="2" charset="-34"/>
                </a:rPr>
                <a:t>Party A</a:t>
              </a:r>
            </a:p>
          </p:txBody>
        </p:sp>
        <p:sp>
          <p:nvSpPr>
            <p:cNvPr id="152" name="Freeform 501">
              <a:extLst>
                <a:ext uri="{FF2B5EF4-FFF2-40B4-BE49-F238E27FC236}">
                  <a16:creationId xmlns:a16="http://schemas.microsoft.com/office/drawing/2014/main" id="{03A56867-5748-B0F0-591B-4B1CC1A2CEFD}"/>
                </a:ext>
              </a:extLst>
            </p:cNvPr>
            <p:cNvSpPr>
              <a:spLocks noEditPoints="1"/>
            </p:cNvSpPr>
            <p:nvPr/>
          </p:nvSpPr>
          <p:spPr bwMode="auto">
            <a:xfrm>
              <a:off x="4657627" y="3000374"/>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3" name="Freeform 501">
              <a:extLst>
                <a:ext uri="{FF2B5EF4-FFF2-40B4-BE49-F238E27FC236}">
                  <a16:creationId xmlns:a16="http://schemas.microsoft.com/office/drawing/2014/main" id="{5CA7F310-2716-EC89-7347-223AAD912EAD}"/>
                </a:ext>
              </a:extLst>
            </p:cNvPr>
            <p:cNvSpPr>
              <a:spLocks noEditPoints="1"/>
            </p:cNvSpPr>
            <p:nvPr/>
          </p:nvSpPr>
          <p:spPr bwMode="auto">
            <a:xfrm>
              <a:off x="6987379" y="3000373"/>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pic>
          <p:nvPicPr>
            <p:cNvPr id="154" name="Picture 153">
              <a:extLst>
                <a:ext uri="{FF2B5EF4-FFF2-40B4-BE49-F238E27FC236}">
                  <a16:creationId xmlns:a16="http://schemas.microsoft.com/office/drawing/2014/main" id="{EF380B52-245A-0988-6368-2EB7E5FDD7A4}"/>
                </a:ext>
              </a:extLst>
            </p:cNvPr>
            <p:cNvPicPr>
              <a:picLocks noChangeAspect="1"/>
            </p:cNvPicPr>
            <p:nvPr/>
          </p:nvPicPr>
          <p:blipFill>
            <a:blip r:embed="rId15"/>
            <a:stretch>
              <a:fillRect/>
            </a:stretch>
          </p:blipFill>
          <p:spPr>
            <a:xfrm>
              <a:off x="4437614" y="4240075"/>
              <a:ext cx="3048409" cy="1103089"/>
            </a:xfrm>
            <a:prstGeom prst="rect">
              <a:avLst/>
            </a:prstGeom>
          </p:spPr>
        </p:pic>
        <p:sp>
          <p:nvSpPr>
            <p:cNvPr id="155" name="Freeform 501">
              <a:extLst>
                <a:ext uri="{FF2B5EF4-FFF2-40B4-BE49-F238E27FC236}">
                  <a16:creationId xmlns:a16="http://schemas.microsoft.com/office/drawing/2014/main" id="{76A51A4B-0201-EBEE-C863-A2110B586290}"/>
                </a:ext>
              </a:extLst>
            </p:cNvPr>
            <p:cNvSpPr>
              <a:spLocks noEditPoints="1"/>
            </p:cNvSpPr>
            <p:nvPr/>
          </p:nvSpPr>
          <p:spPr bwMode="auto">
            <a:xfrm>
              <a:off x="6964041"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56" name="Freeform 501">
              <a:extLst>
                <a:ext uri="{FF2B5EF4-FFF2-40B4-BE49-F238E27FC236}">
                  <a16:creationId xmlns:a16="http://schemas.microsoft.com/office/drawing/2014/main" id="{D8BBE7A4-9DF3-EF3A-CDD3-DBA2777D9749}"/>
                </a:ext>
              </a:extLst>
            </p:cNvPr>
            <p:cNvSpPr>
              <a:spLocks noEditPoints="1"/>
            </p:cNvSpPr>
            <p:nvPr/>
          </p:nvSpPr>
          <p:spPr bwMode="auto">
            <a:xfrm>
              <a:off x="4652012" y="5084491"/>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57" name="TextBox 156">
              <a:extLst>
                <a:ext uri="{FF2B5EF4-FFF2-40B4-BE49-F238E27FC236}">
                  <a16:creationId xmlns:a16="http://schemas.microsoft.com/office/drawing/2014/main" id="{3712A08B-F1C9-F225-71AC-D506CE0D34F3}"/>
                </a:ext>
              </a:extLst>
            </p:cNvPr>
            <p:cNvSpPr txBox="1"/>
            <p:nvPr/>
          </p:nvSpPr>
          <p:spPr>
            <a:xfrm>
              <a:off x="3581622" y="4454130"/>
              <a:ext cx="729993" cy="230832"/>
            </a:xfrm>
            <a:prstGeom prst="rect">
              <a:avLst/>
            </a:prstGeom>
            <a:noFill/>
          </p:spPr>
          <p:txBody>
            <a:bodyPr wrap="square">
              <a:spAutoFit/>
            </a:bodyPr>
            <a:lstStyle>
              <a:defPPr>
                <a:defRPr lang="en-US"/>
              </a:defPPr>
              <a:lvl1pPr algn="ctr"/>
            </a:lstStyle>
            <a:p>
              <a:r>
                <a:rPr lang="en-US" sz="900" b="1" dirty="0">
                  <a:solidFill>
                    <a:schemeClr val="tx1">
                      <a:lumMod val="75000"/>
                      <a:lumOff val="25000"/>
                    </a:schemeClr>
                  </a:solidFill>
                  <a:latin typeface="Ekachon" panose="00000500000000000000" pitchFamily="2" charset="-34"/>
                  <a:cs typeface="Ekachon" panose="00000500000000000000" pitchFamily="2" charset="-34"/>
                </a:rPr>
                <a:t>Party E</a:t>
              </a:r>
            </a:p>
          </p:txBody>
        </p:sp>
        <p:sp>
          <p:nvSpPr>
            <p:cNvPr id="158" name="TextBox 157">
              <a:extLst>
                <a:ext uri="{FF2B5EF4-FFF2-40B4-BE49-F238E27FC236}">
                  <a16:creationId xmlns:a16="http://schemas.microsoft.com/office/drawing/2014/main" id="{4353653B-A760-F5A9-1917-DB76CF726453}"/>
                </a:ext>
              </a:extLst>
            </p:cNvPr>
            <p:cNvSpPr txBox="1"/>
            <p:nvPr/>
          </p:nvSpPr>
          <p:spPr>
            <a:xfrm>
              <a:off x="3423706" y="4986700"/>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19 </a:t>
              </a:r>
            </a:p>
            <a:p>
              <a:pPr algn="l"/>
              <a:r>
                <a:rPr lang="en-US" sz="900" b="1" dirty="0">
                  <a:latin typeface="Ekachon" panose="00000500000000000000" pitchFamily="2" charset="-34"/>
                  <a:cs typeface="Ekachon" panose="00000500000000000000" pitchFamily="2" charset="-34"/>
                </a:rPr>
                <a:t>Tweets</a:t>
              </a:r>
            </a:p>
          </p:txBody>
        </p:sp>
        <p:pic>
          <p:nvPicPr>
            <p:cNvPr id="159" name="Picture 158">
              <a:extLst>
                <a:ext uri="{FF2B5EF4-FFF2-40B4-BE49-F238E27FC236}">
                  <a16:creationId xmlns:a16="http://schemas.microsoft.com/office/drawing/2014/main" id="{D7FEA1C6-5AA9-A6BB-9025-8D263FC20797}"/>
                </a:ext>
              </a:extLst>
            </p:cNvPr>
            <p:cNvPicPr>
              <a:picLocks noChangeAspect="1"/>
            </p:cNvPicPr>
            <p:nvPr/>
          </p:nvPicPr>
          <p:blipFill>
            <a:blip r:embed="rId16"/>
            <a:stretch>
              <a:fillRect/>
            </a:stretch>
          </p:blipFill>
          <p:spPr>
            <a:xfrm>
              <a:off x="4437614" y="5434150"/>
              <a:ext cx="3048409" cy="1093349"/>
            </a:xfrm>
            <a:prstGeom prst="rect">
              <a:avLst/>
            </a:prstGeom>
          </p:spPr>
        </p:pic>
        <p:sp>
          <p:nvSpPr>
            <p:cNvPr id="160" name="Freeform 501">
              <a:extLst>
                <a:ext uri="{FF2B5EF4-FFF2-40B4-BE49-F238E27FC236}">
                  <a16:creationId xmlns:a16="http://schemas.microsoft.com/office/drawing/2014/main" id="{1C4D553D-1E57-BE49-6FAE-C426C9642B20}"/>
                </a:ext>
              </a:extLst>
            </p:cNvPr>
            <p:cNvSpPr>
              <a:spLocks noEditPoints="1"/>
            </p:cNvSpPr>
            <p:nvPr/>
          </p:nvSpPr>
          <p:spPr bwMode="auto">
            <a:xfrm>
              <a:off x="6964041"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1" name="Freeform 501">
              <a:extLst>
                <a:ext uri="{FF2B5EF4-FFF2-40B4-BE49-F238E27FC236}">
                  <a16:creationId xmlns:a16="http://schemas.microsoft.com/office/drawing/2014/main" id="{FB751611-0EC3-CEF5-E44B-0840D6001B84}"/>
                </a:ext>
              </a:extLst>
            </p:cNvPr>
            <p:cNvSpPr>
              <a:spLocks noEditPoints="1"/>
            </p:cNvSpPr>
            <p:nvPr/>
          </p:nvSpPr>
          <p:spPr bwMode="auto">
            <a:xfrm>
              <a:off x="4652012" y="6261286"/>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FF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2" name="Freeform 501">
              <a:extLst>
                <a:ext uri="{FF2B5EF4-FFF2-40B4-BE49-F238E27FC236}">
                  <a16:creationId xmlns:a16="http://schemas.microsoft.com/office/drawing/2014/main" id="{51E1728E-0539-E89C-5E11-54DB1CE2375B}"/>
                </a:ext>
              </a:extLst>
            </p:cNvPr>
            <p:cNvSpPr>
              <a:spLocks noEditPoints="1"/>
            </p:cNvSpPr>
            <p:nvPr/>
          </p:nvSpPr>
          <p:spPr bwMode="auto">
            <a:xfrm>
              <a:off x="4646081" y="5605320"/>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00B05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63" name="Freeform 501">
              <a:extLst>
                <a:ext uri="{FF2B5EF4-FFF2-40B4-BE49-F238E27FC236}">
                  <a16:creationId xmlns:a16="http://schemas.microsoft.com/office/drawing/2014/main" id="{2F776F72-9C08-CECC-4CA7-D3FF439DC9FD}"/>
                </a:ext>
              </a:extLst>
            </p:cNvPr>
            <p:cNvSpPr>
              <a:spLocks noEditPoints="1"/>
            </p:cNvSpPr>
            <p:nvPr/>
          </p:nvSpPr>
          <p:spPr bwMode="auto">
            <a:xfrm>
              <a:off x="6975833" y="5605319"/>
              <a:ext cx="425956" cy="266213"/>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chemeClr val="tx1"/>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Calibri" panose="020F0502020204030204"/>
                <a:ea typeface="+mn-ea"/>
                <a:cs typeface="Ekachon"/>
              </a:endParaRPr>
            </a:p>
          </p:txBody>
        </p:sp>
        <p:sp>
          <p:nvSpPr>
            <p:cNvPr id="164" name="TextBox 163">
              <a:extLst>
                <a:ext uri="{FF2B5EF4-FFF2-40B4-BE49-F238E27FC236}">
                  <a16:creationId xmlns:a16="http://schemas.microsoft.com/office/drawing/2014/main" id="{528CA376-B3AC-070D-6D2C-42BA93970EC2}"/>
                </a:ext>
              </a:extLst>
            </p:cNvPr>
            <p:cNvSpPr txBox="1"/>
            <p:nvPr/>
          </p:nvSpPr>
          <p:spPr>
            <a:xfrm>
              <a:off x="3419556" y="6176667"/>
              <a:ext cx="868558" cy="392415"/>
            </a:xfrm>
            <a:prstGeom prst="rect">
              <a:avLst/>
            </a:prstGeom>
            <a:noFill/>
          </p:spPr>
          <p:txBody>
            <a:bodyPr wrap="square">
              <a:spAutoFit/>
            </a:bodyPr>
            <a:lstStyle>
              <a:defPPr>
                <a:defRPr lang="en-US"/>
              </a:defPPr>
              <a:lvl1pPr algn="ctr"/>
            </a:lstStyle>
            <a:p>
              <a:pPr algn="l"/>
              <a:r>
                <a:rPr lang="en-US" sz="1050" b="1" dirty="0">
                  <a:latin typeface="Ekachon" panose="00000500000000000000" pitchFamily="2" charset="-34"/>
                  <a:cs typeface="Ekachon" panose="00000500000000000000" pitchFamily="2" charset="-34"/>
                </a:rPr>
                <a:t>24 </a:t>
              </a:r>
            </a:p>
            <a:p>
              <a:pPr algn="l"/>
              <a:r>
                <a:rPr lang="en-US" sz="900" b="1" dirty="0">
                  <a:latin typeface="Ekachon" panose="00000500000000000000" pitchFamily="2" charset="-34"/>
                  <a:cs typeface="Ekachon" panose="00000500000000000000" pitchFamily="2" charset="-34"/>
                </a:rPr>
                <a:t>Tweets</a:t>
              </a:r>
            </a:p>
          </p:txBody>
        </p:sp>
        <p:sp>
          <p:nvSpPr>
            <p:cNvPr id="165" name="TextBox 164">
              <a:extLst>
                <a:ext uri="{FF2B5EF4-FFF2-40B4-BE49-F238E27FC236}">
                  <a16:creationId xmlns:a16="http://schemas.microsoft.com/office/drawing/2014/main" id="{B4452EF7-B412-2977-1258-A86F53F4B05E}"/>
                </a:ext>
              </a:extLst>
            </p:cNvPr>
            <p:cNvSpPr txBox="1"/>
            <p:nvPr/>
          </p:nvSpPr>
          <p:spPr>
            <a:xfrm>
              <a:off x="3367184" y="5715459"/>
              <a:ext cx="729993" cy="215444"/>
            </a:xfrm>
            <a:prstGeom prst="rect">
              <a:avLst/>
            </a:prstGeom>
            <a:noFill/>
          </p:spPr>
          <p:txBody>
            <a:bodyPr wrap="square">
              <a:spAutoFit/>
            </a:bodyPr>
            <a:lstStyle>
              <a:defPPr>
                <a:defRPr lang="en-US"/>
              </a:defPPr>
              <a:lvl1pPr algn="ctr"/>
            </a:lstStyle>
            <a:p>
              <a:r>
                <a:rPr lang="en-US" sz="800" dirty="0">
                  <a:solidFill>
                    <a:schemeClr val="bg1"/>
                  </a:solidFill>
                  <a:latin typeface="Ekachon" panose="00000500000000000000" pitchFamily="2" charset="-34"/>
                  <a:cs typeface="Ekachon" panose="00000500000000000000" pitchFamily="2" charset="-34"/>
                </a:rPr>
                <a:t>Party B</a:t>
              </a:r>
            </a:p>
          </p:txBody>
        </p:sp>
        <p:sp>
          <p:nvSpPr>
            <p:cNvPr id="166" name="TextBox 165">
              <a:extLst>
                <a:ext uri="{FF2B5EF4-FFF2-40B4-BE49-F238E27FC236}">
                  <a16:creationId xmlns:a16="http://schemas.microsoft.com/office/drawing/2014/main" id="{B1874A15-872D-805B-F4BB-877B181D4CD2}"/>
                </a:ext>
              </a:extLst>
            </p:cNvPr>
            <p:cNvSpPr txBox="1"/>
            <p:nvPr/>
          </p:nvSpPr>
          <p:spPr>
            <a:xfrm>
              <a:off x="3807621" y="5715459"/>
              <a:ext cx="729993" cy="215444"/>
            </a:xfrm>
            <a:prstGeom prst="rect">
              <a:avLst/>
            </a:prstGeom>
            <a:noFill/>
          </p:spPr>
          <p:txBody>
            <a:bodyPr wrap="square">
              <a:spAutoFit/>
            </a:bodyPr>
            <a:lstStyle>
              <a:defPPr>
                <a:defRPr lang="en-US"/>
              </a:defPPr>
              <a:lvl1pPr algn="ctr"/>
            </a:lstStyle>
            <a:p>
              <a:r>
                <a:rPr lang="en-US" sz="800" dirty="0">
                  <a:solidFill>
                    <a:schemeClr val="bg1">
                      <a:lumMod val="95000"/>
                    </a:schemeClr>
                  </a:solidFill>
                  <a:latin typeface="Ekachon" panose="00000500000000000000" pitchFamily="2" charset="-34"/>
                  <a:cs typeface="Ekachon" panose="00000500000000000000" pitchFamily="2" charset="-34"/>
                </a:rPr>
                <a:t>Party E</a:t>
              </a:r>
            </a:p>
          </p:txBody>
        </p:sp>
        <p:sp>
          <p:nvSpPr>
            <p:cNvPr id="167" name="TextBox 166">
              <a:extLst>
                <a:ext uri="{FF2B5EF4-FFF2-40B4-BE49-F238E27FC236}">
                  <a16:creationId xmlns:a16="http://schemas.microsoft.com/office/drawing/2014/main" id="{A2AA96B4-1AF5-A9EA-7014-9203E75ACC46}"/>
                </a:ext>
              </a:extLst>
            </p:cNvPr>
            <p:cNvSpPr txBox="1"/>
            <p:nvPr/>
          </p:nvSpPr>
          <p:spPr>
            <a:xfrm>
              <a:off x="3371386" y="5591569"/>
              <a:ext cx="729993" cy="215444"/>
            </a:xfrm>
            <a:prstGeom prst="rect">
              <a:avLst/>
            </a:prstGeom>
            <a:noFill/>
          </p:spPr>
          <p:txBody>
            <a:bodyPr wrap="square">
              <a:spAutoFit/>
            </a:bodyPr>
            <a:lstStyle>
              <a:defPPr>
                <a:defRPr lang="en-US"/>
              </a:defPPr>
              <a:lvl1pPr algn="ctr"/>
            </a:lstStyle>
            <a:p>
              <a:r>
                <a:rPr lang="en-US" sz="800" i="1" u="sng" dirty="0">
                  <a:solidFill>
                    <a:schemeClr val="bg1"/>
                  </a:solidFill>
                  <a:latin typeface="Ekachon" panose="00000500000000000000" pitchFamily="2" charset="-34"/>
                  <a:cs typeface="Ekachon" panose="00000500000000000000" pitchFamily="2" charset="-34"/>
                </a:rPr>
                <a:t>Love</a:t>
              </a:r>
            </a:p>
          </p:txBody>
        </p:sp>
        <p:sp>
          <p:nvSpPr>
            <p:cNvPr id="168" name="TextBox 167">
              <a:extLst>
                <a:ext uri="{FF2B5EF4-FFF2-40B4-BE49-F238E27FC236}">
                  <a16:creationId xmlns:a16="http://schemas.microsoft.com/office/drawing/2014/main" id="{840FAB65-652B-F688-D1F5-A15C088C77EC}"/>
                </a:ext>
              </a:extLst>
            </p:cNvPr>
            <p:cNvSpPr txBox="1"/>
            <p:nvPr/>
          </p:nvSpPr>
          <p:spPr>
            <a:xfrm>
              <a:off x="3811823" y="5588756"/>
              <a:ext cx="729993" cy="215444"/>
            </a:xfrm>
            <a:prstGeom prst="rect">
              <a:avLst/>
            </a:prstGeom>
            <a:noFill/>
          </p:spPr>
          <p:txBody>
            <a:bodyPr wrap="square">
              <a:spAutoFit/>
            </a:bodyPr>
            <a:lstStyle>
              <a:defPPr>
                <a:defRPr lang="en-US"/>
              </a:defPPr>
              <a:lvl1pPr algn="ctr"/>
            </a:lstStyle>
            <a:p>
              <a:r>
                <a:rPr lang="en-US" sz="800" i="1" u="sng" dirty="0">
                  <a:solidFill>
                    <a:schemeClr val="bg1">
                      <a:lumMod val="95000"/>
                    </a:schemeClr>
                  </a:solidFill>
                  <a:latin typeface="Ekachon" panose="00000500000000000000" pitchFamily="2" charset="-34"/>
                  <a:cs typeface="Ekachon" panose="00000500000000000000" pitchFamily="2" charset="-34"/>
                </a:rPr>
                <a:t>Attack</a:t>
              </a:r>
            </a:p>
          </p:txBody>
        </p:sp>
      </p:grpSp>
      <p:sp>
        <p:nvSpPr>
          <p:cNvPr id="182" name="Rectangle 181">
            <a:extLst>
              <a:ext uri="{FF2B5EF4-FFF2-40B4-BE49-F238E27FC236}">
                <a16:creationId xmlns:a16="http://schemas.microsoft.com/office/drawing/2014/main" id="{A9BB1A96-57AB-8DFA-8B14-29145DA69159}"/>
              </a:ext>
            </a:extLst>
          </p:cNvPr>
          <p:cNvSpPr/>
          <p:nvPr/>
        </p:nvSpPr>
        <p:spPr>
          <a:xfrm>
            <a:off x="8184108" y="503811"/>
            <a:ext cx="3708916" cy="337070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grpSp>
        <p:nvGrpSpPr>
          <p:cNvPr id="183" name="Group 182">
            <a:extLst>
              <a:ext uri="{FF2B5EF4-FFF2-40B4-BE49-F238E27FC236}">
                <a16:creationId xmlns:a16="http://schemas.microsoft.com/office/drawing/2014/main" id="{74FFD0E6-C396-C7E4-4B8A-7B9CCB46AF07}"/>
              </a:ext>
            </a:extLst>
          </p:cNvPr>
          <p:cNvGrpSpPr/>
          <p:nvPr/>
        </p:nvGrpSpPr>
        <p:grpSpPr>
          <a:xfrm>
            <a:off x="4132305" y="492490"/>
            <a:ext cx="3708915" cy="957782"/>
            <a:chOff x="3813042" y="1460174"/>
            <a:chExt cx="3968883" cy="1318858"/>
          </a:xfrm>
        </p:grpSpPr>
        <p:sp>
          <p:nvSpPr>
            <p:cNvPr id="184" name="Rectangle 183">
              <a:extLst>
                <a:ext uri="{FF2B5EF4-FFF2-40B4-BE49-F238E27FC236}">
                  <a16:creationId xmlns:a16="http://schemas.microsoft.com/office/drawing/2014/main" id="{E2DC5066-8E67-4B76-A084-BE624765A1A1}"/>
                </a:ext>
              </a:extLst>
            </p:cNvPr>
            <p:cNvSpPr/>
            <p:nvPr/>
          </p:nvSpPr>
          <p:spPr>
            <a:xfrm>
              <a:off x="3813042" y="1471268"/>
              <a:ext cx="3968883" cy="130776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5" name="TextBox 184">
              <a:extLst>
                <a:ext uri="{FF2B5EF4-FFF2-40B4-BE49-F238E27FC236}">
                  <a16:creationId xmlns:a16="http://schemas.microsoft.com/office/drawing/2014/main" id="{F95A7DB2-4BF7-B58E-97A8-ED16414F2E63}"/>
                </a:ext>
              </a:extLst>
            </p:cNvPr>
            <p:cNvSpPr txBox="1"/>
            <p:nvPr/>
          </p:nvSpPr>
          <p:spPr>
            <a:xfrm>
              <a:off x="3868447" y="1460174"/>
              <a:ext cx="2747177" cy="423806"/>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pPr algn="l"/>
              <a:r>
                <a:rPr lang="en-US" dirty="0">
                  <a:effectLst/>
                </a:rPr>
                <a:t>Create User Table</a:t>
              </a:r>
              <a:endParaRPr lang="th-TH" dirty="0">
                <a:effectLst/>
              </a:endParaRPr>
            </a:p>
          </p:txBody>
        </p:sp>
        <p:pic>
          <p:nvPicPr>
            <p:cNvPr id="186" name="Picture 185">
              <a:extLst>
                <a:ext uri="{FF2B5EF4-FFF2-40B4-BE49-F238E27FC236}">
                  <a16:creationId xmlns:a16="http://schemas.microsoft.com/office/drawing/2014/main" id="{2E1D7F05-3D6D-4895-BEB6-0B901A78777E}"/>
                </a:ext>
              </a:extLst>
            </p:cNvPr>
            <p:cNvPicPr>
              <a:picLocks noChangeAspect="1"/>
            </p:cNvPicPr>
            <p:nvPr/>
          </p:nvPicPr>
          <p:blipFill>
            <a:blip r:embed="rId17"/>
            <a:stretch>
              <a:fillRect/>
            </a:stretch>
          </p:blipFill>
          <p:spPr>
            <a:xfrm>
              <a:off x="3960676" y="1830775"/>
              <a:ext cx="3646261" cy="902166"/>
            </a:xfrm>
            <a:prstGeom prst="rect">
              <a:avLst/>
            </a:prstGeom>
          </p:spPr>
        </p:pic>
      </p:grpSp>
      <p:sp>
        <p:nvSpPr>
          <p:cNvPr id="187" name="Rectangle 186">
            <a:extLst>
              <a:ext uri="{FF2B5EF4-FFF2-40B4-BE49-F238E27FC236}">
                <a16:creationId xmlns:a16="http://schemas.microsoft.com/office/drawing/2014/main" id="{27EC9879-B2CE-AB7A-368D-68B6BE3CFD34}"/>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06377C1D-D4B5-3FB7-37A1-6E64A55EAEF0}"/>
              </a:ext>
            </a:extLst>
          </p:cNvPr>
          <p:cNvSpPr txBox="1"/>
          <p:nvPr/>
        </p:nvSpPr>
        <p:spPr>
          <a:xfrm>
            <a:off x="3142059" y="4087821"/>
            <a:ext cx="1043626" cy="738664"/>
          </a:xfrm>
          <a:prstGeom prst="rect">
            <a:avLst/>
          </a:prstGeom>
          <a:noFill/>
        </p:spPr>
        <p:txBody>
          <a:bodyPr wrap="square">
            <a:spAutoFit/>
          </a:bodyPr>
          <a:lstStyle/>
          <a:p>
            <a:pPr algn="ctr"/>
            <a:r>
              <a:rPr lang="en-US" sz="1400" b="1" i="1" dirty="0">
                <a:latin typeface="Ekachon" panose="00000500000000000000" pitchFamily="2" charset="-34"/>
                <a:cs typeface="Ekachon" panose="00000500000000000000" pitchFamily="2" charset="-34"/>
              </a:rPr>
              <a:t>Analyze Tweets in 2 Levels</a:t>
            </a:r>
            <a:endParaRPr lang="th-TH" sz="1400" b="1" i="1" dirty="0">
              <a:latin typeface="Ekachon" panose="00000500000000000000" pitchFamily="2" charset="-34"/>
              <a:cs typeface="Ekachon" panose="00000500000000000000" pitchFamily="2" charset="-34"/>
            </a:endParaRPr>
          </a:p>
        </p:txBody>
      </p:sp>
      <p:sp>
        <p:nvSpPr>
          <p:cNvPr id="190" name="Isosceles Triangle 189">
            <a:extLst>
              <a:ext uri="{FF2B5EF4-FFF2-40B4-BE49-F238E27FC236}">
                <a16:creationId xmlns:a16="http://schemas.microsoft.com/office/drawing/2014/main" id="{7548B519-01F1-A924-9293-D4415434C705}"/>
              </a:ext>
            </a:extLst>
          </p:cNvPr>
          <p:cNvSpPr/>
          <p:nvPr/>
        </p:nvSpPr>
        <p:spPr>
          <a:xfrm rot="10800000">
            <a:off x="6885224" y="1385537"/>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1" name="Isosceles Triangle 190">
            <a:extLst>
              <a:ext uri="{FF2B5EF4-FFF2-40B4-BE49-F238E27FC236}">
                <a16:creationId xmlns:a16="http://schemas.microsoft.com/office/drawing/2014/main" id="{74D557B5-F8CB-64DB-4C87-76869869FB61}"/>
              </a:ext>
            </a:extLst>
          </p:cNvPr>
          <p:cNvSpPr/>
          <p:nvPr/>
        </p:nvSpPr>
        <p:spPr>
          <a:xfrm rot="10800000">
            <a:off x="5317000" y="5815205"/>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TextBox 191">
            <a:extLst>
              <a:ext uri="{FF2B5EF4-FFF2-40B4-BE49-F238E27FC236}">
                <a16:creationId xmlns:a16="http://schemas.microsoft.com/office/drawing/2014/main" id="{68B865CC-75C1-B381-B776-024AE1FABC28}"/>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sp>
        <p:nvSpPr>
          <p:cNvPr id="199" name="TextBox 198">
            <a:extLst>
              <a:ext uri="{FF2B5EF4-FFF2-40B4-BE49-F238E27FC236}">
                <a16:creationId xmlns:a16="http://schemas.microsoft.com/office/drawing/2014/main" id="{8BC81825-4237-487B-23B3-7B1C4B076BF8}"/>
              </a:ext>
            </a:extLst>
          </p:cNvPr>
          <p:cNvSpPr txBox="1"/>
          <p:nvPr/>
        </p:nvSpPr>
        <p:spPr>
          <a:xfrm>
            <a:off x="8320875" y="565780"/>
            <a:ext cx="3400049" cy="95410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rPr>
              <a:t>Analyze and contrast </a:t>
            </a:r>
          </a:p>
          <a:p>
            <a:r>
              <a:rPr lang="en-US" dirty="0">
                <a:effectLst/>
              </a:rPr>
              <a:t>the proportion of votes for the 7 parties in the actual party-list vote results </a:t>
            </a:r>
          </a:p>
          <a:p>
            <a:r>
              <a:rPr lang="en-US" dirty="0">
                <a:effectLst/>
              </a:rPr>
              <a:t>with the data extracted from Twitter.</a:t>
            </a:r>
          </a:p>
        </p:txBody>
      </p:sp>
      <p:graphicFrame>
        <p:nvGraphicFramePr>
          <p:cNvPr id="202" name="Chart 201">
            <a:extLst>
              <a:ext uri="{FF2B5EF4-FFF2-40B4-BE49-F238E27FC236}">
                <a16:creationId xmlns:a16="http://schemas.microsoft.com/office/drawing/2014/main" id="{D3624DE4-8091-B338-F497-5A3CA3D36B48}"/>
              </a:ext>
            </a:extLst>
          </p:cNvPr>
          <p:cNvGraphicFramePr/>
          <p:nvPr/>
        </p:nvGraphicFramePr>
        <p:xfrm>
          <a:off x="8498685" y="2034181"/>
          <a:ext cx="1148974" cy="1763530"/>
        </p:xfrm>
        <a:graphic>
          <a:graphicData uri="http://schemas.openxmlformats.org/drawingml/2006/chart">
            <c:chart xmlns:c="http://schemas.openxmlformats.org/drawingml/2006/chart" xmlns:r="http://schemas.openxmlformats.org/officeDocument/2006/relationships" r:id="rId18"/>
          </a:graphicData>
        </a:graphic>
      </p:graphicFrame>
      <p:sp>
        <p:nvSpPr>
          <p:cNvPr id="203" name="TextBox 202">
            <a:extLst>
              <a:ext uri="{FF2B5EF4-FFF2-40B4-BE49-F238E27FC236}">
                <a16:creationId xmlns:a16="http://schemas.microsoft.com/office/drawing/2014/main" id="{89AA052F-64CE-4B14-7618-EFD1965B47E4}"/>
              </a:ext>
            </a:extLst>
          </p:cNvPr>
          <p:cNvSpPr txBox="1"/>
          <p:nvPr/>
        </p:nvSpPr>
        <p:spPr>
          <a:xfrm>
            <a:off x="8448049"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Party-list</a:t>
            </a:r>
          </a:p>
          <a:p>
            <a:pPr algn="ctr"/>
            <a:r>
              <a:rPr lang="en-US" sz="1100" dirty="0">
                <a:latin typeface="Ekachon" panose="00000500000000000000" pitchFamily="2" charset="-34"/>
                <a:cs typeface="Ekachon" panose="00000500000000000000" pitchFamily="2" charset="-34"/>
              </a:rPr>
              <a:t>Vote Results </a:t>
            </a:r>
          </a:p>
        </p:txBody>
      </p:sp>
      <p:sp>
        <p:nvSpPr>
          <p:cNvPr id="204" name="TextBox 203">
            <a:extLst>
              <a:ext uri="{FF2B5EF4-FFF2-40B4-BE49-F238E27FC236}">
                <a16:creationId xmlns:a16="http://schemas.microsoft.com/office/drawing/2014/main" id="{0A89157B-AE58-5830-9B0F-E3538D685340}"/>
              </a:ext>
            </a:extLst>
          </p:cNvPr>
          <p:cNvSpPr txBox="1"/>
          <p:nvPr/>
        </p:nvSpPr>
        <p:spPr>
          <a:xfrm>
            <a:off x="10315225" y="1624374"/>
            <a:ext cx="1286908" cy="397815"/>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Data From </a:t>
            </a:r>
          </a:p>
          <a:p>
            <a:pPr algn="ctr"/>
            <a:r>
              <a:rPr lang="en-US" sz="1100" dirty="0">
                <a:latin typeface="Ekachon" panose="00000500000000000000" pitchFamily="2" charset="-34"/>
                <a:cs typeface="Ekachon" panose="00000500000000000000" pitchFamily="2" charset="-34"/>
              </a:rPr>
              <a:t>Twitter</a:t>
            </a:r>
          </a:p>
        </p:txBody>
      </p:sp>
      <p:sp>
        <p:nvSpPr>
          <p:cNvPr id="206" name="TextBox 205">
            <a:extLst>
              <a:ext uri="{FF2B5EF4-FFF2-40B4-BE49-F238E27FC236}">
                <a16:creationId xmlns:a16="http://schemas.microsoft.com/office/drawing/2014/main" id="{9718BFCC-D137-F3BC-2301-D01B748BEB6E}"/>
              </a:ext>
            </a:extLst>
          </p:cNvPr>
          <p:cNvSpPr txBox="1"/>
          <p:nvPr/>
        </p:nvSpPr>
        <p:spPr>
          <a:xfrm>
            <a:off x="8448049" y="2860953"/>
            <a:ext cx="688263" cy="144094"/>
          </a:xfrm>
          <a:prstGeom prst="rect">
            <a:avLst/>
          </a:prstGeom>
          <a:solidFill>
            <a:srgbClr val="D62728"/>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เพื่อไทย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07" name="TextBox 206">
            <a:extLst>
              <a:ext uri="{FF2B5EF4-FFF2-40B4-BE49-F238E27FC236}">
                <a16:creationId xmlns:a16="http://schemas.microsoft.com/office/drawing/2014/main" id="{D07E5975-F93D-E9E8-ED67-4D9DF1E4DC13}"/>
              </a:ext>
            </a:extLst>
          </p:cNvPr>
          <p:cNvSpPr txBox="1"/>
          <p:nvPr/>
        </p:nvSpPr>
        <p:spPr>
          <a:xfrm>
            <a:off x="8448049" y="2181708"/>
            <a:ext cx="688263" cy="137998"/>
          </a:xfrm>
          <a:prstGeom prst="rect">
            <a:avLst/>
          </a:prstGeom>
          <a:solidFill>
            <a:srgbClr val="FF7F0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ก้าวไกล</a:t>
            </a:r>
            <a:endParaRPr lang="en-US" sz="700" dirty="0">
              <a:solidFill>
                <a:schemeClr val="bg1"/>
              </a:solidFill>
              <a:latin typeface="Ekachon" panose="00000500000000000000" pitchFamily="2" charset="-34"/>
              <a:cs typeface="Ekachon" panose="00000500000000000000" pitchFamily="2" charset="-34"/>
            </a:endParaRPr>
          </a:p>
        </p:txBody>
      </p:sp>
      <p:sp>
        <p:nvSpPr>
          <p:cNvPr id="208" name="TextBox 207">
            <a:extLst>
              <a:ext uri="{FF2B5EF4-FFF2-40B4-BE49-F238E27FC236}">
                <a16:creationId xmlns:a16="http://schemas.microsoft.com/office/drawing/2014/main" id="{425BF2D8-6502-811F-BF60-CC9E7A1376FE}"/>
              </a:ext>
            </a:extLst>
          </p:cNvPr>
          <p:cNvSpPr txBox="1"/>
          <p:nvPr/>
        </p:nvSpPr>
        <p:spPr>
          <a:xfrm>
            <a:off x="8465343" y="3340654"/>
            <a:ext cx="711583" cy="137998"/>
          </a:xfrm>
          <a:prstGeom prst="rect">
            <a:avLst/>
          </a:prstGeom>
          <a:solidFill>
            <a:srgbClr val="051C61"/>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รวมไทยสร้างชาติ</a:t>
            </a:r>
            <a:endParaRPr lang="en-US" sz="700" dirty="0">
              <a:solidFill>
                <a:schemeClr val="bg1"/>
              </a:solidFill>
              <a:latin typeface="Ekachon" panose="00000500000000000000" pitchFamily="2" charset="-34"/>
              <a:cs typeface="Ekachon" panose="00000500000000000000" pitchFamily="2" charset="-34"/>
            </a:endParaRPr>
          </a:p>
        </p:txBody>
      </p:sp>
      <p:sp>
        <p:nvSpPr>
          <p:cNvPr id="209" name="TextBox 208">
            <a:extLst>
              <a:ext uri="{FF2B5EF4-FFF2-40B4-BE49-F238E27FC236}">
                <a16:creationId xmlns:a16="http://schemas.microsoft.com/office/drawing/2014/main" id="{15A6BE78-9FBD-EAD9-2D13-C72C379E1D12}"/>
              </a:ext>
            </a:extLst>
          </p:cNvPr>
          <p:cNvSpPr txBox="1"/>
          <p:nvPr/>
        </p:nvSpPr>
        <p:spPr>
          <a:xfrm>
            <a:off x="9300359" y="2984270"/>
            <a:ext cx="688263" cy="137998"/>
          </a:xfrm>
          <a:prstGeom prst="rect">
            <a:avLst/>
          </a:prstGeom>
          <a:solidFill>
            <a:srgbClr val="0E6ECE"/>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ภูมิใจไทย</a:t>
            </a:r>
            <a:endParaRPr lang="en-US" sz="700" dirty="0">
              <a:solidFill>
                <a:schemeClr val="bg1"/>
              </a:solidFill>
              <a:latin typeface="Ekachon" panose="00000500000000000000" pitchFamily="2" charset="-34"/>
              <a:cs typeface="Ekachon" panose="00000500000000000000" pitchFamily="2" charset="-34"/>
            </a:endParaRPr>
          </a:p>
        </p:txBody>
      </p:sp>
      <p:sp>
        <p:nvSpPr>
          <p:cNvPr id="210" name="TextBox 209">
            <a:extLst>
              <a:ext uri="{FF2B5EF4-FFF2-40B4-BE49-F238E27FC236}">
                <a16:creationId xmlns:a16="http://schemas.microsoft.com/office/drawing/2014/main" id="{BDE4BE9A-E29F-7415-6D77-0E6833D3D90C}"/>
              </a:ext>
            </a:extLst>
          </p:cNvPr>
          <p:cNvSpPr txBox="1"/>
          <p:nvPr/>
        </p:nvSpPr>
        <p:spPr>
          <a:xfrm>
            <a:off x="9302284" y="3157830"/>
            <a:ext cx="688263" cy="137998"/>
          </a:xfrm>
          <a:prstGeom prst="rect">
            <a:avLst/>
          </a:prstGeom>
          <a:solidFill>
            <a:srgbClr val="68CEEE"/>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1" name="TextBox 210">
            <a:extLst>
              <a:ext uri="{FF2B5EF4-FFF2-40B4-BE49-F238E27FC236}">
                <a16:creationId xmlns:a16="http://schemas.microsoft.com/office/drawing/2014/main" id="{EFA12EE4-12C9-9A9C-627E-DFB556A2AABC}"/>
              </a:ext>
            </a:extLst>
          </p:cNvPr>
          <p:cNvSpPr txBox="1"/>
          <p:nvPr/>
        </p:nvSpPr>
        <p:spPr>
          <a:xfrm>
            <a:off x="9300359" y="3330713"/>
            <a:ext cx="688264" cy="137998"/>
          </a:xfrm>
          <a:prstGeom prst="rect">
            <a:avLst/>
          </a:prstGeom>
          <a:solidFill>
            <a:srgbClr val="2D9CED"/>
          </a:solidFill>
          <a:ln w="9525">
            <a:solidFill>
              <a:schemeClr val="bg1"/>
            </a:solidFill>
          </a:ln>
          <a:effectLst/>
        </p:spPr>
        <p:txBody>
          <a:bodyPr wrap="none" rtlCol="0" anchor="ctr" anchorCtr="1">
            <a:noAutofit/>
          </a:bodyPr>
          <a:lstStyle/>
          <a:p>
            <a:r>
              <a:rPr lang="th-TH" sz="700" dirty="0">
                <a:solidFill>
                  <a:schemeClr val="bg1"/>
                </a:solidFill>
                <a:latin typeface="Ekachon" panose="00000500000000000000" pitchFamily="2" charset="-34"/>
                <a:cs typeface="Ekachon" panose="00000500000000000000" pitchFamily="2" charset="-34"/>
              </a:rPr>
              <a:t>พลังประชารัฐ</a:t>
            </a:r>
            <a:endParaRPr lang="en-US" sz="700" dirty="0">
              <a:solidFill>
                <a:schemeClr val="bg1"/>
              </a:solidFill>
              <a:latin typeface="Ekachon" panose="00000500000000000000" pitchFamily="2" charset="-34"/>
              <a:cs typeface="Ekachon" panose="00000500000000000000" pitchFamily="2" charset="-34"/>
            </a:endParaRPr>
          </a:p>
        </p:txBody>
      </p:sp>
      <p:sp>
        <p:nvSpPr>
          <p:cNvPr id="212" name="TextBox 211">
            <a:extLst>
              <a:ext uri="{FF2B5EF4-FFF2-40B4-BE49-F238E27FC236}">
                <a16:creationId xmlns:a16="http://schemas.microsoft.com/office/drawing/2014/main" id="{080E4640-CE88-07AE-783B-938C2AD5A6CF}"/>
              </a:ext>
            </a:extLst>
          </p:cNvPr>
          <p:cNvSpPr txBox="1"/>
          <p:nvPr/>
        </p:nvSpPr>
        <p:spPr>
          <a:xfrm>
            <a:off x="9300359" y="3503596"/>
            <a:ext cx="688263" cy="137998"/>
          </a:xfrm>
          <a:prstGeom prst="rect">
            <a:avLst/>
          </a:prstGeom>
          <a:solidFill>
            <a:srgbClr val="FF9895"/>
          </a:solidFill>
          <a:ln w="9525">
            <a:solidFill>
              <a:schemeClr val="bg1"/>
            </a:solidFill>
          </a:ln>
          <a:effectLst/>
        </p:spPr>
        <p:txBody>
          <a:bodyPr wrap="none" rtlCol="0" anchor="ctr" anchorCtr="1">
            <a:noAutofit/>
          </a:bodyPr>
          <a:lstStyle/>
          <a:p>
            <a:r>
              <a:rPr lang="th-TH" sz="7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7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13" name="TextBox 212">
            <a:extLst>
              <a:ext uri="{FF2B5EF4-FFF2-40B4-BE49-F238E27FC236}">
                <a16:creationId xmlns:a16="http://schemas.microsoft.com/office/drawing/2014/main" id="{D1D6B989-433B-D937-548B-46BF1231977C}"/>
              </a:ext>
            </a:extLst>
          </p:cNvPr>
          <p:cNvSpPr txBox="1"/>
          <p:nvPr/>
        </p:nvSpPr>
        <p:spPr>
          <a:xfrm>
            <a:off x="9668323" y="165396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pic>
        <p:nvPicPr>
          <p:cNvPr id="214" name="Picture 4">
            <a:extLst>
              <a:ext uri="{FF2B5EF4-FFF2-40B4-BE49-F238E27FC236}">
                <a16:creationId xmlns:a16="http://schemas.microsoft.com/office/drawing/2014/main" id="{E1E4B0C5-286C-2620-4B55-7BC45DE53D8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96980" y="2372614"/>
            <a:ext cx="850773" cy="613754"/>
          </a:xfrm>
          <a:prstGeom prst="rect">
            <a:avLst/>
          </a:prstGeom>
          <a:noFill/>
          <a:extLst>
            <a:ext uri="{909E8E84-426E-40DD-AFC4-6F175D3DCCD1}">
              <a14:hiddenFill xmlns:a14="http://schemas.microsoft.com/office/drawing/2010/main">
                <a:solidFill>
                  <a:srgbClr val="FFFFFF"/>
                </a:solidFill>
              </a14:hiddenFill>
            </a:ext>
          </a:extLst>
        </p:spPr>
      </p:pic>
      <p:sp>
        <p:nvSpPr>
          <p:cNvPr id="215" name="TextBox 214">
            <a:extLst>
              <a:ext uri="{FF2B5EF4-FFF2-40B4-BE49-F238E27FC236}">
                <a16:creationId xmlns:a16="http://schemas.microsoft.com/office/drawing/2014/main" id="{8A3D2F0B-8379-5001-7BAE-3A19FFBD08DC}"/>
              </a:ext>
            </a:extLst>
          </p:cNvPr>
          <p:cNvSpPr txBox="1"/>
          <p:nvPr/>
        </p:nvSpPr>
        <p:spPr>
          <a:xfrm>
            <a:off x="10672299" y="2441570"/>
            <a:ext cx="688264" cy="646331"/>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3600" b="0" i="0" dirty="0">
                <a:effectLst/>
              </a:rPr>
              <a:t>?</a:t>
            </a:r>
          </a:p>
        </p:txBody>
      </p:sp>
      <p:sp>
        <p:nvSpPr>
          <p:cNvPr id="216" name="TextBox 215">
            <a:extLst>
              <a:ext uri="{FF2B5EF4-FFF2-40B4-BE49-F238E27FC236}">
                <a16:creationId xmlns:a16="http://schemas.microsoft.com/office/drawing/2014/main" id="{C03BE4D1-857A-B41F-7740-EA8D67AD7FCB}"/>
              </a:ext>
            </a:extLst>
          </p:cNvPr>
          <p:cNvSpPr txBox="1"/>
          <p:nvPr/>
        </p:nvSpPr>
        <p:spPr>
          <a:xfrm>
            <a:off x="9698295" y="2644024"/>
            <a:ext cx="688264" cy="307777"/>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dirty="0">
                <a:effectLst>
                  <a:outerShdw blurRad="38100" dist="38100" dir="2700000" algn="tl">
                    <a:srgbClr val="000000">
                      <a:alpha val="43137"/>
                    </a:srgbClr>
                  </a:outerShdw>
                </a:effectLst>
              </a:rPr>
              <a:t>VS</a:t>
            </a:r>
          </a:p>
        </p:txBody>
      </p:sp>
      <p:sp>
        <p:nvSpPr>
          <p:cNvPr id="217" name="Rectangle 216">
            <a:extLst>
              <a:ext uri="{FF2B5EF4-FFF2-40B4-BE49-F238E27FC236}">
                <a16:creationId xmlns:a16="http://schemas.microsoft.com/office/drawing/2014/main" id="{1DDBDD6A-8228-FB4E-5EAF-488DE147946B}"/>
              </a:ext>
            </a:extLst>
          </p:cNvPr>
          <p:cNvSpPr/>
          <p:nvPr/>
        </p:nvSpPr>
        <p:spPr>
          <a:xfrm>
            <a:off x="8184108" y="4003740"/>
            <a:ext cx="3708916" cy="1909213"/>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19" name="TextBox 218">
            <a:extLst>
              <a:ext uri="{FF2B5EF4-FFF2-40B4-BE49-F238E27FC236}">
                <a16:creationId xmlns:a16="http://schemas.microsoft.com/office/drawing/2014/main" id="{6035D82D-AF7D-7C00-F349-8ED52006E0C2}"/>
              </a:ext>
            </a:extLst>
          </p:cNvPr>
          <p:cNvSpPr txBox="1"/>
          <p:nvPr/>
        </p:nvSpPr>
        <p:spPr>
          <a:xfrm>
            <a:off x="8155865" y="4338761"/>
            <a:ext cx="3955201" cy="646331"/>
          </a:xfrm>
          <a:prstGeom prst="rect">
            <a:avLst/>
          </a:prstGeom>
          <a:noFill/>
        </p:spPr>
        <p:txBody>
          <a:bodyPr wrap="square">
            <a:spAutoFit/>
          </a:bodyPr>
          <a:lstStyle/>
          <a:p>
            <a:pPr marL="114300" indent="-114300" algn="l">
              <a:buFont typeface="Arial" panose="020B0604020202020204" pitchFamily="34" charset="0"/>
              <a:buChar char="•"/>
            </a:pPr>
            <a:r>
              <a:rPr lang="en-US" sz="1200" b="0" i="0" dirty="0">
                <a:effectLst/>
                <a:latin typeface="Century Gothic" panose="020B0502020202020204" pitchFamily="34" charset="0"/>
                <a:cs typeface="Ekachon" panose="00000500000000000000" pitchFamily="2" charset="-34"/>
              </a:rPr>
              <a:t>To find the best-fitting linear equation that represents the relationship between the Vote Ranking and these independent variables. </a:t>
            </a:r>
          </a:p>
        </p:txBody>
      </p:sp>
      <p:pic>
        <p:nvPicPr>
          <p:cNvPr id="222" name="Picture 2" descr="Multiple Linear Regression | Introduction to Statistics | JMP">
            <a:extLst>
              <a:ext uri="{FF2B5EF4-FFF2-40B4-BE49-F238E27FC236}">
                <a16:creationId xmlns:a16="http://schemas.microsoft.com/office/drawing/2014/main" id="{04847979-6FB9-20D4-8556-71ED6BD0F8FE}"/>
              </a:ext>
            </a:extLst>
          </p:cNvPr>
          <p:cNvPicPr>
            <a:picLocks noChangeAspect="1" noChangeArrowheads="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a:off x="10504074" y="4741212"/>
            <a:ext cx="1405699" cy="1171742"/>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a:extLst>
              <a:ext uri="{FF2B5EF4-FFF2-40B4-BE49-F238E27FC236}">
                <a16:creationId xmlns:a16="http://schemas.microsoft.com/office/drawing/2014/main" id="{9B2653CD-D60A-6476-C3FB-322C9F80C395}"/>
              </a:ext>
            </a:extLst>
          </p:cNvPr>
          <p:cNvSpPr txBox="1"/>
          <p:nvPr/>
        </p:nvSpPr>
        <p:spPr>
          <a:xfrm>
            <a:off x="8203154" y="4037213"/>
            <a:ext cx="2959723" cy="338554"/>
          </a:xfrm>
          <a:prstGeom prst="rect">
            <a:avLst/>
          </a:prstGeom>
          <a:noFill/>
        </p:spPr>
        <p:txBody>
          <a:bodyPr wrap="square">
            <a:spAutoFit/>
          </a:bodyPr>
          <a:lstStyle/>
          <a:p>
            <a:r>
              <a:rPr lang="en-US" sz="1600" b="1" i="1" dirty="0">
                <a:effectLst/>
                <a:latin typeface="Ekachon" panose="00000500000000000000" pitchFamily="2" charset="-34"/>
                <a:cs typeface="Ekachon" panose="00000500000000000000" pitchFamily="2" charset="-34"/>
              </a:rPr>
              <a:t>Multiple Linear Regression </a:t>
            </a:r>
            <a:endParaRPr lang="en-US" sz="1600" b="1" i="1" dirty="0"/>
          </a:p>
        </p:txBody>
      </p:sp>
      <p:sp>
        <p:nvSpPr>
          <p:cNvPr id="224" name="TextBox 223">
            <a:extLst>
              <a:ext uri="{FF2B5EF4-FFF2-40B4-BE49-F238E27FC236}">
                <a16:creationId xmlns:a16="http://schemas.microsoft.com/office/drawing/2014/main" id="{DF14C48E-D41A-AA6B-DDE3-CFC9301B4FBE}"/>
              </a:ext>
            </a:extLst>
          </p:cNvPr>
          <p:cNvSpPr txBox="1"/>
          <p:nvPr/>
        </p:nvSpPr>
        <p:spPr>
          <a:xfrm>
            <a:off x="8337925" y="5171197"/>
            <a:ext cx="1081661" cy="198572"/>
          </a:xfrm>
          <a:prstGeom prst="rect">
            <a:avLst/>
          </a:prstGeom>
          <a:solidFill>
            <a:srgbClr val="002060"/>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Tweet</a:t>
            </a:r>
          </a:p>
        </p:txBody>
      </p:sp>
      <p:sp>
        <p:nvSpPr>
          <p:cNvPr id="225" name="TextBox 224">
            <a:extLst>
              <a:ext uri="{FF2B5EF4-FFF2-40B4-BE49-F238E27FC236}">
                <a16:creationId xmlns:a16="http://schemas.microsoft.com/office/drawing/2014/main" id="{FB8DF0F2-7811-2C3F-B673-724394EAC7EC}"/>
              </a:ext>
            </a:extLst>
          </p:cNvPr>
          <p:cNvSpPr txBox="1"/>
          <p:nvPr/>
        </p:nvSpPr>
        <p:spPr>
          <a:xfrm>
            <a:off x="8343014" y="5463786"/>
            <a:ext cx="1081661" cy="198572"/>
          </a:xfrm>
          <a:prstGeom prst="rect">
            <a:avLst/>
          </a:prstGeom>
          <a:solidFill>
            <a:srgbClr val="0033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Like</a:t>
            </a:r>
          </a:p>
        </p:txBody>
      </p:sp>
      <p:sp>
        <p:nvSpPr>
          <p:cNvPr id="226" name="TextBox 225">
            <a:extLst>
              <a:ext uri="{FF2B5EF4-FFF2-40B4-BE49-F238E27FC236}">
                <a16:creationId xmlns:a16="http://schemas.microsoft.com/office/drawing/2014/main" id="{12E2DADE-1EA9-D4EF-052D-2488C396CE26}"/>
              </a:ext>
            </a:extLst>
          </p:cNvPr>
          <p:cNvSpPr txBox="1"/>
          <p:nvPr/>
        </p:nvSpPr>
        <p:spPr>
          <a:xfrm>
            <a:off x="9529630" y="5169972"/>
            <a:ext cx="1081661" cy="198572"/>
          </a:xfrm>
          <a:prstGeom prst="rect">
            <a:avLst/>
          </a:prstGeom>
          <a:solidFill>
            <a:srgbClr val="0066CC"/>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No. of Retweet</a:t>
            </a:r>
          </a:p>
        </p:txBody>
      </p:sp>
      <p:sp>
        <p:nvSpPr>
          <p:cNvPr id="227" name="TextBox 226">
            <a:extLst>
              <a:ext uri="{FF2B5EF4-FFF2-40B4-BE49-F238E27FC236}">
                <a16:creationId xmlns:a16="http://schemas.microsoft.com/office/drawing/2014/main" id="{58B0058D-E47C-BD29-EE5E-803BD90572D8}"/>
              </a:ext>
            </a:extLst>
          </p:cNvPr>
          <p:cNvSpPr txBox="1"/>
          <p:nvPr/>
        </p:nvSpPr>
        <p:spPr>
          <a:xfrm>
            <a:off x="9529630" y="5466420"/>
            <a:ext cx="1081661" cy="198572"/>
          </a:xfrm>
          <a:prstGeom prst="rect">
            <a:avLst/>
          </a:prstGeom>
          <a:solidFill>
            <a:srgbClr val="6699FF"/>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Sentiment</a:t>
            </a:r>
          </a:p>
        </p:txBody>
      </p:sp>
      <p:sp>
        <p:nvSpPr>
          <p:cNvPr id="228" name="Isosceles Triangle 227">
            <a:extLst>
              <a:ext uri="{FF2B5EF4-FFF2-40B4-BE49-F238E27FC236}">
                <a16:creationId xmlns:a16="http://schemas.microsoft.com/office/drawing/2014/main" id="{FF4E4BF9-58E2-002A-361E-08EFD375D5B3}"/>
              </a:ext>
            </a:extLst>
          </p:cNvPr>
          <p:cNvSpPr/>
          <p:nvPr/>
        </p:nvSpPr>
        <p:spPr>
          <a:xfrm rot="10800000">
            <a:off x="10937575" y="3797711"/>
            <a:ext cx="919346"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9" name="Isosceles Triangle 228">
            <a:extLst>
              <a:ext uri="{FF2B5EF4-FFF2-40B4-BE49-F238E27FC236}">
                <a16:creationId xmlns:a16="http://schemas.microsoft.com/office/drawing/2014/main" id="{34B57BE8-32B4-4DE9-F81E-3884D5676E85}"/>
              </a:ext>
            </a:extLst>
          </p:cNvPr>
          <p:cNvSpPr/>
          <p:nvPr/>
        </p:nvSpPr>
        <p:spPr>
          <a:xfrm rot="10800000">
            <a:off x="9430615" y="5825288"/>
            <a:ext cx="1405699"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0" name="Picture 4">
            <a:extLst>
              <a:ext uri="{FF2B5EF4-FFF2-40B4-BE49-F238E27FC236}">
                <a16:creationId xmlns:a16="http://schemas.microsoft.com/office/drawing/2014/main" id="{E70C25E9-6C2A-1253-C108-EC1021555AED}"/>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AFFC2BE-FAC7-5C63-ECB9-9511F46BBFE0}"/>
              </a:ext>
            </a:extLst>
          </p:cNvPr>
          <p:cNvSpPr/>
          <p:nvPr/>
        </p:nvSpPr>
        <p:spPr>
          <a:xfrm>
            <a:off x="4080235" y="43671"/>
            <a:ext cx="3817508" cy="5953167"/>
          </a:xfrm>
          <a:prstGeom prst="rect">
            <a:avLst/>
          </a:prstGeom>
          <a:gradFill flip="none" rotWithShape="1">
            <a:gsLst>
              <a:gs pos="0">
                <a:srgbClr val="B4D8EB">
                  <a:alpha val="89000"/>
                </a:srgbClr>
              </a:gs>
              <a:gs pos="50000">
                <a:srgbClr val="BBD4E3">
                  <a:alpha val="86000"/>
                </a:srgbClr>
              </a:gs>
              <a:gs pos="100000">
                <a:srgbClr val="E2F1FA">
                  <a:alpha val="76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355C463-F966-3F03-4B43-98B58F13808B}"/>
              </a:ext>
            </a:extLst>
          </p:cNvPr>
          <p:cNvSpPr/>
          <p:nvPr/>
        </p:nvSpPr>
        <p:spPr>
          <a:xfrm>
            <a:off x="370335" y="822763"/>
            <a:ext cx="2916518" cy="5953167"/>
          </a:xfrm>
          <a:prstGeom prst="rect">
            <a:avLst/>
          </a:prstGeom>
          <a:gradFill flip="none" rotWithShape="1">
            <a:gsLst>
              <a:gs pos="0">
                <a:srgbClr val="B4D8EB">
                  <a:alpha val="82000"/>
                </a:srgbClr>
              </a:gs>
              <a:gs pos="50000">
                <a:srgbClr val="BBD4E3">
                  <a:alpha val="70000"/>
                </a:srgbClr>
              </a:gs>
              <a:gs pos="100000">
                <a:srgbClr val="E2F1FA">
                  <a:alpha val="6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Top Corners Rounded 195">
            <a:extLst>
              <a:ext uri="{FF2B5EF4-FFF2-40B4-BE49-F238E27FC236}">
                <a16:creationId xmlns:a16="http://schemas.microsoft.com/office/drawing/2014/main" id="{4BA8C1F0-8CB4-77D4-50F7-18D1522194BF}"/>
              </a:ext>
            </a:extLst>
          </p:cNvPr>
          <p:cNvSpPr/>
          <p:nvPr/>
        </p:nvSpPr>
        <p:spPr>
          <a:xfrm rot="5400000">
            <a:off x="615729" y="-700978"/>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7" name="Picture 4">
            <a:extLst>
              <a:ext uri="{FF2B5EF4-FFF2-40B4-BE49-F238E27FC236}">
                <a16:creationId xmlns:a16="http://schemas.microsoft.com/office/drawing/2014/main" id="{0607B666-DF37-AB44-F96F-5AF06C6F7ED8}"/>
              </a:ext>
            </a:extLst>
          </p:cNvPr>
          <p:cNvPicPr>
            <a:picLocks noChangeAspect="1" noChangeArrowheads="1"/>
          </p:cNvPicPr>
          <p:nvPr/>
        </p:nvPicPr>
        <p:blipFill>
          <a:blip r:embed="rId13">
            <a:biLevel thresh="25000"/>
            <a:extLst>
              <a:ext uri="{28A0092B-C50C-407E-A947-70E740481C1C}">
                <a14:useLocalDpi xmlns:a14="http://schemas.microsoft.com/office/drawing/2010/main" val="0"/>
              </a:ext>
            </a:extLst>
          </a:blip>
          <a:srcRect/>
          <a:stretch>
            <a:fillRect/>
          </a:stretch>
        </p:blipFill>
        <p:spPr bwMode="auto">
          <a:xfrm>
            <a:off x="155170" y="3161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a:extLst>
              <a:ext uri="{FF2B5EF4-FFF2-40B4-BE49-F238E27FC236}">
                <a16:creationId xmlns:a16="http://schemas.microsoft.com/office/drawing/2014/main" id="{589545F5-8310-7A53-53D6-DE3A11E98075}"/>
              </a:ext>
            </a:extLst>
          </p:cNvPr>
          <p:cNvSpPr txBox="1"/>
          <p:nvPr/>
        </p:nvSpPr>
        <p:spPr>
          <a:xfrm>
            <a:off x="0" y="51781"/>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sz="2000" dirty="0"/>
              <a:t>Framework</a:t>
            </a:r>
          </a:p>
        </p:txBody>
      </p:sp>
    </p:spTree>
    <p:extLst>
      <p:ext uri="{BB962C8B-B14F-4D97-AF65-F5344CB8AC3E}">
        <p14:creationId xmlns:p14="http://schemas.microsoft.com/office/powerpoint/2010/main" val="28220082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23</a:t>
            </a:fld>
            <a:endParaRPr lang="en-US" sz="1400" dirty="0">
              <a:latin typeface="Century Gothic" panose="020B0502020202020204" pitchFamily="34" charset="0"/>
              <a:cs typeface="Ekachon" panose="00000500000000000000" pitchFamily="2" charset="-34"/>
            </a:endParaRPr>
          </a:p>
        </p:txBody>
      </p:sp>
      <p:sp>
        <p:nvSpPr>
          <p:cNvPr id="4" name="Rectangle: Rounded Corners 3">
            <a:extLst>
              <a:ext uri="{FF2B5EF4-FFF2-40B4-BE49-F238E27FC236}">
                <a16:creationId xmlns:a16="http://schemas.microsoft.com/office/drawing/2014/main" id="{54F67566-974A-FCDA-0902-66CD2971472A}"/>
              </a:ext>
            </a:extLst>
          </p:cNvPr>
          <p:cNvSpPr/>
          <p:nvPr/>
        </p:nvSpPr>
        <p:spPr>
          <a:xfrm>
            <a:off x="443090" y="3314426"/>
            <a:ext cx="9394064" cy="3343951"/>
          </a:xfrm>
          <a:prstGeom prst="roundRect">
            <a:avLst>
              <a:gd name="adj" fmla="val 5660"/>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 name="Rectangle 4">
            <a:extLst>
              <a:ext uri="{FF2B5EF4-FFF2-40B4-BE49-F238E27FC236}">
                <a16:creationId xmlns:a16="http://schemas.microsoft.com/office/drawing/2014/main" id="{CA504451-7FB5-B6FA-21AB-D6A0887878F3}"/>
              </a:ext>
            </a:extLst>
          </p:cNvPr>
          <p:cNvSpPr/>
          <p:nvPr/>
        </p:nvSpPr>
        <p:spPr>
          <a:xfrm>
            <a:off x="16068" y="584426"/>
            <a:ext cx="12175932" cy="259231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C25BAEC2-0C63-D900-3127-C765D82D21AB}"/>
              </a:ext>
            </a:extLst>
          </p:cNvPr>
          <p:cNvPicPr>
            <a:picLocks noChangeAspect="1"/>
          </p:cNvPicPr>
          <p:nvPr/>
        </p:nvPicPr>
        <p:blipFill>
          <a:blip r:embed="rId3"/>
          <a:stretch>
            <a:fillRect/>
          </a:stretch>
        </p:blipFill>
        <p:spPr>
          <a:xfrm>
            <a:off x="3166479" y="599365"/>
            <a:ext cx="8769715" cy="2555389"/>
          </a:xfrm>
          <a:prstGeom prst="rect">
            <a:avLst/>
          </a:prstGeom>
        </p:spPr>
      </p:pic>
      <p:sp>
        <p:nvSpPr>
          <p:cNvPr id="7" name="TextBox 6">
            <a:extLst>
              <a:ext uri="{FF2B5EF4-FFF2-40B4-BE49-F238E27FC236}">
                <a16:creationId xmlns:a16="http://schemas.microsoft.com/office/drawing/2014/main" id="{856739FE-C265-8A96-3DE1-A19B4A9F2244}"/>
              </a:ext>
            </a:extLst>
          </p:cNvPr>
          <p:cNvSpPr txBox="1"/>
          <p:nvPr/>
        </p:nvSpPr>
        <p:spPr>
          <a:xfrm>
            <a:off x="118384" y="647850"/>
            <a:ext cx="2942194" cy="1077218"/>
          </a:xfrm>
          <a:prstGeom prst="rect">
            <a:avLst/>
          </a:prstGeom>
          <a:noFill/>
        </p:spPr>
        <p:txBody>
          <a:bodyPr wrap="square">
            <a:spAutoFit/>
          </a:bodyPr>
          <a:lstStyle>
            <a:defPPr>
              <a:defRPr lang="en-US"/>
            </a:defPPr>
            <a:lvl1pPr algn="ctr"/>
          </a:lstStyle>
          <a:p>
            <a:pPr marL="171450" indent="-171450" algn="l">
              <a:buFont typeface="Arial" panose="020B0604020202020204" pitchFamily="34" charset="0"/>
              <a:buChar char="•"/>
            </a:pPr>
            <a:r>
              <a:rPr lang="en-US" sz="1600" b="1" dirty="0">
                <a:latin typeface="Ekachon" panose="00000500000000000000" pitchFamily="2" charset="-34"/>
                <a:cs typeface="Ekachon" panose="00000500000000000000" pitchFamily="2" charset="-34"/>
              </a:rPr>
              <a:t>The three political parties that are most trending on Twitter are  </a:t>
            </a:r>
            <a:r>
              <a:rPr lang="th-TH" sz="1600" b="1" dirty="0">
                <a:latin typeface="Ekachon" panose="00000500000000000000" pitchFamily="2" charset="-34"/>
                <a:cs typeface="Ekachon" panose="00000500000000000000" pitchFamily="2" charset="-34"/>
              </a:rPr>
              <a:t>เพื่อไทย</a:t>
            </a:r>
            <a:r>
              <a:rPr lang="en-US" sz="1600" b="1" dirty="0">
                <a:latin typeface="Ekachon" panose="00000500000000000000" pitchFamily="2" charset="-34"/>
                <a:cs typeface="Ekachon" panose="00000500000000000000" pitchFamily="2" charset="-34"/>
              </a:rPr>
              <a:t>, </a:t>
            </a:r>
            <a:r>
              <a:rPr lang="th-TH" sz="1600" b="1" dirty="0">
                <a:latin typeface="Ekachon" panose="00000500000000000000" pitchFamily="2" charset="-34"/>
                <a:cs typeface="Ekachon" panose="00000500000000000000" pitchFamily="2" charset="-34"/>
              </a:rPr>
              <a:t>รวมไทยสร้างชาติ และก้าวไกล</a:t>
            </a:r>
            <a:endParaRPr lang="en-US" sz="1600" b="1" dirty="0">
              <a:latin typeface="Ekachon" panose="00000500000000000000" pitchFamily="2" charset="-34"/>
              <a:cs typeface="Ekachon" panose="00000500000000000000" pitchFamily="2" charset="-34"/>
            </a:endParaRPr>
          </a:p>
        </p:txBody>
      </p:sp>
      <p:sp>
        <p:nvSpPr>
          <p:cNvPr id="8" name="TextBox 7">
            <a:extLst>
              <a:ext uri="{FF2B5EF4-FFF2-40B4-BE49-F238E27FC236}">
                <a16:creationId xmlns:a16="http://schemas.microsoft.com/office/drawing/2014/main" id="{0539647A-047D-9508-1D4A-EFB05445C209}"/>
              </a:ext>
            </a:extLst>
          </p:cNvPr>
          <p:cNvSpPr txBox="1"/>
          <p:nvPr/>
        </p:nvSpPr>
        <p:spPr>
          <a:xfrm>
            <a:off x="577479" y="3861545"/>
            <a:ext cx="1975936"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Total Period (100 Days)</a:t>
            </a:r>
          </a:p>
        </p:txBody>
      </p:sp>
      <p:sp>
        <p:nvSpPr>
          <p:cNvPr id="9" name="TextBox 8">
            <a:extLst>
              <a:ext uri="{FF2B5EF4-FFF2-40B4-BE49-F238E27FC236}">
                <a16:creationId xmlns:a16="http://schemas.microsoft.com/office/drawing/2014/main" id="{10AF5B81-5952-F130-BFCB-B6A309179C1D}"/>
              </a:ext>
            </a:extLst>
          </p:cNvPr>
          <p:cNvSpPr txBox="1"/>
          <p:nvPr/>
        </p:nvSpPr>
        <p:spPr>
          <a:xfrm>
            <a:off x="577479" y="4444433"/>
            <a:ext cx="1975936"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Monthly</a:t>
            </a:r>
          </a:p>
        </p:txBody>
      </p:sp>
      <p:pic>
        <p:nvPicPr>
          <p:cNvPr id="10" name="Picture 9">
            <a:extLst>
              <a:ext uri="{FF2B5EF4-FFF2-40B4-BE49-F238E27FC236}">
                <a16:creationId xmlns:a16="http://schemas.microsoft.com/office/drawing/2014/main" id="{48C93BD3-F049-3701-B1D2-2747FAE579C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635778" y="4444433"/>
            <a:ext cx="5992665" cy="1453262"/>
          </a:xfrm>
          <a:prstGeom prst="rect">
            <a:avLst/>
          </a:prstGeom>
        </p:spPr>
      </p:pic>
      <p:pic>
        <p:nvPicPr>
          <p:cNvPr id="11" name="Picture 10">
            <a:extLst>
              <a:ext uri="{FF2B5EF4-FFF2-40B4-BE49-F238E27FC236}">
                <a16:creationId xmlns:a16="http://schemas.microsoft.com/office/drawing/2014/main" id="{7AD97C0D-5B4F-6721-8352-F10BE7AEDC6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070025" y="3777621"/>
            <a:ext cx="5712255" cy="436050"/>
          </a:xfrm>
          <a:prstGeom prst="rect">
            <a:avLst/>
          </a:prstGeom>
        </p:spPr>
      </p:pic>
      <p:sp>
        <p:nvSpPr>
          <p:cNvPr id="12" name="TextBox 11">
            <a:extLst>
              <a:ext uri="{FF2B5EF4-FFF2-40B4-BE49-F238E27FC236}">
                <a16:creationId xmlns:a16="http://schemas.microsoft.com/office/drawing/2014/main" id="{7D27D6DE-52CB-4DEF-32A3-C336BFECB8AA}"/>
              </a:ext>
            </a:extLst>
          </p:cNvPr>
          <p:cNvSpPr txBox="1"/>
          <p:nvPr/>
        </p:nvSpPr>
        <p:spPr>
          <a:xfrm>
            <a:off x="577479" y="6170033"/>
            <a:ext cx="1975936"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th-TH" sz="1200" dirty="0">
                <a:latin typeface="Ekachon" panose="00000500000000000000" pitchFamily="2" charset="-34"/>
                <a:cs typeface="Ekachon" panose="00000500000000000000" pitchFamily="2" charset="-34"/>
              </a:rPr>
              <a:t>คะแนนบัญชีรายชื่อ </a:t>
            </a:r>
            <a:r>
              <a:rPr lang="en-US" sz="1200" dirty="0">
                <a:latin typeface="Ekachon" panose="00000500000000000000" pitchFamily="2" charset="-34"/>
                <a:cs typeface="Ekachon" panose="00000500000000000000" pitchFamily="2" charset="-34"/>
              </a:rPr>
              <a:t>7 </a:t>
            </a:r>
            <a:r>
              <a:rPr lang="th-TH" sz="1200" dirty="0">
                <a:latin typeface="Ekachon" panose="00000500000000000000" pitchFamily="2" charset="-34"/>
                <a:cs typeface="Ekachon" panose="00000500000000000000" pitchFamily="2" charset="-34"/>
              </a:rPr>
              <a:t>พรรค</a:t>
            </a:r>
            <a:endParaRPr lang="en-US" sz="1200" dirty="0">
              <a:latin typeface="Ekachon" panose="00000500000000000000" pitchFamily="2" charset="-34"/>
              <a:cs typeface="Ekachon" panose="00000500000000000000" pitchFamily="2" charset="-34"/>
            </a:endParaRPr>
          </a:p>
        </p:txBody>
      </p:sp>
      <p:pic>
        <p:nvPicPr>
          <p:cNvPr id="13" name="Picture 12">
            <a:extLst>
              <a:ext uri="{FF2B5EF4-FFF2-40B4-BE49-F238E27FC236}">
                <a16:creationId xmlns:a16="http://schemas.microsoft.com/office/drawing/2014/main" id="{AFCBE7F9-B5D2-0789-DC2D-BE5262CFC04F}"/>
              </a:ext>
            </a:extLst>
          </p:cNvPr>
          <p:cNvPicPr>
            <a:picLocks noChangeAspect="1"/>
          </p:cNvPicPr>
          <p:nvPr/>
        </p:nvPicPr>
        <p:blipFill>
          <a:blip r:embed="rId6"/>
          <a:stretch>
            <a:fillRect/>
          </a:stretch>
        </p:blipFill>
        <p:spPr>
          <a:xfrm flipH="1">
            <a:off x="3939014" y="5762140"/>
            <a:ext cx="5767066" cy="1083989"/>
          </a:xfrm>
          <a:prstGeom prst="rect">
            <a:avLst/>
          </a:prstGeom>
        </p:spPr>
      </p:pic>
      <p:sp>
        <p:nvSpPr>
          <p:cNvPr id="14" name="TextBox 13">
            <a:extLst>
              <a:ext uri="{FF2B5EF4-FFF2-40B4-BE49-F238E27FC236}">
                <a16:creationId xmlns:a16="http://schemas.microsoft.com/office/drawing/2014/main" id="{341C8A60-9B9E-5D04-6C31-6FDCDE63768B}"/>
              </a:ext>
            </a:extLst>
          </p:cNvPr>
          <p:cNvSpPr txBox="1"/>
          <p:nvPr/>
        </p:nvSpPr>
        <p:spPr>
          <a:xfrm>
            <a:off x="4070025" y="3490284"/>
            <a:ext cx="5493005" cy="251260"/>
          </a:xfrm>
          <a:prstGeom prst="rect">
            <a:avLst/>
          </a:prstGeom>
          <a:solidFill>
            <a:schemeClr val="bg1">
              <a:lumMod val="85000"/>
            </a:schemeClr>
          </a:solidFill>
          <a:ln>
            <a:noFill/>
          </a:ln>
          <a:effectLst/>
        </p:spPr>
        <p:txBody>
          <a:bodyPr wrap="none" rtlCol="0" anchor="ctr" anchorCtr="1">
            <a:noAutofit/>
          </a:bodyPr>
          <a:lstStyle/>
          <a:p>
            <a:r>
              <a:rPr lang="en-US" sz="1200" dirty="0">
                <a:latin typeface="Ekachon" panose="00000500000000000000" pitchFamily="2" charset="-34"/>
                <a:cs typeface="Ekachon" panose="00000500000000000000" pitchFamily="2" charset="-34"/>
              </a:rPr>
              <a:t>Proportion of Tweets by Party</a:t>
            </a:r>
          </a:p>
        </p:txBody>
      </p:sp>
      <p:sp>
        <p:nvSpPr>
          <p:cNvPr id="15" name="TextBox 14">
            <a:extLst>
              <a:ext uri="{FF2B5EF4-FFF2-40B4-BE49-F238E27FC236}">
                <a16:creationId xmlns:a16="http://schemas.microsoft.com/office/drawing/2014/main" id="{BAD555A3-E246-0242-564B-C23DB02DDA44}"/>
              </a:ext>
            </a:extLst>
          </p:cNvPr>
          <p:cNvSpPr txBox="1"/>
          <p:nvPr/>
        </p:nvSpPr>
        <p:spPr>
          <a:xfrm>
            <a:off x="2653627" y="3827741"/>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102,997</a:t>
            </a:r>
          </a:p>
        </p:txBody>
      </p:sp>
      <p:sp>
        <p:nvSpPr>
          <p:cNvPr id="17" name="TextBox 16">
            <a:extLst>
              <a:ext uri="{FF2B5EF4-FFF2-40B4-BE49-F238E27FC236}">
                <a16:creationId xmlns:a16="http://schemas.microsoft.com/office/drawing/2014/main" id="{36C5673D-9418-A382-652B-378C966A2D40}"/>
              </a:ext>
            </a:extLst>
          </p:cNvPr>
          <p:cNvSpPr txBox="1"/>
          <p:nvPr/>
        </p:nvSpPr>
        <p:spPr>
          <a:xfrm>
            <a:off x="2653627" y="4444433"/>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23,298</a:t>
            </a:r>
          </a:p>
        </p:txBody>
      </p:sp>
      <p:sp>
        <p:nvSpPr>
          <p:cNvPr id="18" name="TextBox 17">
            <a:extLst>
              <a:ext uri="{FF2B5EF4-FFF2-40B4-BE49-F238E27FC236}">
                <a16:creationId xmlns:a16="http://schemas.microsoft.com/office/drawing/2014/main" id="{72722251-913F-9197-394D-D46BD2788C7F}"/>
              </a:ext>
            </a:extLst>
          </p:cNvPr>
          <p:cNvSpPr txBox="1"/>
          <p:nvPr/>
        </p:nvSpPr>
        <p:spPr>
          <a:xfrm>
            <a:off x="2653627" y="3495999"/>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No. of tweets</a:t>
            </a:r>
          </a:p>
        </p:txBody>
      </p:sp>
      <p:sp>
        <p:nvSpPr>
          <p:cNvPr id="19" name="TextBox 18">
            <a:extLst>
              <a:ext uri="{FF2B5EF4-FFF2-40B4-BE49-F238E27FC236}">
                <a16:creationId xmlns:a16="http://schemas.microsoft.com/office/drawing/2014/main" id="{B37C29F7-6270-078C-04E1-6B2D4ED1EE5E}"/>
              </a:ext>
            </a:extLst>
          </p:cNvPr>
          <p:cNvSpPr txBox="1"/>
          <p:nvPr/>
        </p:nvSpPr>
        <p:spPr>
          <a:xfrm>
            <a:off x="2653627" y="4827369"/>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22,384</a:t>
            </a:r>
          </a:p>
        </p:txBody>
      </p:sp>
      <p:sp>
        <p:nvSpPr>
          <p:cNvPr id="20" name="TextBox 19">
            <a:extLst>
              <a:ext uri="{FF2B5EF4-FFF2-40B4-BE49-F238E27FC236}">
                <a16:creationId xmlns:a16="http://schemas.microsoft.com/office/drawing/2014/main" id="{4E29A42F-CCD8-3B0D-FEB8-A251833F64E9}"/>
              </a:ext>
            </a:extLst>
          </p:cNvPr>
          <p:cNvSpPr txBox="1"/>
          <p:nvPr/>
        </p:nvSpPr>
        <p:spPr>
          <a:xfrm>
            <a:off x="2653627" y="5206335"/>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37,542</a:t>
            </a:r>
          </a:p>
        </p:txBody>
      </p:sp>
      <p:sp>
        <p:nvSpPr>
          <p:cNvPr id="21" name="TextBox 20">
            <a:extLst>
              <a:ext uri="{FF2B5EF4-FFF2-40B4-BE49-F238E27FC236}">
                <a16:creationId xmlns:a16="http://schemas.microsoft.com/office/drawing/2014/main" id="{8AF8A9BC-8BC0-8653-3744-701F8D086783}"/>
              </a:ext>
            </a:extLst>
          </p:cNvPr>
          <p:cNvSpPr txBox="1"/>
          <p:nvPr/>
        </p:nvSpPr>
        <p:spPr>
          <a:xfrm>
            <a:off x="2653626" y="5556411"/>
            <a:ext cx="1157535" cy="309084"/>
          </a:xfrm>
          <a:prstGeom prst="rect">
            <a:avLst/>
          </a:prstGeom>
          <a:noFill/>
          <a:ln>
            <a:noFill/>
          </a:ln>
          <a:effectLst/>
        </p:spPr>
        <p:txBody>
          <a:bodyPr wrap="none" rtlCol="0" anchor="ctr" anchorCtr="1">
            <a:noAutofit/>
          </a:bodyPr>
          <a:lstStyle/>
          <a:p>
            <a:pPr algn="ctr"/>
            <a:r>
              <a:rPr lang="en-US" sz="1200" i="1" dirty="0">
                <a:latin typeface="Ekachon" panose="00000500000000000000" pitchFamily="2" charset="-34"/>
                <a:cs typeface="Ekachon" panose="00000500000000000000" pitchFamily="2" charset="-34"/>
              </a:rPr>
              <a:t>19,773</a:t>
            </a:r>
          </a:p>
        </p:txBody>
      </p:sp>
      <p:sp>
        <p:nvSpPr>
          <p:cNvPr id="22" name="TextBox 21">
            <a:extLst>
              <a:ext uri="{FF2B5EF4-FFF2-40B4-BE49-F238E27FC236}">
                <a16:creationId xmlns:a16="http://schemas.microsoft.com/office/drawing/2014/main" id="{248D0A67-741F-E461-5282-F271D533952D}"/>
              </a:ext>
            </a:extLst>
          </p:cNvPr>
          <p:cNvSpPr txBox="1"/>
          <p:nvPr/>
        </p:nvSpPr>
        <p:spPr>
          <a:xfrm>
            <a:off x="2718412" y="6126089"/>
            <a:ext cx="1055605" cy="309084"/>
          </a:xfrm>
          <a:prstGeom prst="rect">
            <a:avLst/>
          </a:prstGeom>
          <a:noFill/>
          <a:ln>
            <a:noFill/>
          </a:ln>
          <a:effectLst/>
        </p:spPr>
        <p:txBody>
          <a:bodyPr wrap="none" rtlCol="0" anchor="ctr" anchorCtr="1">
            <a:noAutofit/>
          </a:bodyPr>
          <a:lstStyle/>
          <a:p>
            <a:pPr algn="ctr"/>
            <a:r>
              <a:rPr lang="en-US" sz="1400" i="1" dirty="0">
                <a:latin typeface="Ekachon" panose="00000500000000000000" pitchFamily="2" charset="-34"/>
                <a:cs typeface="Ekachon" panose="00000500000000000000" pitchFamily="2" charset="-34"/>
              </a:rPr>
              <a:t>33.11</a:t>
            </a:r>
          </a:p>
          <a:p>
            <a:pPr algn="ctr"/>
            <a:r>
              <a:rPr lang="th-TH" sz="800" i="1" dirty="0">
                <a:latin typeface="Ekachon" panose="00000500000000000000" pitchFamily="2" charset="-34"/>
                <a:cs typeface="Ekachon" panose="00000500000000000000" pitchFamily="2" charset="-34"/>
              </a:rPr>
              <a:t>ล้านคน</a:t>
            </a:r>
            <a:endParaRPr lang="en-US" sz="800" i="1" dirty="0">
              <a:latin typeface="Ekachon" panose="00000500000000000000" pitchFamily="2" charset="-34"/>
              <a:cs typeface="Ekachon" panose="00000500000000000000" pitchFamily="2" charset="-34"/>
            </a:endParaRPr>
          </a:p>
        </p:txBody>
      </p:sp>
      <p:sp>
        <p:nvSpPr>
          <p:cNvPr id="23" name="TextBox 22">
            <a:extLst>
              <a:ext uri="{FF2B5EF4-FFF2-40B4-BE49-F238E27FC236}">
                <a16:creationId xmlns:a16="http://schemas.microsoft.com/office/drawing/2014/main" id="{F9B7C70D-3500-A558-ECCC-0AA15CAC208C}"/>
              </a:ext>
            </a:extLst>
          </p:cNvPr>
          <p:cNvSpPr txBox="1"/>
          <p:nvPr/>
        </p:nvSpPr>
        <p:spPr>
          <a:xfrm>
            <a:off x="5089550" y="6177101"/>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43.6%</a:t>
            </a:r>
          </a:p>
        </p:txBody>
      </p:sp>
      <p:sp>
        <p:nvSpPr>
          <p:cNvPr id="24" name="TextBox 23">
            <a:extLst>
              <a:ext uri="{FF2B5EF4-FFF2-40B4-BE49-F238E27FC236}">
                <a16:creationId xmlns:a16="http://schemas.microsoft.com/office/drawing/2014/main" id="{C924DAE2-F04C-CF1A-A690-C22D7F339B3E}"/>
              </a:ext>
            </a:extLst>
          </p:cNvPr>
          <p:cNvSpPr txBox="1"/>
          <p:nvPr/>
        </p:nvSpPr>
        <p:spPr>
          <a:xfrm>
            <a:off x="7174514" y="6177100"/>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33.1%</a:t>
            </a:r>
          </a:p>
        </p:txBody>
      </p:sp>
      <p:sp>
        <p:nvSpPr>
          <p:cNvPr id="25" name="TextBox 24">
            <a:extLst>
              <a:ext uri="{FF2B5EF4-FFF2-40B4-BE49-F238E27FC236}">
                <a16:creationId xmlns:a16="http://schemas.microsoft.com/office/drawing/2014/main" id="{E5906CB3-FB37-2136-7CB8-B0EEA6A4CECD}"/>
              </a:ext>
            </a:extLst>
          </p:cNvPr>
          <p:cNvSpPr txBox="1"/>
          <p:nvPr/>
        </p:nvSpPr>
        <p:spPr>
          <a:xfrm>
            <a:off x="8548351" y="6182090"/>
            <a:ext cx="446602" cy="241759"/>
          </a:xfrm>
          <a:prstGeom prst="rect">
            <a:avLst/>
          </a:prstGeom>
          <a:noFill/>
          <a:ln w="9525">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14.4%</a:t>
            </a:r>
          </a:p>
        </p:txBody>
      </p:sp>
      <p:sp>
        <p:nvSpPr>
          <p:cNvPr id="26" name="TextBox 25">
            <a:extLst>
              <a:ext uri="{FF2B5EF4-FFF2-40B4-BE49-F238E27FC236}">
                <a16:creationId xmlns:a16="http://schemas.microsoft.com/office/drawing/2014/main" id="{1EFFFC21-BEF6-CBCE-C1E9-FF4181858387}"/>
              </a:ext>
            </a:extLst>
          </p:cNvPr>
          <p:cNvSpPr txBox="1"/>
          <p:nvPr/>
        </p:nvSpPr>
        <p:spPr>
          <a:xfrm>
            <a:off x="8990196" y="6181883"/>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3.4%</a:t>
            </a:r>
          </a:p>
        </p:txBody>
      </p:sp>
      <p:sp>
        <p:nvSpPr>
          <p:cNvPr id="27" name="TextBox 26">
            <a:extLst>
              <a:ext uri="{FF2B5EF4-FFF2-40B4-BE49-F238E27FC236}">
                <a16:creationId xmlns:a16="http://schemas.microsoft.com/office/drawing/2014/main" id="{FF00C3BB-7C90-86FD-FE86-9DA66E06BB23}"/>
              </a:ext>
            </a:extLst>
          </p:cNvPr>
          <p:cNvSpPr txBox="1"/>
          <p:nvPr/>
        </p:nvSpPr>
        <p:spPr>
          <a:xfrm>
            <a:off x="9152225" y="6282129"/>
            <a:ext cx="446602" cy="241759"/>
          </a:xfrm>
          <a:prstGeom prst="rect">
            <a:avLst/>
          </a:prstGeom>
          <a:noFill/>
          <a:ln w="9525">
            <a:noFill/>
          </a:ln>
          <a:effectLst/>
        </p:spPr>
        <p:txBody>
          <a:bodyPr wrap="none" rtlCol="0" anchor="ctr" anchorCtr="1">
            <a:noAutofit/>
          </a:bodyPr>
          <a:lstStyle/>
          <a:p>
            <a:r>
              <a:rPr lang="en-US" sz="800" dirty="0">
                <a:solidFill>
                  <a:schemeClr val="tx1">
                    <a:lumMod val="85000"/>
                    <a:lumOff val="15000"/>
                  </a:schemeClr>
                </a:solidFill>
                <a:latin typeface="Ekachon" panose="00000500000000000000" pitchFamily="2" charset="-34"/>
                <a:cs typeface="Ekachon" panose="00000500000000000000" pitchFamily="2" charset="-34"/>
              </a:rPr>
              <a:t>2.8%</a:t>
            </a:r>
          </a:p>
        </p:txBody>
      </p:sp>
      <p:sp>
        <p:nvSpPr>
          <p:cNvPr id="28" name="TextBox 27">
            <a:extLst>
              <a:ext uri="{FF2B5EF4-FFF2-40B4-BE49-F238E27FC236}">
                <a16:creationId xmlns:a16="http://schemas.microsoft.com/office/drawing/2014/main" id="{7378D598-0165-305E-6ECF-07E7F0D0F374}"/>
              </a:ext>
            </a:extLst>
          </p:cNvPr>
          <p:cNvSpPr txBox="1"/>
          <p:nvPr/>
        </p:nvSpPr>
        <p:spPr>
          <a:xfrm>
            <a:off x="9257100" y="6081104"/>
            <a:ext cx="446602" cy="241759"/>
          </a:xfrm>
          <a:prstGeom prst="rect">
            <a:avLst/>
          </a:prstGeom>
          <a:noFill/>
          <a:ln w="9525">
            <a:noFill/>
          </a:ln>
          <a:effectLst/>
        </p:spPr>
        <p:txBody>
          <a:bodyPr wrap="none" rtlCol="0" anchor="ctr" anchorCtr="1">
            <a:noAutofit/>
          </a:bodyPr>
          <a:lstStyle/>
          <a:p>
            <a:r>
              <a:rPr lang="en-US" sz="900" dirty="0">
                <a:solidFill>
                  <a:schemeClr val="bg1"/>
                </a:solidFill>
                <a:latin typeface="Ekachon" panose="00000500000000000000" pitchFamily="2" charset="-34"/>
                <a:cs typeface="Ekachon" panose="00000500000000000000" pitchFamily="2" charset="-34"/>
              </a:rPr>
              <a:t>1.6%</a:t>
            </a:r>
          </a:p>
        </p:txBody>
      </p:sp>
      <p:sp>
        <p:nvSpPr>
          <p:cNvPr id="29" name="TextBox 28">
            <a:extLst>
              <a:ext uri="{FF2B5EF4-FFF2-40B4-BE49-F238E27FC236}">
                <a16:creationId xmlns:a16="http://schemas.microsoft.com/office/drawing/2014/main" id="{A713FC3D-B5A6-6BA5-9C79-DD853676207F}"/>
              </a:ext>
            </a:extLst>
          </p:cNvPr>
          <p:cNvSpPr txBox="1"/>
          <p:nvPr/>
        </p:nvSpPr>
        <p:spPr>
          <a:xfrm>
            <a:off x="9390552" y="6282129"/>
            <a:ext cx="446602" cy="241759"/>
          </a:xfrm>
          <a:prstGeom prst="rect">
            <a:avLst/>
          </a:prstGeom>
          <a:noFill/>
          <a:ln w="9525">
            <a:noFill/>
          </a:ln>
          <a:effectLst/>
        </p:spPr>
        <p:txBody>
          <a:bodyPr wrap="none" rtlCol="0" anchor="ctr" anchorCtr="1">
            <a:noAutofit/>
          </a:bodyPr>
          <a:lstStyle/>
          <a:p>
            <a:r>
              <a:rPr lang="en-US" sz="800" dirty="0">
                <a:solidFill>
                  <a:schemeClr val="tx1">
                    <a:lumMod val="85000"/>
                    <a:lumOff val="15000"/>
                  </a:schemeClr>
                </a:solidFill>
                <a:latin typeface="Ekachon" panose="00000500000000000000" pitchFamily="2" charset="-34"/>
                <a:cs typeface="Ekachon" panose="00000500000000000000" pitchFamily="2" charset="-34"/>
              </a:rPr>
              <a:t>1.0%</a:t>
            </a:r>
          </a:p>
        </p:txBody>
      </p:sp>
      <p:cxnSp>
        <p:nvCxnSpPr>
          <p:cNvPr id="30" name="Straight Connector 29">
            <a:extLst>
              <a:ext uri="{FF2B5EF4-FFF2-40B4-BE49-F238E27FC236}">
                <a16:creationId xmlns:a16="http://schemas.microsoft.com/office/drawing/2014/main" id="{CB16CD96-3861-0153-F456-0A1689C8ADCD}"/>
              </a:ext>
            </a:extLst>
          </p:cNvPr>
          <p:cNvCxnSpPr>
            <a:cxnSpLocks/>
          </p:cNvCxnSpPr>
          <p:nvPr/>
        </p:nvCxnSpPr>
        <p:spPr>
          <a:xfrm flipH="1">
            <a:off x="577479" y="6014066"/>
            <a:ext cx="9204801"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42FBE00A-B83A-2A94-62A0-4EF0F2ED9B60}"/>
              </a:ext>
            </a:extLst>
          </p:cNvPr>
          <p:cNvSpPr txBox="1"/>
          <p:nvPr/>
        </p:nvSpPr>
        <p:spPr>
          <a:xfrm>
            <a:off x="3060578" y="860494"/>
            <a:ext cx="1917971" cy="251260"/>
          </a:xfrm>
          <a:prstGeom prst="rect">
            <a:avLst/>
          </a:prstGeom>
          <a:no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No. of Tweets by Time</a:t>
            </a:r>
          </a:p>
        </p:txBody>
      </p:sp>
      <p:sp>
        <p:nvSpPr>
          <p:cNvPr id="32" name="TextBox 31">
            <a:extLst>
              <a:ext uri="{FF2B5EF4-FFF2-40B4-BE49-F238E27FC236}">
                <a16:creationId xmlns:a16="http://schemas.microsoft.com/office/drawing/2014/main" id="{75E6CF66-A42E-1EB9-21C3-91314578D3F8}"/>
              </a:ext>
            </a:extLst>
          </p:cNvPr>
          <p:cNvSpPr txBox="1"/>
          <p:nvPr/>
        </p:nvSpPr>
        <p:spPr>
          <a:xfrm>
            <a:off x="9887306" y="3826583"/>
            <a:ext cx="2106596" cy="2062103"/>
          </a:xfrm>
          <a:prstGeom prst="rect">
            <a:avLst/>
          </a:prstGeom>
          <a:noFill/>
        </p:spPr>
        <p:txBody>
          <a:bodyPr wrap="square">
            <a:spAutoFit/>
          </a:bodyPr>
          <a:lstStyle>
            <a:defPPr>
              <a:defRPr lang="en-US"/>
            </a:defPPr>
            <a:lvl1pPr marL="171450" indent="-171450">
              <a:buFont typeface="Arial" panose="020B0604020202020204" pitchFamily="34" charset="0"/>
              <a:buChar char="•"/>
              <a:defRPr b="1">
                <a:latin typeface="Ekachon" panose="00000500000000000000" pitchFamily="2" charset="-34"/>
                <a:cs typeface="Ekachon" panose="00000500000000000000" pitchFamily="2" charset="-34"/>
              </a:defRPr>
            </a:lvl1pPr>
          </a:lstStyle>
          <a:p>
            <a:r>
              <a:rPr lang="en-US" sz="1600" dirty="0"/>
              <a:t>As election day approaches, the proportion of the number of Tweets is expected to align more closely with the actual election results.</a:t>
            </a:r>
          </a:p>
        </p:txBody>
      </p:sp>
      <p:grpSp>
        <p:nvGrpSpPr>
          <p:cNvPr id="33" name="Group 32">
            <a:extLst>
              <a:ext uri="{FF2B5EF4-FFF2-40B4-BE49-F238E27FC236}">
                <a16:creationId xmlns:a16="http://schemas.microsoft.com/office/drawing/2014/main" id="{058ACFA1-0D92-173D-13A9-ADABD19968B4}"/>
              </a:ext>
            </a:extLst>
          </p:cNvPr>
          <p:cNvGrpSpPr/>
          <p:nvPr/>
        </p:nvGrpSpPr>
        <p:grpSpPr>
          <a:xfrm>
            <a:off x="1463041" y="2086034"/>
            <a:ext cx="1520746" cy="857846"/>
            <a:chOff x="9037437" y="543709"/>
            <a:chExt cx="1283195" cy="763218"/>
          </a:xfrm>
        </p:grpSpPr>
        <p:sp>
          <p:nvSpPr>
            <p:cNvPr id="34" name="TextBox 33">
              <a:extLst>
                <a:ext uri="{FF2B5EF4-FFF2-40B4-BE49-F238E27FC236}">
                  <a16:creationId xmlns:a16="http://schemas.microsoft.com/office/drawing/2014/main" id="{4EA1A856-7D24-ADD6-AF35-565645E49606}"/>
                </a:ext>
              </a:extLst>
            </p:cNvPr>
            <p:cNvSpPr txBox="1"/>
            <p:nvPr/>
          </p:nvSpPr>
          <p:spPr>
            <a:xfrm>
              <a:off x="9037438" y="1167985"/>
              <a:ext cx="460870" cy="138570"/>
            </a:xfrm>
            <a:prstGeom prst="rect">
              <a:avLst/>
            </a:prstGeom>
            <a:solidFill>
              <a:srgbClr val="D62728"/>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35" name="TextBox 34">
              <a:extLst>
                <a:ext uri="{FF2B5EF4-FFF2-40B4-BE49-F238E27FC236}">
                  <a16:creationId xmlns:a16="http://schemas.microsoft.com/office/drawing/2014/main" id="{D1F126AD-DE54-3D88-9EC3-586A6C39D4ED}"/>
                </a:ext>
              </a:extLst>
            </p:cNvPr>
            <p:cNvSpPr txBox="1"/>
            <p:nvPr/>
          </p:nvSpPr>
          <p:spPr>
            <a:xfrm>
              <a:off x="9045181" y="548344"/>
              <a:ext cx="518285" cy="138570"/>
            </a:xfrm>
            <a:prstGeom prst="rect">
              <a:avLst/>
            </a:prstGeom>
            <a:solidFill>
              <a:srgbClr val="FF7F0E"/>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36" name="TextBox 35">
              <a:extLst>
                <a:ext uri="{FF2B5EF4-FFF2-40B4-BE49-F238E27FC236}">
                  <a16:creationId xmlns:a16="http://schemas.microsoft.com/office/drawing/2014/main" id="{ABED59B1-BAC7-FDB0-538E-27C6A854C850}"/>
                </a:ext>
              </a:extLst>
            </p:cNvPr>
            <p:cNvSpPr txBox="1"/>
            <p:nvPr/>
          </p:nvSpPr>
          <p:spPr>
            <a:xfrm>
              <a:off x="9601552" y="1168357"/>
              <a:ext cx="719079" cy="138570"/>
            </a:xfrm>
            <a:prstGeom prst="rect">
              <a:avLst/>
            </a:prstGeom>
            <a:solidFill>
              <a:srgbClr val="FF9895"/>
            </a:solidFill>
            <a:ln>
              <a:no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37" name="TextBox 36">
              <a:extLst>
                <a:ext uri="{FF2B5EF4-FFF2-40B4-BE49-F238E27FC236}">
                  <a16:creationId xmlns:a16="http://schemas.microsoft.com/office/drawing/2014/main" id="{B8E8BE01-A7DF-2B77-8B0F-170A4161AE11}"/>
                </a:ext>
              </a:extLst>
            </p:cNvPr>
            <p:cNvSpPr txBox="1"/>
            <p:nvPr/>
          </p:nvSpPr>
          <p:spPr>
            <a:xfrm>
              <a:off x="9601552" y="543709"/>
              <a:ext cx="719080" cy="138570"/>
            </a:xfrm>
            <a:prstGeom prst="rect">
              <a:avLst/>
            </a:prstGeom>
            <a:solidFill>
              <a:srgbClr val="2D9CED"/>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พลังประชารัฐ</a:t>
              </a:r>
              <a:endParaRPr lang="en-US" sz="900" dirty="0">
                <a:solidFill>
                  <a:schemeClr val="bg1"/>
                </a:solidFill>
                <a:latin typeface="Ekachon" panose="00000500000000000000" pitchFamily="2" charset="-34"/>
                <a:cs typeface="Ekachon" panose="00000500000000000000" pitchFamily="2" charset="-34"/>
              </a:endParaRPr>
            </a:p>
          </p:txBody>
        </p:sp>
        <p:sp>
          <p:nvSpPr>
            <p:cNvPr id="38" name="TextBox 37">
              <a:extLst>
                <a:ext uri="{FF2B5EF4-FFF2-40B4-BE49-F238E27FC236}">
                  <a16:creationId xmlns:a16="http://schemas.microsoft.com/office/drawing/2014/main" id="{48DE78EE-0D7E-DD91-376D-AD1AE82E84DB}"/>
                </a:ext>
              </a:extLst>
            </p:cNvPr>
            <p:cNvSpPr txBox="1"/>
            <p:nvPr/>
          </p:nvSpPr>
          <p:spPr>
            <a:xfrm>
              <a:off x="9802347" y="961026"/>
              <a:ext cx="518285" cy="138570"/>
            </a:xfrm>
            <a:prstGeom prst="rect">
              <a:avLst/>
            </a:prstGeom>
            <a:solidFill>
              <a:srgbClr val="0E6ECE"/>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ภูมิใจไทย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39" name="TextBox 38">
              <a:extLst>
                <a:ext uri="{FF2B5EF4-FFF2-40B4-BE49-F238E27FC236}">
                  <a16:creationId xmlns:a16="http://schemas.microsoft.com/office/drawing/2014/main" id="{54AA1BB8-1706-0ADE-DFFA-BDB12D549EF3}"/>
                </a:ext>
              </a:extLst>
            </p:cNvPr>
            <p:cNvSpPr txBox="1"/>
            <p:nvPr/>
          </p:nvSpPr>
          <p:spPr>
            <a:xfrm>
              <a:off x="9037437" y="964669"/>
              <a:ext cx="696715" cy="138570"/>
            </a:xfrm>
            <a:prstGeom prst="rect">
              <a:avLst/>
            </a:prstGeom>
            <a:solidFill>
              <a:srgbClr val="68CEEE"/>
            </a:solidFill>
            <a:ln>
              <a:noFill/>
            </a:ln>
            <a:effectLst/>
          </p:spPr>
          <p:txBody>
            <a:bodyPr wrap="none" rtlCol="0" anchor="ctr" anchorCtr="1">
              <a:noAutofit/>
            </a:bodyPr>
            <a:lstStyle/>
            <a:p>
              <a:r>
                <a:rPr lang="th-TH" sz="900" dirty="0">
                  <a:solidFill>
                    <a:schemeClr val="tx1">
                      <a:lumMod val="85000"/>
                      <a:lumOff val="15000"/>
                    </a:schemeClr>
                  </a:solidFill>
                  <a:latin typeface="Ekachon" panose="00000500000000000000" pitchFamily="2" charset="-34"/>
                  <a:cs typeface="Ekachon" panose="00000500000000000000" pitchFamily="2" charset="-34"/>
                </a:rPr>
                <a:t>ประชาธิปัตย์</a:t>
              </a:r>
              <a:endParaRPr lang="en-US" sz="9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40" name="TextBox 39">
              <a:extLst>
                <a:ext uri="{FF2B5EF4-FFF2-40B4-BE49-F238E27FC236}">
                  <a16:creationId xmlns:a16="http://schemas.microsoft.com/office/drawing/2014/main" id="{A9937A96-89B4-434C-8952-2EB77E4E9354}"/>
                </a:ext>
              </a:extLst>
            </p:cNvPr>
            <p:cNvSpPr txBox="1"/>
            <p:nvPr/>
          </p:nvSpPr>
          <p:spPr>
            <a:xfrm>
              <a:off x="9042928" y="751871"/>
              <a:ext cx="1277703" cy="138570"/>
            </a:xfrm>
            <a:prstGeom prst="rect">
              <a:avLst/>
            </a:prstGeom>
            <a:solidFill>
              <a:srgbClr val="051C61"/>
            </a:solidFill>
            <a:ln>
              <a:no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รวมไทยสร้างชาติ</a:t>
              </a:r>
              <a:endParaRPr lang="en-US" sz="900" dirty="0">
                <a:solidFill>
                  <a:schemeClr val="bg1"/>
                </a:solidFill>
                <a:latin typeface="Ekachon" panose="00000500000000000000" pitchFamily="2" charset="-34"/>
                <a:cs typeface="Ekachon" panose="00000500000000000000" pitchFamily="2" charset="-34"/>
              </a:endParaRPr>
            </a:p>
          </p:txBody>
        </p:sp>
      </p:grpSp>
      <p:sp>
        <p:nvSpPr>
          <p:cNvPr id="42" name="TextBox 41">
            <a:extLst>
              <a:ext uri="{FF2B5EF4-FFF2-40B4-BE49-F238E27FC236}">
                <a16:creationId xmlns:a16="http://schemas.microsoft.com/office/drawing/2014/main" id="{D13D3398-C69C-CC83-47A0-A2511857EE26}"/>
              </a:ext>
            </a:extLst>
          </p:cNvPr>
          <p:cNvSpPr txBox="1"/>
          <p:nvPr/>
        </p:nvSpPr>
        <p:spPr>
          <a:xfrm>
            <a:off x="358687" y="86165"/>
            <a:ext cx="7534420" cy="461665"/>
          </a:xfrm>
          <a:prstGeom prst="rect">
            <a:avLst/>
          </a:prstGeom>
          <a:noFill/>
        </p:spPr>
        <p:txBody>
          <a:bodyPr wrap="square">
            <a:spAutoFit/>
          </a:bodyPr>
          <a:lstStyle/>
          <a:p>
            <a:r>
              <a:rPr lang="en-US" sz="2400" b="1" dirty="0">
                <a:effectLst/>
                <a:latin typeface="Ekachon" panose="00000500000000000000" pitchFamily="2" charset="-34"/>
                <a:cs typeface="Ekachon" panose="00000500000000000000" pitchFamily="2" charset="-34"/>
              </a:rPr>
              <a:t>Compare The Proportion Of Votes For The 7 Parties </a:t>
            </a:r>
            <a:endParaRPr lang="en-US" sz="2400" b="1" dirty="0">
              <a:latin typeface="Ekachon" panose="00000500000000000000" pitchFamily="2" charset="-34"/>
              <a:cs typeface="Ekachon" panose="00000500000000000000" pitchFamily="2" charset="-34"/>
            </a:endParaRPr>
          </a:p>
        </p:txBody>
      </p:sp>
      <p:sp>
        <p:nvSpPr>
          <p:cNvPr id="43" name="Rectangle 42">
            <a:extLst>
              <a:ext uri="{FF2B5EF4-FFF2-40B4-BE49-F238E27FC236}">
                <a16:creationId xmlns:a16="http://schemas.microsoft.com/office/drawing/2014/main" id="{E0B96C2C-A2D9-71AB-9BFB-F78CD904C155}"/>
              </a:ext>
            </a:extLst>
          </p:cNvPr>
          <p:cNvSpPr/>
          <p:nvPr/>
        </p:nvSpPr>
        <p:spPr>
          <a:xfrm>
            <a:off x="2832172" y="5543769"/>
            <a:ext cx="6950106" cy="993276"/>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49960319"/>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24</a:t>
            </a:fld>
            <a:endParaRPr lang="en-US" sz="1400" dirty="0">
              <a:latin typeface="Century Gothic" panose="020B0502020202020204" pitchFamily="34" charset="0"/>
              <a:cs typeface="Ekachon" panose="00000500000000000000" pitchFamily="2" charset="-34"/>
            </a:endParaRPr>
          </a:p>
        </p:txBody>
      </p:sp>
      <p:sp>
        <p:nvSpPr>
          <p:cNvPr id="5" name="TextBox 4">
            <a:extLst>
              <a:ext uri="{FF2B5EF4-FFF2-40B4-BE49-F238E27FC236}">
                <a16:creationId xmlns:a16="http://schemas.microsoft.com/office/drawing/2014/main" id="{AC29AAD3-FDE5-D4D6-67D6-8AA2A531DCED}"/>
              </a:ext>
            </a:extLst>
          </p:cNvPr>
          <p:cNvSpPr txBox="1"/>
          <p:nvPr/>
        </p:nvSpPr>
        <p:spPr>
          <a:xfrm>
            <a:off x="770892" y="4358183"/>
            <a:ext cx="2850850" cy="1384995"/>
          </a:xfrm>
          <a:prstGeom prst="rect">
            <a:avLst/>
          </a:prstGeom>
          <a:noFill/>
        </p:spPr>
        <p:txBody>
          <a:bodyPr wrap="square">
            <a:spAutoFit/>
          </a:bodyPr>
          <a:lstStyle>
            <a:defPPr>
              <a:defRPr lang="en-US"/>
            </a:defPPr>
            <a:lvl1pPr algn="ctr"/>
          </a:lstStyle>
          <a:p>
            <a:pPr marL="171450" indent="-171450" algn="l">
              <a:buFont typeface="Arial" panose="020B0604020202020204" pitchFamily="34" charset="0"/>
              <a:buChar char="•"/>
            </a:pPr>
            <a:r>
              <a:rPr lang="th-TH" sz="1400" dirty="0">
                <a:latin typeface="Ekachon" panose="00000500000000000000" pitchFamily="2" charset="-34"/>
                <a:cs typeface="Ekachon" panose="00000500000000000000" pitchFamily="2" charset="-34"/>
              </a:rPr>
              <a:t>เพื่อไทย </a:t>
            </a:r>
            <a:r>
              <a:rPr lang="en-US" sz="1400" dirty="0">
                <a:latin typeface="Ekachon" panose="00000500000000000000" pitchFamily="2" charset="-34"/>
                <a:cs typeface="Ekachon" panose="00000500000000000000" pitchFamily="2" charset="-34"/>
              </a:rPr>
              <a:t>  receives the highest number of mentions among users in consideration of the number of Tweets, followed by </a:t>
            </a:r>
            <a:r>
              <a:rPr lang="th-TH" sz="1400" dirty="0">
                <a:latin typeface="Ekachon" panose="00000500000000000000" pitchFamily="2" charset="-34"/>
                <a:cs typeface="Ekachon" panose="00000500000000000000" pitchFamily="2" charset="-34"/>
              </a:rPr>
              <a:t>รวมไทยสร้างชาติ</a:t>
            </a:r>
            <a:r>
              <a:rPr lang="en-US" sz="1400" dirty="0">
                <a:latin typeface="Ekachon" panose="00000500000000000000" pitchFamily="2" charset="-34"/>
                <a:cs typeface="Ekachon" panose="00000500000000000000" pitchFamily="2" charset="-34"/>
              </a:rPr>
              <a:t> and </a:t>
            </a:r>
            <a:r>
              <a:rPr lang="th-TH" sz="1400" dirty="0">
                <a:latin typeface="Ekachon" panose="00000500000000000000" pitchFamily="2" charset="-34"/>
                <a:cs typeface="Ekachon" panose="00000500000000000000" pitchFamily="2" charset="-34"/>
              </a:rPr>
              <a:t>ก้าวไกล</a:t>
            </a:r>
            <a:r>
              <a:rPr lang="en-US" sz="1400" dirty="0">
                <a:latin typeface="Ekachon" panose="00000500000000000000" pitchFamily="2" charset="-34"/>
                <a:cs typeface="Ekachon" panose="00000500000000000000" pitchFamily="2" charset="-34"/>
              </a:rPr>
              <a:t>    ,respectively</a:t>
            </a:r>
            <a:endParaRPr lang="th-TH" sz="1400" dirty="0">
              <a:latin typeface="Ekachon" panose="00000500000000000000" pitchFamily="2" charset="-34"/>
              <a:cs typeface="Ekachon" panose="00000500000000000000" pitchFamily="2" charset="-34"/>
            </a:endParaRPr>
          </a:p>
        </p:txBody>
      </p:sp>
      <p:sp>
        <p:nvSpPr>
          <p:cNvPr id="7" name="Rectangle 6">
            <a:extLst>
              <a:ext uri="{FF2B5EF4-FFF2-40B4-BE49-F238E27FC236}">
                <a16:creationId xmlns:a16="http://schemas.microsoft.com/office/drawing/2014/main" id="{3785F728-E7D6-AD69-88F1-A2FAE695A6AA}"/>
              </a:ext>
            </a:extLst>
          </p:cNvPr>
          <p:cNvSpPr/>
          <p:nvPr/>
        </p:nvSpPr>
        <p:spPr>
          <a:xfrm>
            <a:off x="770891" y="944344"/>
            <a:ext cx="10650218" cy="3105486"/>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28DABD2-0BC1-5A0C-6F68-FADDDF78059D}"/>
              </a:ext>
            </a:extLst>
          </p:cNvPr>
          <p:cNvPicPr>
            <a:picLocks noChangeAspect="1"/>
          </p:cNvPicPr>
          <p:nvPr/>
        </p:nvPicPr>
        <p:blipFill>
          <a:blip r:embed="rId3"/>
          <a:stretch>
            <a:fillRect/>
          </a:stretch>
        </p:blipFill>
        <p:spPr>
          <a:xfrm>
            <a:off x="770892" y="1466606"/>
            <a:ext cx="5979651" cy="2432959"/>
          </a:xfrm>
          <a:prstGeom prst="rect">
            <a:avLst/>
          </a:prstGeom>
        </p:spPr>
      </p:pic>
      <p:grpSp>
        <p:nvGrpSpPr>
          <p:cNvPr id="9" name="Group 8">
            <a:extLst>
              <a:ext uri="{FF2B5EF4-FFF2-40B4-BE49-F238E27FC236}">
                <a16:creationId xmlns:a16="http://schemas.microsoft.com/office/drawing/2014/main" id="{8A78F331-8D4F-1E38-38A8-0D53630446C9}"/>
              </a:ext>
            </a:extLst>
          </p:cNvPr>
          <p:cNvGrpSpPr/>
          <p:nvPr/>
        </p:nvGrpSpPr>
        <p:grpSpPr>
          <a:xfrm>
            <a:off x="4281870" y="1351814"/>
            <a:ext cx="2301495" cy="191149"/>
            <a:chOff x="-214218" y="5396303"/>
            <a:chExt cx="3648045" cy="320312"/>
          </a:xfrm>
        </p:grpSpPr>
        <p:sp>
          <p:nvSpPr>
            <p:cNvPr id="10" name="TextBox 9">
              <a:extLst>
                <a:ext uri="{FF2B5EF4-FFF2-40B4-BE49-F238E27FC236}">
                  <a16:creationId xmlns:a16="http://schemas.microsoft.com/office/drawing/2014/main" id="{EA118717-75C0-F7E9-4832-6A7B5E66929B}"/>
                </a:ext>
              </a:extLst>
            </p:cNvPr>
            <p:cNvSpPr txBox="1"/>
            <p:nvPr/>
          </p:nvSpPr>
          <p:spPr>
            <a:xfrm>
              <a:off x="2400931" y="5396303"/>
              <a:ext cx="1032896" cy="320310"/>
            </a:xfrm>
            <a:prstGeom prst="rect">
              <a:avLst/>
            </a:prstGeom>
            <a:solidFill>
              <a:srgbClr val="D62728"/>
            </a:solidFill>
            <a:ln>
              <a:noFill/>
            </a:ln>
            <a:effectLst/>
          </p:spPr>
          <p:txBody>
            <a:bodyPr wrap="none" rtlCol="0" anchor="ctr" anchorCtr="1">
              <a:noAutofit/>
            </a:bodyPr>
            <a:lstStyle/>
            <a:p>
              <a:r>
                <a:rPr lang="en-US" sz="1050" b="1" dirty="0">
                  <a:solidFill>
                    <a:schemeClr val="bg1"/>
                  </a:solidFill>
                  <a:latin typeface="Ekachon" panose="00000500000000000000" pitchFamily="2" charset="-34"/>
                  <a:cs typeface="Ekachon" panose="00000500000000000000" pitchFamily="2" charset="-34"/>
                </a:rPr>
                <a:t>Neg</a:t>
              </a:r>
            </a:p>
          </p:txBody>
        </p:sp>
        <p:sp>
          <p:nvSpPr>
            <p:cNvPr id="11" name="TextBox 10">
              <a:extLst>
                <a:ext uri="{FF2B5EF4-FFF2-40B4-BE49-F238E27FC236}">
                  <a16:creationId xmlns:a16="http://schemas.microsoft.com/office/drawing/2014/main" id="{963FD4BB-4CC2-1E33-5192-916EF8746591}"/>
                </a:ext>
              </a:extLst>
            </p:cNvPr>
            <p:cNvSpPr txBox="1"/>
            <p:nvPr/>
          </p:nvSpPr>
          <p:spPr>
            <a:xfrm>
              <a:off x="1145682" y="5396303"/>
              <a:ext cx="1032896" cy="320310"/>
            </a:xfrm>
            <a:prstGeom prst="rect">
              <a:avLst/>
            </a:prstGeom>
            <a:solidFill>
              <a:srgbClr val="C7C7C7"/>
            </a:solidFill>
            <a:ln>
              <a:noFill/>
            </a:ln>
            <a:effectLst/>
          </p:spPr>
          <p:txBody>
            <a:bodyPr wrap="none" rtlCol="0" anchor="ctr" anchorCtr="1">
              <a:noAutofit/>
            </a:bodyPr>
            <a:lstStyle/>
            <a:p>
              <a:r>
                <a:rPr lang="en-US" sz="1050" b="1" dirty="0">
                  <a:latin typeface="Ekachon" panose="00000500000000000000" pitchFamily="2" charset="-34"/>
                  <a:cs typeface="Ekachon" panose="00000500000000000000" pitchFamily="2" charset="-34"/>
                </a:rPr>
                <a:t>Neu</a:t>
              </a:r>
            </a:p>
          </p:txBody>
        </p:sp>
        <p:sp>
          <p:nvSpPr>
            <p:cNvPr id="12" name="TextBox 11">
              <a:extLst>
                <a:ext uri="{FF2B5EF4-FFF2-40B4-BE49-F238E27FC236}">
                  <a16:creationId xmlns:a16="http://schemas.microsoft.com/office/drawing/2014/main" id="{6FBE9947-F3CD-DBC2-A9BC-75C684ADF7A5}"/>
                </a:ext>
              </a:extLst>
            </p:cNvPr>
            <p:cNvSpPr txBox="1"/>
            <p:nvPr/>
          </p:nvSpPr>
          <p:spPr>
            <a:xfrm>
              <a:off x="-214218" y="5396305"/>
              <a:ext cx="1032896" cy="320310"/>
            </a:xfrm>
            <a:prstGeom prst="rect">
              <a:avLst/>
            </a:prstGeom>
            <a:solidFill>
              <a:srgbClr val="2CA02C"/>
            </a:solidFill>
            <a:ln>
              <a:noFill/>
            </a:ln>
            <a:effectLst/>
          </p:spPr>
          <p:txBody>
            <a:bodyPr wrap="none" rtlCol="0" anchor="ctr" anchorCtr="1">
              <a:noAutofit/>
            </a:bodyPr>
            <a:lstStyle/>
            <a:p>
              <a:r>
                <a:rPr lang="en-US" sz="1050" b="1" dirty="0">
                  <a:solidFill>
                    <a:schemeClr val="bg1"/>
                  </a:solidFill>
                  <a:latin typeface="Ekachon" panose="00000500000000000000" pitchFamily="2" charset="-34"/>
                  <a:cs typeface="Ekachon" panose="00000500000000000000" pitchFamily="2" charset="-34"/>
                </a:rPr>
                <a:t>Pos</a:t>
              </a:r>
            </a:p>
          </p:txBody>
        </p:sp>
      </p:grpSp>
      <p:sp>
        <p:nvSpPr>
          <p:cNvPr id="13" name="TextBox 12">
            <a:extLst>
              <a:ext uri="{FF2B5EF4-FFF2-40B4-BE49-F238E27FC236}">
                <a16:creationId xmlns:a16="http://schemas.microsoft.com/office/drawing/2014/main" id="{7148A084-FBEB-3D1A-991F-BEE6C4EF84EA}"/>
              </a:ext>
            </a:extLst>
          </p:cNvPr>
          <p:cNvSpPr txBox="1"/>
          <p:nvPr/>
        </p:nvSpPr>
        <p:spPr>
          <a:xfrm>
            <a:off x="1856952" y="1052604"/>
            <a:ext cx="2140367" cy="19095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No. of Tweet</a:t>
            </a:r>
          </a:p>
        </p:txBody>
      </p:sp>
      <p:sp>
        <p:nvSpPr>
          <p:cNvPr id="14" name="TextBox 13">
            <a:extLst>
              <a:ext uri="{FF2B5EF4-FFF2-40B4-BE49-F238E27FC236}">
                <a16:creationId xmlns:a16="http://schemas.microsoft.com/office/drawing/2014/main" id="{4F1CF68F-3A7A-CABE-B724-C4834A63A9D6}"/>
              </a:ext>
            </a:extLst>
          </p:cNvPr>
          <p:cNvSpPr txBox="1"/>
          <p:nvPr/>
        </p:nvSpPr>
        <p:spPr>
          <a:xfrm>
            <a:off x="4281870" y="1049337"/>
            <a:ext cx="6894130" cy="19095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Proportion of Sentiment</a:t>
            </a:r>
          </a:p>
        </p:txBody>
      </p:sp>
      <p:pic>
        <p:nvPicPr>
          <p:cNvPr id="17" name="Picture 16">
            <a:extLst>
              <a:ext uri="{FF2B5EF4-FFF2-40B4-BE49-F238E27FC236}">
                <a16:creationId xmlns:a16="http://schemas.microsoft.com/office/drawing/2014/main" id="{441327CF-9033-62E2-83BE-042837E73C36}"/>
              </a:ext>
            </a:extLst>
          </p:cNvPr>
          <p:cNvPicPr>
            <a:picLocks noChangeAspect="1"/>
          </p:cNvPicPr>
          <p:nvPr/>
        </p:nvPicPr>
        <p:blipFill>
          <a:blip r:embed="rId4"/>
          <a:stretch>
            <a:fillRect/>
          </a:stretch>
        </p:blipFill>
        <p:spPr>
          <a:xfrm>
            <a:off x="7017613" y="1435093"/>
            <a:ext cx="1889414" cy="2464473"/>
          </a:xfrm>
          <a:prstGeom prst="rect">
            <a:avLst/>
          </a:prstGeom>
        </p:spPr>
      </p:pic>
      <p:pic>
        <p:nvPicPr>
          <p:cNvPr id="18" name="Picture 17">
            <a:extLst>
              <a:ext uri="{FF2B5EF4-FFF2-40B4-BE49-F238E27FC236}">
                <a16:creationId xmlns:a16="http://schemas.microsoft.com/office/drawing/2014/main" id="{F6B6A800-7E62-BFD9-DA9F-8CC884224F46}"/>
              </a:ext>
            </a:extLst>
          </p:cNvPr>
          <p:cNvPicPr>
            <a:picLocks noChangeAspect="1"/>
          </p:cNvPicPr>
          <p:nvPr/>
        </p:nvPicPr>
        <p:blipFill>
          <a:blip r:embed="rId5"/>
          <a:stretch>
            <a:fillRect/>
          </a:stretch>
        </p:blipFill>
        <p:spPr>
          <a:xfrm>
            <a:off x="9447140" y="1466606"/>
            <a:ext cx="1380083" cy="2458373"/>
          </a:xfrm>
          <a:prstGeom prst="rect">
            <a:avLst/>
          </a:prstGeom>
        </p:spPr>
      </p:pic>
      <p:sp>
        <p:nvSpPr>
          <p:cNvPr id="19" name="TextBox 18">
            <a:extLst>
              <a:ext uri="{FF2B5EF4-FFF2-40B4-BE49-F238E27FC236}">
                <a16:creationId xmlns:a16="http://schemas.microsoft.com/office/drawing/2014/main" id="{AEFBA018-3C87-E311-A48A-1942998E1BD4}"/>
              </a:ext>
            </a:extLst>
          </p:cNvPr>
          <p:cNvSpPr txBox="1"/>
          <p:nvPr/>
        </p:nvSpPr>
        <p:spPr>
          <a:xfrm>
            <a:off x="9839653" y="2577486"/>
            <a:ext cx="141196" cy="129126"/>
          </a:xfrm>
          <a:prstGeom prst="ellipse">
            <a:avLst/>
          </a:prstGeom>
          <a:solidFill>
            <a:srgbClr val="D62728"/>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20" name="TextBox 19">
            <a:extLst>
              <a:ext uri="{FF2B5EF4-FFF2-40B4-BE49-F238E27FC236}">
                <a16:creationId xmlns:a16="http://schemas.microsoft.com/office/drawing/2014/main" id="{8651B1F8-EA39-F8A4-A82C-DC8DFCA11875}"/>
              </a:ext>
            </a:extLst>
          </p:cNvPr>
          <p:cNvSpPr txBox="1"/>
          <p:nvPr/>
        </p:nvSpPr>
        <p:spPr>
          <a:xfrm>
            <a:off x="9826825" y="1729239"/>
            <a:ext cx="141196" cy="129126"/>
          </a:xfrm>
          <a:prstGeom prst="ellipse">
            <a:avLst/>
          </a:prstGeom>
          <a:solidFill>
            <a:srgbClr val="FF7F0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21" name="TextBox 20">
            <a:extLst>
              <a:ext uri="{FF2B5EF4-FFF2-40B4-BE49-F238E27FC236}">
                <a16:creationId xmlns:a16="http://schemas.microsoft.com/office/drawing/2014/main" id="{505E027D-C157-AF27-B731-5E86267BB6C0}"/>
              </a:ext>
            </a:extLst>
          </p:cNvPr>
          <p:cNvSpPr txBox="1"/>
          <p:nvPr/>
        </p:nvSpPr>
        <p:spPr>
          <a:xfrm>
            <a:off x="9538464" y="2002881"/>
            <a:ext cx="141196" cy="129126"/>
          </a:xfrm>
          <a:prstGeom prst="ellipse">
            <a:avLst/>
          </a:prstGeom>
          <a:solidFill>
            <a:srgbClr val="FF9895"/>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2</a:t>
            </a:r>
          </a:p>
        </p:txBody>
      </p:sp>
      <p:sp>
        <p:nvSpPr>
          <p:cNvPr id="22" name="TextBox 21">
            <a:extLst>
              <a:ext uri="{FF2B5EF4-FFF2-40B4-BE49-F238E27FC236}">
                <a16:creationId xmlns:a16="http://schemas.microsoft.com/office/drawing/2014/main" id="{9E611FF1-F0AC-32C2-FABB-FB5B5EA76B84}"/>
              </a:ext>
            </a:extLst>
          </p:cNvPr>
          <p:cNvSpPr txBox="1"/>
          <p:nvPr/>
        </p:nvSpPr>
        <p:spPr>
          <a:xfrm>
            <a:off x="7095444" y="2844091"/>
            <a:ext cx="141196" cy="129126"/>
          </a:xfrm>
          <a:prstGeom prst="ellipse">
            <a:avLst/>
          </a:prstGeom>
          <a:solidFill>
            <a:srgbClr val="2D9CED"/>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23" name="TextBox 22">
            <a:extLst>
              <a:ext uri="{FF2B5EF4-FFF2-40B4-BE49-F238E27FC236}">
                <a16:creationId xmlns:a16="http://schemas.microsoft.com/office/drawing/2014/main" id="{0E1E9400-0D3B-D3BD-A97A-553A9FA0B4C4}"/>
              </a:ext>
            </a:extLst>
          </p:cNvPr>
          <p:cNvSpPr txBox="1"/>
          <p:nvPr/>
        </p:nvSpPr>
        <p:spPr>
          <a:xfrm>
            <a:off x="7329124" y="2012804"/>
            <a:ext cx="141196" cy="129126"/>
          </a:xfrm>
          <a:prstGeom prst="ellipse">
            <a:avLst/>
          </a:prstGeom>
          <a:solidFill>
            <a:srgbClr val="0E6EC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2</a:t>
            </a:r>
          </a:p>
        </p:txBody>
      </p:sp>
      <p:sp>
        <p:nvSpPr>
          <p:cNvPr id="24" name="TextBox 23">
            <a:extLst>
              <a:ext uri="{FF2B5EF4-FFF2-40B4-BE49-F238E27FC236}">
                <a16:creationId xmlns:a16="http://schemas.microsoft.com/office/drawing/2014/main" id="{0EA4A17F-053E-6457-0130-F9C994EEB56E}"/>
              </a:ext>
            </a:extLst>
          </p:cNvPr>
          <p:cNvSpPr txBox="1"/>
          <p:nvPr/>
        </p:nvSpPr>
        <p:spPr>
          <a:xfrm>
            <a:off x="7187927" y="2553959"/>
            <a:ext cx="141196" cy="129126"/>
          </a:xfrm>
          <a:prstGeom prst="ellipse">
            <a:avLst/>
          </a:prstGeom>
          <a:solidFill>
            <a:srgbClr val="68CEEE"/>
          </a:solidFill>
          <a:ln>
            <a:noFill/>
          </a:ln>
          <a:effectLst/>
        </p:spPr>
        <p:txBody>
          <a:bodyPr wrap="none" rtlCol="0" anchor="ctr" anchorCtr="1">
            <a:noAutofit/>
          </a:bodyPr>
          <a:lstStyle/>
          <a:p>
            <a:endParaRPr lang="en-US" sz="11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5" name="TextBox 24">
            <a:extLst>
              <a:ext uri="{FF2B5EF4-FFF2-40B4-BE49-F238E27FC236}">
                <a16:creationId xmlns:a16="http://schemas.microsoft.com/office/drawing/2014/main" id="{3BFA41F7-24CF-6978-5703-A734AB987D8B}"/>
              </a:ext>
            </a:extLst>
          </p:cNvPr>
          <p:cNvSpPr txBox="1"/>
          <p:nvPr/>
        </p:nvSpPr>
        <p:spPr>
          <a:xfrm>
            <a:off x="9292520" y="2844091"/>
            <a:ext cx="141196" cy="129126"/>
          </a:xfrm>
          <a:prstGeom prst="ellipse">
            <a:avLst/>
          </a:prstGeom>
          <a:solidFill>
            <a:srgbClr val="051C61"/>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26" name="TextBox 25">
            <a:extLst>
              <a:ext uri="{FF2B5EF4-FFF2-40B4-BE49-F238E27FC236}">
                <a16:creationId xmlns:a16="http://schemas.microsoft.com/office/drawing/2014/main" id="{ED9E6FCC-3BBD-9A84-F3D9-E7318BB45A21}"/>
              </a:ext>
            </a:extLst>
          </p:cNvPr>
          <p:cNvSpPr txBox="1"/>
          <p:nvPr/>
        </p:nvSpPr>
        <p:spPr>
          <a:xfrm>
            <a:off x="7392420" y="2282493"/>
            <a:ext cx="141196" cy="129126"/>
          </a:xfrm>
          <a:prstGeom prst="ellipse">
            <a:avLst/>
          </a:prstGeom>
          <a:solidFill>
            <a:srgbClr val="D62728"/>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3</a:t>
            </a:r>
          </a:p>
        </p:txBody>
      </p:sp>
      <p:sp>
        <p:nvSpPr>
          <p:cNvPr id="27" name="TextBox 26">
            <a:extLst>
              <a:ext uri="{FF2B5EF4-FFF2-40B4-BE49-F238E27FC236}">
                <a16:creationId xmlns:a16="http://schemas.microsoft.com/office/drawing/2014/main" id="{B170ABAD-AC0F-6D0B-0982-B0A79E676FEB}"/>
              </a:ext>
            </a:extLst>
          </p:cNvPr>
          <p:cNvSpPr txBox="1"/>
          <p:nvPr/>
        </p:nvSpPr>
        <p:spPr>
          <a:xfrm>
            <a:off x="7401124" y="3101822"/>
            <a:ext cx="141196" cy="129126"/>
          </a:xfrm>
          <a:prstGeom prst="ellipse">
            <a:avLst/>
          </a:prstGeom>
          <a:solidFill>
            <a:srgbClr val="FF7F0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28" name="TextBox 27">
            <a:extLst>
              <a:ext uri="{FF2B5EF4-FFF2-40B4-BE49-F238E27FC236}">
                <a16:creationId xmlns:a16="http://schemas.microsoft.com/office/drawing/2014/main" id="{F6B7302E-57B9-733E-C00A-10D51BEB391A}"/>
              </a:ext>
            </a:extLst>
          </p:cNvPr>
          <p:cNvSpPr txBox="1"/>
          <p:nvPr/>
        </p:nvSpPr>
        <p:spPr>
          <a:xfrm>
            <a:off x="7117329" y="3382124"/>
            <a:ext cx="141196" cy="129126"/>
          </a:xfrm>
          <a:prstGeom prst="ellipse">
            <a:avLst/>
          </a:prstGeom>
          <a:solidFill>
            <a:srgbClr val="FF9895"/>
          </a:solidFill>
          <a:ln>
            <a:noFill/>
          </a:ln>
          <a:effectLst/>
        </p:spPr>
        <p:txBody>
          <a:bodyPr wrap="none" rtlCol="0" anchor="ctr" anchorCtr="1">
            <a:noAutofit/>
          </a:bodyPr>
          <a:lstStyle/>
          <a:p>
            <a:endParaRPr lang="en-US" sz="11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29" name="TextBox 28">
            <a:extLst>
              <a:ext uri="{FF2B5EF4-FFF2-40B4-BE49-F238E27FC236}">
                <a16:creationId xmlns:a16="http://schemas.microsoft.com/office/drawing/2014/main" id="{B7FDA0AE-59E8-AD30-19C7-F2733AE1B1A3}"/>
              </a:ext>
            </a:extLst>
          </p:cNvPr>
          <p:cNvSpPr txBox="1"/>
          <p:nvPr/>
        </p:nvSpPr>
        <p:spPr>
          <a:xfrm>
            <a:off x="9510132" y="3412531"/>
            <a:ext cx="141196" cy="129126"/>
          </a:xfrm>
          <a:prstGeom prst="ellipse">
            <a:avLst/>
          </a:prstGeom>
          <a:solidFill>
            <a:srgbClr val="2D9CED"/>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30" name="TextBox 29">
            <a:extLst>
              <a:ext uri="{FF2B5EF4-FFF2-40B4-BE49-F238E27FC236}">
                <a16:creationId xmlns:a16="http://schemas.microsoft.com/office/drawing/2014/main" id="{BC6636E5-C904-E72D-F517-2F985AA2085B}"/>
              </a:ext>
            </a:extLst>
          </p:cNvPr>
          <p:cNvSpPr txBox="1"/>
          <p:nvPr/>
        </p:nvSpPr>
        <p:spPr>
          <a:xfrm>
            <a:off x="9752820" y="3129161"/>
            <a:ext cx="141196" cy="129126"/>
          </a:xfrm>
          <a:prstGeom prst="ellipse">
            <a:avLst/>
          </a:prstGeom>
          <a:solidFill>
            <a:srgbClr val="0E6ECE"/>
          </a:solidFill>
          <a:ln>
            <a:noFill/>
          </a:ln>
          <a:effectLst/>
        </p:spPr>
        <p:txBody>
          <a:bodyPr wrap="none" rtlCol="0" anchor="ctr" anchorCtr="1">
            <a:noAutofit/>
          </a:bodyPr>
          <a:lstStyle/>
          <a:p>
            <a:endParaRPr lang="en-US" sz="1100" dirty="0">
              <a:solidFill>
                <a:schemeClr val="bg1"/>
              </a:solidFill>
              <a:latin typeface="Ekachon" panose="00000500000000000000" pitchFamily="2" charset="-34"/>
              <a:cs typeface="Ekachon" panose="00000500000000000000" pitchFamily="2" charset="-34"/>
            </a:endParaRPr>
          </a:p>
        </p:txBody>
      </p:sp>
      <p:sp>
        <p:nvSpPr>
          <p:cNvPr id="31" name="TextBox 30">
            <a:extLst>
              <a:ext uri="{FF2B5EF4-FFF2-40B4-BE49-F238E27FC236}">
                <a16:creationId xmlns:a16="http://schemas.microsoft.com/office/drawing/2014/main" id="{FADE6FC8-18B3-43E1-AF82-9B4C1126380D}"/>
              </a:ext>
            </a:extLst>
          </p:cNvPr>
          <p:cNvSpPr txBox="1"/>
          <p:nvPr/>
        </p:nvSpPr>
        <p:spPr>
          <a:xfrm>
            <a:off x="9588032" y="2282493"/>
            <a:ext cx="141196" cy="129126"/>
          </a:xfrm>
          <a:prstGeom prst="ellipse">
            <a:avLst/>
          </a:prstGeom>
          <a:solidFill>
            <a:srgbClr val="68CEEE"/>
          </a:solidFill>
          <a:ln>
            <a:noFill/>
          </a:ln>
          <a:effectLst/>
        </p:spPr>
        <p:txBody>
          <a:bodyPr wrap="none" rtlCol="0" anchor="ctr" anchorCtr="1">
            <a:noAutofit/>
          </a:bodyPr>
          <a:lstStyle/>
          <a:p>
            <a:r>
              <a:rPr lang="en-US" sz="1100" dirty="0">
                <a:solidFill>
                  <a:schemeClr val="tx1">
                    <a:lumMod val="85000"/>
                    <a:lumOff val="15000"/>
                  </a:schemeClr>
                </a:solidFill>
                <a:latin typeface="Ekachon" panose="00000500000000000000" pitchFamily="2" charset="-34"/>
                <a:cs typeface="Ekachon" panose="00000500000000000000" pitchFamily="2" charset="-34"/>
              </a:rPr>
              <a:t>3</a:t>
            </a:r>
          </a:p>
        </p:txBody>
      </p:sp>
      <p:sp>
        <p:nvSpPr>
          <p:cNvPr id="32" name="TextBox 31">
            <a:extLst>
              <a:ext uri="{FF2B5EF4-FFF2-40B4-BE49-F238E27FC236}">
                <a16:creationId xmlns:a16="http://schemas.microsoft.com/office/drawing/2014/main" id="{5757D124-CBA7-CF0A-2AE2-7C4E190CC5EA}"/>
              </a:ext>
            </a:extLst>
          </p:cNvPr>
          <p:cNvSpPr txBox="1"/>
          <p:nvPr/>
        </p:nvSpPr>
        <p:spPr>
          <a:xfrm>
            <a:off x="6876417" y="1722741"/>
            <a:ext cx="141196" cy="129126"/>
          </a:xfrm>
          <a:prstGeom prst="ellipse">
            <a:avLst/>
          </a:prstGeom>
          <a:solidFill>
            <a:srgbClr val="051C61"/>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33" name="TextBox 32">
            <a:extLst>
              <a:ext uri="{FF2B5EF4-FFF2-40B4-BE49-F238E27FC236}">
                <a16:creationId xmlns:a16="http://schemas.microsoft.com/office/drawing/2014/main" id="{4290E669-1D19-96AC-EE6C-D6C986ED1931}"/>
              </a:ext>
            </a:extLst>
          </p:cNvPr>
          <p:cNvSpPr txBox="1"/>
          <p:nvPr/>
        </p:nvSpPr>
        <p:spPr>
          <a:xfrm>
            <a:off x="8033140" y="1351814"/>
            <a:ext cx="627979" cy="191147"/>
          </a:xfrm>
          <a:prstGeom prst="rect">
            <a:avLst/>
          </a:prstGeom>
          <a:solidFill>
            <a:srgbClr val="D62728"/>
          </a:solidFill>
          <a:ln>
            <a:noFill/>
          </a:ln>
          <a:effectLst/>
        </p:spPr>
        <p:txBody>
          <a:bodyPr wrap="none" rtlCol="0" anchor="ctr" anchorCtr="1">
            <a:noAutofit/>
          </a:bodyPr>
          <a:lstStyle/>
          <a:p>
            <a:r>
              <a:rPr lang="en-US" sz="1050" b="1" dirty="0">
                <a:solidFill>
                  <a:schemeClr val="bg1"/>
                </a:solidFill>
                <a:latin typeface="Ekachon" panose="00000500000000000000" pitchFamily="2" charset="-34"/>
                <a:cs typeface="Ekachon" panose="00000500000000000000" pitchFamily="2" charset="-34"/>
              </a:rPr>
              <a:t>Neg</a:t>
            </a:r>
          </a:p>
        </p:txBody>
      </p:sp>
      <p:sp>
        <p:nvSpPr>
          <p:cNvPr id="34" name="TextBox 33">
            <a:extLst>
              <a:ext uri="{FF2B5EF4-FFF2-40B4-BE49-F238E27FC236}">
                <a16:creationId xmlns:a16="http://schemas.microsoft.com/office/drawing/2014/main" id="{73B9A356-3555-7D9F-FCB8-7E2E7E7265BB}"/>
              </a:ext>
            </a:extLst>
          </p:cNvPr>
          <p:cNvSpPr txBox="1"/>
          <p:nvPr/>
        </p:nvSpPr>
        <p:spPr>
          <a:xfrm>
            <a:off x="10477547" y="1371032"/>
            <a:ext cx="627979" cy="191147"/>
          </a:xfrm>
          <a:prstGeom prst="rect">
            <a:avLst/>
          </a:prstGeom>
          <a:solidFill>
            <a:srgbClr val="2CA02C"/>
          </a:solidFill>
          <a:ln>
            <a:noFill/>
          </a:ln>
          <a:effectLst/>
        </p:spPr>
        <p:txBody>
          <a:bodyPr wrap="none" rtlCol="0" anchor="ctr" anchorCtr="1">
            <a:noAutofit/>
          </a:bodyPr>
          <a:lstStyle/>
          <a:p>
            <a:r>
              <a:rPr lang="en-US" sz="1050" b="1" dirty="0">
                <a:solidFill>
                  <a:schemeClr val="bg1"/>
                </a:solidFill>
                <a:latin typeface="Ekachon" panose="00000500000000000000" pitchFamily="2" charset="-34"/>
                <a:cs typeface="Ekachon" panose="00000500000000000000" pitchFamily="2" charset="-34"/>
              </a:rPr>
              <a:t>Pos</a:t>
            </a:r>
          </a:p>
        </p:txBody>
      </p:sp>
      <p:sp>
        <p:nvSpPr>
          <p:cNvPr id="37" name="TextBox 36">
            <a:extLst>
              <a:ext uri="{FF2B5EF4-FFF2-40B4-BE49-F238E27FC236}">
                <a16:creationId xmlns:a16="http://schemas.microsoft.com/office/drawing/2014/main" id="{48330F59-2B62-3268-13B3-CF7BEAD9B5C7}"/>
              </a:ext>
            </a:extLst>
          </p:cNvPr>
          <p:cNvSpPr txBox="1"/>
          <p:nvPr/>
        </p:nvSpPr>
        <p:spPr>
          <a:xfrm>
            <a:off x="4069379" y="4333731"/>
            <a:ext cx="2358315" cy="2031325"/>
          </a:xfrm>
          <a:prstGeom prst="rect">
            <a:avLst/>
          </a:prstGeom>
          <a:noFill/>
        </p:spPr>
        <p:txBody>
          <a:bodyPr wrap="square">
            <a:spAutoFit/>
          </a:bodyPr>
          <a:lstStyle>
            <a:defPPr>
              <a:defRPr lang="en-US"/>
            </a:defPPr>
            <a:lvl1pPr marL="171450" indent="-171450">
              <a:buFont typeface="Arial" panose="020B0604020202020204" pitchFamily="34" charset="0"/>
              <a:buChar char="•"/>
              <a:defRPr sz="1400">
                <a:latin typeface="Ekachon" panose="00000500000000000000" pitchFamily="2" charset="-34"/>
                <a:cs typeface="Ekachon" panose="00000500000000000000" pitchFamily="2" charset="-34"/>
              </a:defRPr>
            </a:lvl1pPr>
          </a:lstStyle>
          <a:p>
            <a:r>
              <a:rPr lang="en-US" dirty="0"/>
              <a:t>Although a significant number of mentions in Tweets does not guarantee a corresponding number of votes, </a:t>
            </a:r>
            <a:r>
              <a:rPr lang="en-US" b="1" i="1" dirty="0">
                <a:solidFill>
                  <a:srgbClr val="0000CC"/>
                </a:solidFill>
              </a:rPr>
              <a:t>it is essential to consider the sentiment associated with the mentions.</a:t>
            </a:r>
          </a:p>
        </p:txBody>
      </p:sp>
      <p:sp>
        <p:nvSpPr>
          <p:cNvPr id="39" name="TextBox 38">
            <a:extLst>
              <a:ext uri="{FF2B5EF4-FFF2-40B4-BE49-F238E27FC236}">
                <a16:creationId xmlns:a16="http://schemas.microsoft.com/office/drawing/2014/main" id="{ED41074B-3B6B-F3F1-70F8-6704AA5E0EDC}"/>
              </a:ext>
            </a:extLst>
          </p:cNvPr>
          <p:cNvSpPr txBox="1"/>
          <p:nvPr/>
        </p:nvSpPr>
        <p:spPr>
          <a:xfrm>
            <a:off x="6807916" y="4296072"/>
            <a:ext cx="2099107" cy="2031325"/>
          </a:xfrm>
          <a:prstGeom prst="rect">
            <a:avLst/>
          </a:prstGeom>
          <a:noFill/>
        </p:spPr>
        <p:txBody>
          <a:bodyPr wrap="square">
            <a:spAutoFit/>
          </a:bodyPr>
          <a:lstStyle>
            <a:defPPr>
              <a:defRPr lang="en-US"/>
            </a:defPPr>
            <a:lvl1pPr marL="171450" indent="-171450">
              <a:buFont typeface="Arial" panose="020B0604020202020204" pitchFamily="34" charset="0"/>
              <a:buChar char="•"/>
              <a:defRPr sz="1400">
                <a:latin typeface="Ekachon" panose="00000500000000000000" pitchFamily="2" charset="-34"/>
                <a:cs typeface="Ekachon" panose="00000500000000000000" pitchFamily="2" charset="-34"/>
              </a:defRPr>
            </a:lvl1pPr>
          </a:lstStyle>
          <a:p>
            <a:r>
              <a:rPr lang="th-TH" dirty="0"/>
              <a:t>รวมไทยสร้างชาติ</a:t>
            </a:r>
            <a:r>
              <a:rPr lang="en-US" dirty="0"/>
              <a:t> , despite ranking second in the number of tweets, has the highest proportion of negative tweets at 36%, followed by </a:t>
            </a:r>
            <a:r>
              <a:rPr lang="th-TH" dirty="0"/>
              <a:t>ภูมิใจไทย</a:t>
            </a:r>
            <a:r>
              <a:rPr lang="en-US" dirty="0"/>
              <a:t>     with 30% negative tweets.</a:t>
            </a:r>
          </a:p>
        </p:txBody>
      </p:sp>
      <p:sp>
        <p:nvSpPr>
          <p:cNvPr id="41" name="TextBox 40">
            <a:extLst>
              <a:ext uri="{FF2B5EF4-FFF2-40B4-BE49-F238E27FC236}">
                <a16:creationId xmlns:a16="http://schemas.microsoft.com/office/drawing/2014/main" id="{2703DF31-7C37-1409-ADA4-3F836BA90C62}"/>
              </a:ext>
            </a:extLst>
          </p:cNvPr>
          <p:cNvSpPr txBox="1"/>
          <p:nvPr/>
        </p:nvSpPr>
        <p:spPr>
          <a:xfrm>
            <a:off x="9084480" y="4293212"/>
            <a:ext cx="2215980" cy="1815882"/>
          </a:xfrm>
          <a:prstGeom prst="rect">
            <a:avLst/>
          </a:prstGeom>
          <a:noFill/>
        </p:spPr>
        <p:txBody>
          <a:bodyPr wrap="square">
            <a:spAutoFit/>
          </a:bodyPr>
          <a:lstStyle>
            <a:defPPr>
              <a:defRPr lang="en-US"/>
            </a:defPPr>
            <a:lvl1pPr marL="171450" indent="-171450">
              <a:buFont typeface="Arial" panose="020B0604020202020204" pitchFamily="34" charset="0"/>
              <a:buChar char="•"/>
              <a:defRPr sz="1400">
                <a:latin typeface="Ekachon" panose="00000500000000000000" pitchFamily="2" charset="-34"/>
                <a:cs typeface="Ekachon" panose="00000500000000000000" pitchFamily="2" charset="-34"/>
              </a:defRPr>
            </a:lvl1pPr>
          </a:lstStyle>
          <a:p>
            <a:r>
              <a:rPr lang="en-US" dirty="0"/>
              <a:t>Despite being the third most tweeted party, </a:t>
            </a:r>
            <a:r>
              <a:rPr lang="th-TH" sz="1400" dirty="0">
                <a:latin typeface="Ekachon" panose="00000500000000000000" pitchFamily="2" charset="-34"/>
                <a:cs typeface="Ekachon" panose="00000500000000000000" pitchFamily="2" charset="-34"/>
              </a:rPr>
              <a:t>ก้าวไกล </a:t>
            </a:r>
            <a:r>
              <a:rPr lang="en-US" sz="1400" dirty="0">
                <a:latin typeface="Ekachon" panose="00000500000000000000" pitchFamily="2" charset="-34"/>
                <a:cs typeface="Ekachon" panose="00000500000000000000" pitchFamily="2" charset="-34"/>
              </a:rPr>
              <a:t>   </a:t>
            </a:r>
            <a:r>
              <a:rPr lang="en-US" dirty="0"/>
              <a:t>has the highest percentage of positive comments at 13%, while </a:t>
            </a:r>
            <a:r>
              <a:rPr lang="th-TH" sz="1400" dirty="0">
                <a:latin typeface="Ekachon" panose="00000500000000000000" pitchFamily="2" charset="-34"/>
                <a:cs typeface="Ekachon" panose="00000500000000000000" pitchFamily="2" charset="-34"/>
              </a:rPr>
              <a:t>ไทยสร้างไทย </a:t>
            </a:r>
            <a:r>
              <a:rPr lang="en-US" dirty="0"/>
              <a:t>follows with 9% positive comments.</a:t>
            </a:r>
          </a:p>
        </p:txBody>
      </p:sp>
      <p:sp>
        <p:nvSpPr>
          <p:cNvPr id="50" name="TextBox 49">
            <a:extLst>
              <a:ext uri="{FF2B5EF4-FFF2-40B4-BE49-F238E27FC236}">
                <a16:creationId xmlns:a16="http://schemas.microsoft.com/office/drawing/2014/main" id="{CC5495A0-86A8-9896-D9E8-7AF8A9F191D2}"/>
              </a:ext>
            </a:extLst>
          </p:cNvPr>
          <p:cNvSpPr txBox="1"/>
          <p:nvPr/>
        </p:nvSpPr>
        <p:spPr>
          <a:xfrm>
            <a:off x="1017956" y="4359320"/>
            <a:ext cx="699842" cy="227613"/>
          </a:xfrm>
          <a:prstGeom prst="rect">
            <a:avLst/>
          </a:prstGeom>
          <a:solidFill>
            <a:srgbClr val="D62728"/>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เพื่อไทย</a:t>
            </a:r>
            <a:endParaRPr lang="en-US" sz="1400" dirty="0">
              <a:solidFill>
                <a:schemeClr val="bg1"/>
              </a:solidFill>
              <a:latin typeface="Ekachon" panose="00000500000000000000" pitchFamily="2" charset="-34"/>
              <a:cs typeface="Ekachon" panose="00000500000000000000" pitchFamily="2" charset="-34"/>
            </a:endParaRPr>
          </a:p>
        </p:txBody>
      </p:sp>
      <p:sp>
        <p:nvSpPr>
          <p:cNvPr id="51" name="TextBox 50">
            <a:extLst>
              <a:ext uri="{FF2B5EF4-FFF2-40B4-BE49-F238E27FC236}">
                <a16:creationId xmlns:a16="http://schemas.microsoft.com/office/drawing/2014/main" id="{0BCDD048-B2F5-1D27-9CCC-DD09263D30DF}"/>
              </a:ext>
            </a:extLst>
          </p:cNvPr>
          <p:cNvSpPr txBox="1"/>
          <p:nvPr/>
        </p:nvSpPr>
        <p:spPr>
          <a:xfrm>
            <a:off x="1016000" y="5239234"/>
            <a:ext cx="1393825" cy="227613"/>
          </a:xfrm>
          <a:prstGeom prst="rect">
            <a:avLst/>
          </a:prstGeom>
          <a:solidFill>
            <a:srgbClr val="051C61"/>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รวมไทยสร้างชาติ</a:t>
            </a:r>
            <a:endParaRPr lang="en-US" sz="1400" dirty="0">
              <a:solidFill>
                <a:schemeClr val="bg1"/>
              </a:solidFill>
              <a:latin typeface="Ekachon" panose="00000500000000000000" pitchFamily="2" charset="-34"/>
              <a:cs typeface="Ekachon" panose="00000500000000000000" pitchFamily="2" charset="-34"/>
            </a:endParaRPr>
          </a:p>
        </p:txBody>
      </p:sp>
      <p:sp>
        <p:nvSpPr>
          <p:cNvPr id="52" name="TextBox 51">
            <a:extLst>
              <a:ext uri="{FF2B5EF4-FFF2-40B4-BE49-F238E27FC236}">
                <a16:creationId xmlns:a16="http://schemas.microsoft.com/office/drawing/2014/main" id="{85DA6A87-3D76-6883-5B40-8B130275B5E9}"/>
              </a:ext>
            </a:extLst>
          </p:cNvPr>
          <p:cNvSpPr txBox="1"/>
          <p:nvPr/>
        </p:nvSpPr>
        <p:spPr>
          <a:xfrm>
            <a:off x="2745777" y="5235586"/>
            <a:ext cx="759423" cy="227613"/>
          </a:xfrm>
          <a:prstGeom prst="rect">
            <a:avLst/>
          </a:prstGeom>
          <a:solidFill>
            <a:srgbClr val="FF7F0E"/>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ก้าวไกล</a:t>
            </a:r>
            <a:endParaRPr lang="en-US" sz="1400" dirty="0">
              <a:solidFill>
                <a:schemeClr val="bg1"/>
              </a:solidFill>
              <a:latin typeface="Ekachon" panose="00000500000000000000" pitchFamily="2" charset="-34"/>
              <a:cs typeface="Ekachon" panose="00000500000000000000" pitchFamily="2" charset="-34"/>
            </a:endParaRPr>
          </a:p>
        </p:txBody>
      </p:sp>
      <p:sp>
        <p:nvSpPr>
          <p:cNvPr id="53" name="TextBox 52">
            <a:extLst>
              <a:ext uri="{FF2B5EF4-FFF2-40B4-BE49-F238E27FC236}">
                <a16:creationId xmlns:a16="http://schemas.microsoft.com/office/drawing/2014/main" id="{B337A642-4CCE-E366-1FDC-A823E029B386}"/>
              </a:ext>
            </a:extLst>
          </p:cNvPr>
          <p:cNvSpPr txBox="1"/>
          <p:nvPr/>
        </p:nvSpPr>
        <p:spPr>
          <a:xfrm>
            <a:off x="7047932" y="4339614"/>
            <a:ext cx="1393825" cy="227613"/>
          </a:xfrm>
          <a:prstGeom prst="rect">
            <a:avLst/>
          </a:prstGeom>
          <a:solidFill>
            <a:srgbClr val="051C61"/>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รวมไทยสร้างชาติ</a:t>
            </a:r>
            <a:endParaRPr lang="en-US" sz="1400" dirty="0">
              <a:solidFill>
                <a:schemeClr val="bg1"/>
              </a:solidFill>
              <a:latin typeface="Ekachon" panose="00000500000000000000" pitchFamily="2" charset="-34"/>
              <a:cs typeface="Ekachon" panose="00000500000000000000" pitchFamily="2" charset="-34"/>
            </a:endParaRPr>
          </a:p>
        </p:txBody>
      </p:sp>
      <p:sp>
        <p:nvSpPr>
          <p:cNvPr id="54" name="TextBox 53">
            <a:extLst>
              <a:ext uri="{FF2B5EF4-FFF2-40B4-BE49-F238E27FC236}">
                <a16:creationId xmlns:a16="http://schemas.microsoft.com/office/drawing/2014/main" id="{DC00A053-236F-8E44-F1A9-F4E0C9884A0A}"/>
              </a:ext>
            </a:extLst>
          </p:cNvPr>
          <p:cNvSpPr txBox="1"/>
          <p:nvPr/>
        </p:nvSpPr>
        <p:spPr>
          <a:xfrm>
            <a:off x="7047932" y="5809836"/>
            <a:ext cx="890288" cy="227613"/>
          </a:xfrm>
          <a:prstGeom prst="rect">
            <a:avLst/>
          </a:prstGeom>
          <a:solidFill>
            <a:srgbClr val="0E6ECE"/>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ภูมิใจไทย</a:t>
            </a:r>
            <a:endParaRPr lang="en-US" sz="1400" dirty="0">
              <a:solidFill>
                <a:schemeClr val="bg1"/>
              </a:solidFill>
              <a:latin typeface="Ekachon" panose="00000500000000000000" pitchFamily="2" charset="-34"/>
              <a:cs typeface="Ekachon" panose="00000500000000000000" pitchFamily="2" charset="-34"/>
            </a:endParaRPr>
          </a:p>
        </p:txBody>
      </p:sp>
      <p:sp>
        <p:nvSpPr>
          <p:cNvPr id="55" name="TextBox 54">
            <a:extLst>
              <a:ext uri="{FF2B5EF4-FFF2-40B4-BE49-F238E27FC236}">
                <a16:creationId xmlns:a16="http://schemas.microsoft.com/office/drawing/2014/main" id="{EFD26062-33EF-E489-82AB-0B97EB5AC67C}"/>
              </a:ext>
            </a:extLst>
          </p:cNvPr>
          <p:cNvSpPr txBox="1"/>
          <p:nvPr/>
        </p:nvSpPr>
        <p:spPr>
          <a:xfrm>
            <a:off x="9321450" y="4776517"/>
            <a:ext cx="759423" cy="227613"/>
          </a:xfrm>
          <a:prstGeom prst="rect">
            <a:avLst/>
          </a:prstGeom>
          <a:solidFill>
            <a:srgbClr val="FF7F0E"/>
          </a:solidFill>
          <a:ln>
            <a:noFill/>
          </a:ln>
          <a:effectLst/>
        </p:spPr>
        <p:txBody>
          <a:bodyPr wrap="none" rtlCol="0" anchor="ctr" anchorCtr="1">
            <a:noAutofit/>
          </a:bodyPr>
          <a:lstStyle/>
          <a:p>
            <a:r>
              <a:rPr lang="th-TH" sz="1400" dirty="0">
                <a:solidFill>
                  <a:schemeClr val="bg1"/>
                </a:solidFill>
                <a:latin typeface="Ekachon" panose="00000500000000000000" pitchFamily="2" charset="-34"/>
                <a:cs typeface="Ekachon" panose="00000500000000000000" pitchFamily="2" charset="-34"/>
              </a:rPr>
              <a:t>ก้าวไกล</a:t>
            </a:r>
            <a:endParaRPr lang="en-US" sz="1400" dirty="0">
              <a:solidFill>
                <a:schemeClr val="bg1"/>
              </a:solidFill>
              <a:latin typeface="Ekachon" panose="00000500000000000000" pitchFamily="2" charset="-34"/>
              <a:cs typeface="Ekachon" panose="00000500000000000000" pitchFamily="2" charset="-34"/>
            </a:endParaRPr>
          </a:p>
        </p:txBody>
      </p:sp>
      <p:sp>
        <p:nvSpPr>
          <p:cNvPr id="56" name="TextBox 55">
            <a:extLst>
              <a:ext uri="{FF2B5EF4-FFF2-40B4-BE49-F238E27FC236}">
                <a16:creationId xmlns:a16="http://schemas.microsoft.com/office/drawing/2014/main" id="{773A2863-FE0A-8D88-0600-014E108AFDAE}"/>
              </a:ext>
            </a:extLst>
          </p:cNvPr>
          <p:cNvSpPr txBox="1"/>
          <p:nvPr/>
        </p:nvSpPr>
        <p:spPr>
          <a:xfrm>
            <a:off x="10192470" y="5412288"/>
            <a:ext cx="1107990" cy="227613"/>
          </a:xfrm>
          <a:prstGeom prst="rect">
            <a:avLst/>
          </a:prstGeom>
          <a:solidFill>
            <a:srgbClr val="FF9895"/>
          </a:solidFill>
          <a:ln>
            <a:noFill/>
          </a:ln>
          <a:effectLst/>
        </p:spPr>
        <p:txBody>
          <a:bodyPr wrap="none" rtlCol="0" anchor="ctr" anchorCtr="1">
            <a:noAutofit/>
          </a:bodyPr>
          <a:lstStyle/>
          <a:p>
            <a:r>
              <a:rPr lang="th-TH" sz="1400" dirty="0">
                <a:solidFill>
                  <a:schemeClr val="tx1">
                    <a:lumMod val="85000"/>
                    <a:lumOff val="15000"/>
                  </a:schemeClr>
                </a:solidFill>
                <a:latin typeface="Ekachon" panose="00000500000000000000" pitchFamily="2" charset="-34"/>
                <a:cs typeface="Ekachon" panose="00000500000000000000" pitchFamily="2" charset="-34"/>
              </a:rPr>
              <a:t>ไทยสร้างไทย</a:t>
            </a:r>
            <a:endParaRPr lang="en-US" sz="1400" dirty="0">
              <a:solidFill>
                <a:schemeClr val="tx1">
                  <a:lumMod val="85000"/>
                  <a:lumOff val="15000"/>
                </a:schemeClr>
              </a:solidFill>
              <a:latin typeface="Ekachon" panose="00000500000000000000" pitchFamily="2" charset="-34"/>
              <a:cs typeface="Ekachon" panose="00000500000000000000" pitchFamily="2" charset="-34"/>
            </a:endParaRPr>
          </a:p>
        </p:txBody>
      </p:sp>
      <p:sp>
        <p:nvSpPr>
          <p:cNvPr id="57" name="Oval 56">
            <a:extLst>
              <a:ext uri="{FF2B5EF4-FFF2-40B4-BE49-F238E27FC236}">
                <a16:creationId xmlns:a16="http://schemas.microsoft.com/office/drawing/2014/main" id="{EE78BB65-F0BA-9175-F02E-59E9B9303BB0}"/>
              </a:ext>
            </a:extLst>
          </p:cNvPr>
          <p:cNvSpPr/>
          <p:nvPr/>
        </p:nvSpPr>
        <p:spPr>
          <a:xfrm>
            <a:off x="1867921" y="1715712"/>
            <a:ext cx="123690" cy="119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1</a:t>
            </a:r>
          </a:p>
        </p:txBody>
      </p:sp>
      <p:sp>
        <p:nvSpPr>
          <p:cNvPr id="58" name="Oval 57">
            <a:extLst>
              <a:ext uri="{FF2B5EF4-FFF2-40B4-BE49-F238E27FC236}">
                <a16:creationId xmlns:a16="http://schemas.microsoft.com/office/drawing/2014/main" id="{0E99F2A6-C47C-4D30-0071-F3DF23AB7E6E}"/>
              </a:ext>
            </a:extLst>
          </p:cNvPr>
          <p:cNvSpPr/>
          <p:nvPr/>
        </p:nvSpPr>
        <p:spPr>
          <a:xfrm>
            <a:off x="1867921" y="1991720"/>
            <a:ext cx="123690" cy="119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2</a:t>
            </a:r>
          </a:p>
        </p:txBody>
      </p:sp>
      <p:sp>
        <p:nvSpPr>
          <p:cNvPr id="59" name="Oval 58">
            <a:extLst>
              <a:ext uri="{FF2B5EF4-FFF2-40B4-BE49-F238E27FC236}">
                <a16:creationId xmlns:a16="http://schemas.microsoft.com/office/drawing/2014/main" id="{65D5F90F-C73E-9CF9-4CF6-190458D7515F}"/>
              </a:ext>
            </a:extLst>
          </p:cNvPr>
          <p:cNvSpPr/>
          <p:nvPr/>
        </p:nvSpPr>
        <p:spPr>
          <a:xfrm>
            <a:off x="1866626" y="2266823"/>
            <a:ext cx="123690" cy="1191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3</a:t>
            </a:r>
          </a:p>
        </p:txBody>
      </p:sp>
      <p:sp>
        <p:nvSpPr>
          <p:cNvPr id="64" name="TextBox 63">
            <a:extLst>
              <a:ext uri="{FF2B5EF4-FFF2-40B4-BE49-F238E27FC236}">
                <a16:creationId xmlns:a16="http://schemas.microsoft.com/office/drawing/2014/main" id="{3F1443B5-5978-E2D5-5E0D-B779C7214E79}"/>
              </a:ext>
            </a:extLst>
          </p:cNvPr>
          <p:cNvSpPr txBox="1"/>
          <p:nvPr/>
        </p:nvSpPr>
        <p:spPr>
          <a:xfrm>
            <a:off x="335033" y="17018"/>
            <a:ext cx="9114311" cy="707886"/>
          </a:xfrm>
          <a:prstGeom prst="rect">
            <a:avLst/>
          </a:prstGeom>
          <a:noFill/>
        </p:spPr>
        <p:txBody>
          <a:bodyPr wrap="square">
            <a:spAutoFit/>
          </a:bodyPr>
          <a:lstStyle>
            <a:defPPr>
              <a:defRPr lang="en-US"/>
            </a:defPPr>
            <a:lvl1pPr marL="171450" indent="-171450">
              <a:buFont typeface="Arial" panose="020B0604020202020204" pitchFamily="34" charset="0"/>
              <a:buChar char="•"/>
              <a:defRPr sz="1400">
                <a:latin typeface="Ekachon" panose="00000500000000000000" pitchFamily="2" charset="-34"/>
                <a:cs typeface="Ekachon" panose="00000500000000000000" pitchFamily="2" charset="-34"/>
              </a:defRPr>
            </a:lvl1pPr>
          </a:lstStyle>
          <a:p>
            <a:pPr marL="0" indent="0">
              <a:buNone/>
            </a:pPr>
            <a:r>
              <a:rPr lang="en-US" sz="2000" b="1" dirty="0"/>
              <a:t>The Number Of Mentions In Tweets Doesn't Guarantee Corresponding Votes; Sentiment Analysis Is Also Essential</a:t>
            </a:r>
            <a:endParaRPr lang="en-US" sz="2000" b="1" i="1" dirty="0">
              <a:solidFill>
                <a:srgbClr val="0000CC"/>
              </a:solidFill>
            </a:endParaRPr>
          </a:p>
        </p:txBody>
      </p:sp>
    </p:spTree>
    <p:extLst>
      <p:ext uri="{BB962C8B-B14F-4D97-AF65-F5344CB8AC3E}">
        <p14:creationId xmlns:p14="http://schemas.microsoft.com/office/powerpoint/2010/main" val="3642676962"/>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8D1284CF-7073-A3FB-554C-817E2F6DD280}"/>
              </a:ext>
            </a:extLst>
          </p:cNvPr>
          <p:cNvSpPr/>
          <p:nvPr/>
        </p:nvSpPr>
        <p:spPr>
          <a:xfrm>
            <a:off x="1459110" y="837397"/>
            <a:ext cx="8663587" cy="5778007"/>
          </a:xfrm>
          <a:prstGeom prst="roundRect">
            <a:avLst>
              <a:gd name="adj" fmla="val 2986"/>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25</a:t>
            </a:fld>
            <a:endParaRPr lang="en-US" sz="1400" dirty="0">
              <a:latin typeface="Century Gothic" panose="020B0502020202020204" pitchFamily="34" charset="0"/>
              <a:cs typeface="Ekachon" panose="00000500000000000000" pitchFamily="2" charset="-34"/>
            </a:endParaRPr>
          </a:p>
        </p:txBody>
      </p:sp>
      <p:pic>
        <p:nvPicPr>
          <p:cNvPr id="4" name="Picture 3">
            <a:extLst>
              <a:ext uri="{FF2B5EF4-FFF2-40B4-BE49-F238E27FC236}">
                <a16:creationId xmlns:a16="http://schemas.microsoft.com/office/drawing/2014/main" id="{121D176D-E518-43D6-6636-18B32F926CDE}"/>
              </a:ext>
            </a:extLst>
          </p:cNvPr>
          <p:cNvPicPr>
            <a:picLocks noChangeAspect="1"/>
          </p:cNvPicPr>
          <p:nvPr/>
        </p:nvPicPr>
        <p:blipFill>
          <a:blip r:embed="rId3"/>
          <a:stretch>
            <a:fillRect/>
          </a:stretch>
        </p:blipFill>
        <p:spPr>
          <a:xfrm>
            <a:off x="1612226" y="1274051"/>
            <a:ext cx="5486860" cy="5269350"/>
          </a:xfrm>
          <a:prstGeom prst="rect">
            <a:avLst/>
          </a:prstGeom>
        </p:spPr>
      </p:pic>
      <p:sp>
        <p:nvSpPr>
          <p:cNvPr id="5" name="TextBox 4">
            <a:extLst>
              <a:ext uri="{FF2B5EF4-FFF2-40B4-BE49-F238E27FC236}">
                <a16:creationId xmlns:a16="http://schemas.microsoft.com/office/drawing/2014/main" id="{0EC727A8-C9BB-06B9-EF12-B43FD43CA783}"/>
              </a:ext>
            </a:extLst>
          </p:cNvPr>
          <p:cNvSpPr txBox="1"/>
          <p:nvPr/>
        </p:nvSpPr>
        <p:spPr>
          <a:xfrm>
            <a:off x="7694230" y="2441245"/>
            <a:ext cx="1783464" cy="276999"/>
          </a:xfrm>
          <a:prstGeom prst="rect">
            <a:avLst/>
          </a:prstGeom>
          <a:noFill/>
        </p:spPr>
        <p:txBody>
          <a:bodyPr wrap="square">
            <a:spAutoFit/>
          </a:bodyPr>
          <a:lstStyle>
            <a:defPPr>
              <a:defRPr lang="en-US"/>
            </a:defPPr>
            <a:lvl1pPr algn="ctr"/>
          </a:lstStyle>
          <a:p>
            <a:pPr algn="l"/>
            <a:r>
              <a:rPr lang="en-US" sz="1200" b="1" dirty="0">
                <a:latin typeface="Ekachon" panose="00000500000000000000" pitchFamily="2" charset="-34"/>
                <a:cs typeface="Ekachon" panose="00000500000000000000" pitchFamily="2" charset="-34"/>
              </a:rPr>
              <a:t>Color</a:t>
            </a:r>
            <a:r>
              <a:rPr lang="en-US" sz="1200" dirty="0">
                <a:latin typeface="Ekachon" panose="00000500000000000000" pitchFamily="2" charset="-34"/>
                <a:cs typeface="Ekachon" panose="00000500000000000000" pitchFamily="2" charset="-34"/>
              </a:rPr>
              <a:t> represents Party</a:t>
            </a:r>
          </a:p>
        </p:txBody>
      </p:sp>
      <p:pic>
        <p:nvPicPr>
          <p:cNvPr id="6" name="Picture 5">
            <a:extLst>
              <a:ext uri="{FF2B5EF4-FFF2-40B4-BE49-F238E27FC236}">
                <a16:creationId xmlns:a16="http://schemas.microsoft.com/office/drawing/2014/main" id="{F5D093D8-151C-2CAE-AFEC-E018A37D0E64}"/>
              </a:ext>
            </a:extLst>
          </p:cNvPr>
          <p:cNvPicPr>
            <a:picLocks noChangeAspect="1"/>
          </p:cNvPicPr>
          <p:nvPr/>
        </p:nvPicPr>
        <p:blipFill>
          <a:blip r:embed="rId4"/>
          <a:stretch>
            <a:fillRect/>
          </a:stretch>
        </p:blipFill>
        <p:spPr>
          <a:xfrm>
            <a:off x="7757040" y="2718244"/>
            <a:ext cx="1200318" cy="1343212"/>
          </a:xfrm>
          <a:prstGeom prst="rect">
            <a:avLst/>
          </a:prstGeom>
        </p:spPr>
      </p:pic>
      <p:sp>
        <p:nvSpPr>
          <p:cNvPr id="7" name="TextBox 6">
            <a:extLst>
              <a:ext uri="{FF2B5EF4-FFF2-40B4-BE49-F238E27FC236}">
                <a16:creationId xmlns:a16="http://schemas.microsoft.com/office/drawing/2014/main" id="{B2A2D58C-F64A-88C5-FA1E-741B46C71A85}"/>
              </a:ext>
            </a:extLst>
          </p:cNvPr>
          <p:cNvSpPr txBox="1"/>
          <p:nvPr/>
        </p:nvSpPr>
        <p:spPr>
          <a:xfrm>
            <a:off x="7621966" y="4746967"/>
            <a:ext cx="3604270" cy="461665"/>
          </a:xfrm>
          <a:prstGeom prst="rect">
            <a:avLst/>
          </a:prstGeom>
          <a:noFill/>
        </p:spPr>
        <p:txBody>
          <a:bodyPr wrap="square">
            <a:spAutoFit/>
          </a:bodyPr>
          <a:lstStyle>
            <a:defPPr>
              <a:defRPr lang="en-US"/>
            </a:defPPr>
            <a:lvl1pPr>
              <a:defRPr sz="1200">
                <a:latin typeface="Ekachon" panose="00000500000000000000" pitchFamily="2" charset="-34"/>
                <a:cs typeface="Ekachon" panose="00000500000000000000" pitchFamily="2" charset="-34"/>
              </a:defRPr>
            </a:lvl1pPr>
          </a:lstStyle>
          <a:p>
            <a:r>
              <a:rPr lang="en-US" b="1" dirty="0"/>
              <a:t>Size</a:t>
            </a:r>
            <a:r>
              <a:rPr lang="en-US" dirty="0"/>
              <a:t> represents No. of Retweet</a:t>
            </a:r>
          </a:p>
          <a:p>
            <a:endParaRPr lang="th-TH" dirty="0"/>
          </a:p>
        </p:txBody>
      </p:sp>
      <p:pic>
        <p:nvPicPr>
          <p:cNvPr id="8" name="Picture 7">
            <a:extLst>
              <a:ext uri="{FF2B5EF4-FFF2-40B4-BE49-F238E27FC236}">
                <a16:creationId xmlns:a16="http://schemas.microsoft.com/office/drawing/2014/main" id="{9ABFAE9A-E898-3524-EE6E-C3704CD1A1FA}"/>
              </a:ext>
            </a:extLst>
          </p:cNvPr>
          <p:cNvPicPr>
            <a:picLocks noChangeAspect="1"/>
          </p:cNvPicPr>
          <p:nvPr/>
        </p:nvPicPr>
        <p:blipFill>
          <a:blip r:embed="rId5"/>
          <a:stretch>
            <a:fillRect/>
          </a:stretch>
        </p:blipFill>
        <p:spPr>
          <a:xfrm>
            <a:off x="7757040" y="5076914"/>
            <a:ext cx="1242583" cy="684689"/>
          </a:xfrm>
          <a:prstGeom prst="rect">
            <a:avLst/>
          </a:prstGeom>
        </p:spPr>
      </p:pic>
      <p:sp>
        <p:nvSpPr>
          <p:cNvPr id="9" name="TextBox 8">
            <a:extLst>
              <a:ext uri="{FF2B5EF4-FFF2-40B4-BE49-F238E27FC236}">
                <a16:creationId xmlns:a16="http://schemas.microsoft.com/office/drawing/2014/main" id="{0D4B2376-49E8-765C-F15E-70FFEE5E5C19}"/>
              </a:ext>
            </a:extLst>
          </p:cNvPr>
          <p:cNvSpPr txBox="1"/>
          <p:nvPr/>
        </p:nvSpPr>
        <p:spPr>
          <a:xfrm>
            <a:off x="7694230" y="1135551"/>
            <a:ext cx="2628438" cy="276999"/>
          </a:xfrm>
          <a:prstGeom prst="rect">
            <a:avLst/>
          </a:prstGeom>
          <a:noFill/>
        </p:spPr>
        <p:txBody>
          <a:bodyPr wrap="square">
            <a:spAutoFit/>
          </a:bodyPr>
          <a:lstStyle>
            <a:defPPr>
              <a:defRPr lang="en-US"/>
            </a:defPPr>
            <a:lvl1pPr algn="ctr"/>
          </a:lstStyle>
          <a:p>
            <a:pPr algn="l"/>
            <a:r>
              <a:rPr lang="en-US" sz="1200" b="1" dirty="0">
                <a:latin typeface="Ekachon" panose="00000500000000000000" pitchFamily="2" charset="-34"/>
                <a:cs typeface="Ekachon" panose="00000500000000000000" pitchFamily="2" charset="-34"/>
              </a:rPr>
              <a:t>Shape</a:t>
            </a:r>
            <a:r>
              <a:rPr lang="en-US" sz="1200" dirty="0">
                <a:latin typeface="Ekachon" panose="00000500000000000000" pitchFamily="2" charset="-34"/>
                <a:cs typeface="Ekachon" panose="00000500000000000000" pitchFamily="2" charset="-34"/>
              </a:rPr>
              <a:t> represents Sentiment</a:t>
            </a:r>
          </a:p>
        </p:txBody>
      </p:sp>
      <p:pic>
        <p:nvPicPr>
          <p:cNvPr id="10" name="Picture 9">
            <a:extLst>
              <a:ext uri="{FF2B5EF4-FFF2-40B4-BE49-F238E27FC236}">
                <a16:creationId xmlns:a16="http://schemas.microsoft.com/office/drawing/2014/main" id="{DB091B10-44DB-5293-3B00-CA2F9F16B106}"/>
              </a:ext>
            </a:extLst>
          </p:cNvPr>
          <p:cNvPicPr>
            <a:picLocks noChangeAspect="1"/>
          </p:cNvPicPr>
          <p:nvPr/>
        </p:nvPicPr>
        <p:blipFill>
          <a:blip r:embed="rId6"/>
          <a:stretch>
            <a:fillRect/>
          </a:stretch>
        </p:blipFill>
        <p:spPr>
          <a:xfrm>
            <a:off x="7757040" y="1412193"/>
            <a:ext cx="948675" cy="441997"/>
          </a:xfrm>
          <a:prstGeom prst="rect">
            <a:avLst/>
          </a:prstGeom>
        </p:spPr>
      </p:pic>
      <p:sp>
        <p:nvSpPr>
          <p:cNvPr id="12" name="TextBox 11">
            <a:extLst>
              <a:ext uri="{FF2B5EF4-FFF2-40B4-BE49-F238E27FC236}">
                <a16:creationId xmlns:a16="http://schemas.microsoft.com/office/drawing/2014/main" id="{B844217F-619D-43FF-0AFF-F4040952D56B}"/>
              </a:ext>
            </a:extLst>
          </p:cNvPr>
          <p:cNvSpPr txBox="1"/>
          <p:nvPr/>
        </p:nvSpPr>
        <p:spPr>
          <a:xfrm>
            <a:off x="5621107" y="2495276"/>
            <a:ext cx="1403019" cy="362935"/>
          </a:xfrm>
          <a:prstGeom prst="rect">
            <a:avLst/>
          </a:prstGeom>
          <a:solidFill>
            <a:schemeClr val="accent5">
              <a:lumMod val="20000"/>
              <a:lumOff val="80000"/>
            </a:schemeClr>
          </a:solidFill>
          <a:ln w="3175">
            <a:solidFill>
              <a:schemeClr val="tx1">
                <a:lumMod val="50000"/>
                <a:lumOff val="50000"/>
              </a:schemeClr>
            </a:solidFill>
          </a:ln>
        </p:spPr>
        <p:txBody>
          <a:bodyPr wrap="square" anchor="ctr" anchorCtr="0">
            <a:noAutofit/>
          </a:bodyPr>
          <a:lstStyle>
            <a:defPPr>
              <a:defRPr lang="en-US"/>
            </a:defPPr>
            <a:lvl1pPr algn="ctr">
              <a:defRPr sz="1100">
                <a:latin typeface="Ekachon" panose="00000500000000000000" pitchFamily="2" charset="-34"/>
                <a:cs typeface="Ekachon" panose="00000500000000000000" pitchFamily="2" charset="-34"/>
              </a:defRPr>
            </a:lvl1pPr>
          </a:lstStyle>
          <a:p>
            <a:r>
              <a:rPr lang="en-US" sz="1100" dirty="0">
                <a:latin typeface="Ekachon" panose="00000500000000000000" pitchFamily="2" charset="-34"/>
                <a:cs typeface="Ekachon" panose="00000500000000000000" pitchFamily="2" charset="-34"/>
              </a:rPr>
              <a:t>Highest  </a:t>
            </a:r>
            <a:r>
              <a:rPr lang="en-US" sz="1100" i="1" dirty="0">
                <a:solidFill>
                  <a:srgbClr val="00B050"/>
                </a:solidFill>
                <a:latin typeface="Ekachon" panose="00000500000000000000" pitchFamily="2" charset="-34"/>
                <a:cs typeface="Ekachon" panose="00000500000000000000" pitchFamily="2" charset="-34"/>
              </a:rPr>
              <a:t>Positive</a:t>
            </a:r>
            <a:r>
              <a:rPr lang="en-US" sz="1100" dirty="0">
                <a:latin typeface="Ekachon" panose="00000500000000000000" pitchFamily="2" charset="-34"/>
                <a:cs typeface="Ekachon" panose="00000500000000000000" pitchFamily="2" charset="-34"/>
              </a:rPr>
              <a:t>  </a:t>
            </a:r>
          </a:p>
          <a:p>
            <a:r>
              <a:rPr lang="en-US" dirty="0"/>
              <a:t>#LIKE &amp; #Retweet </a:t>
            </a:r>
            <a:endParaRPr lang="th-TH" dirty="0"/>
          </a:p>
        </p:txBody>
      </p:sp>
      <p:sp>
        <p:nvSpPr>
          <p:cNvPr id="13" name="TextBox 12">
            <a:extLst>
              <a:ext uri="{FF2B5EF4-FFF2-40B4-BE49-F238E27FC236}">
                <a16:creationId xmlns:a16="http://schemas.microsoft.com/office/drawing/2014/main" id="{CFAC5305-4707-E6EB-349C-E811E3149DE6}"/>
              </a:ext>
            </a:extLst>
          </p:cNvPr>
          <p:cNvSpPr txBox="1"/>
          <p:nvPr/>
        </p:nvSpPr>
        <p:spPr>
          <a:xfrm>
            <a:off x="2991447" y="3739876"/>
            <a:ext cx="1915600" cy="384293"/>
          </a:xfrm>
          <a:prstGeom prst="rect">
            <a:avLst/>
          </a:prstGeom>
          <a:solidFill>
            <a:schemeClr val="accent5">
              <a:lumMod val="20000"/>
              <a:lumOff val="80000"/>
            </a:schemeClr>
          </a:solidFill>
          <a:ln w="3175">
            <a:solidFill>
              <a:schemeClr val="tx1">
                <a:lumMod val="50000"/>
                <a:lumOff val="50000"/>
              </a:schemeClr>
            </a:solidFill>
          </a:ln>
        </p:spPr>
        <p:txBody>
          <a:bodyPr wrap="square" anchor="ctr" anchorCtr="0">
            <a:noAutofit/>
          </a:bodyPr>
          <a:lstStyle>
            <a:defPPr>
              <a:defRPr lang="en-US"/>
            </a:defPPr>
            <a:lvl1pPr algn="ctr">
              <a:defRPr sz="1100">
                <a:latin typeface="Ekachon" panose="00000500000000000000" pitchFamily="2" charset="-34"/>
                <a:cs typeface="Ekachon" panose="00000500000000000000" pitchFamily="2" charset="-34"/>
              </a:defRPr>
            </a:lvl1pPr>
          </a:lstStyle>
          <a:p>
            <a:r>
              <a:rPr lang="en-US" dirty="0"/>
              <a:t>Highest </a:t>
            </a:r>
            <a:r>
              <a:rPr lang="en-US" i="1" dirty="0">
                <a:solidFill>
                  <a:srgbClr val="C00000"/>
                </a:solidFill>
              </a:rPr>
              <a:t>Negative</a:t>
            </a:r>
          </a:p>
          <a:p>
            <a:r>
              <a:rPr lang="en-US" dirty="0"/>
              <a:t>#Tweet #Like #Retweet</a:t>
            </a:r>
          </a:p>
        </p:txBody>
      </p:sp>
      <p:sp>
        <p:nvSpPr>
          <p:cNvPr id="14" name="TextBox 13">
            <a:extLst>
              <a:ext uri="{FF2B5EF4-FFF2-40B4-BE49-F238E27FC236}">
                <a16:creationId xmlns:a16="http://schemas.microsoft.com/office/drawing/2014/main" id="{29798916-DCB9-F376-3373-65AC662BD6AB}"/>
              </a:ext>
            </a:extLst>
          </p:cNvPr>
          <p:cNvSpPr txBox="1"/>
          <p:nvPr/>
        </p:nvSpPr>
        <p:spPr>
          <a:xfrm>
            <a:off x="1612226" y="957729"/>
            <a:ext cx="5486859" cy="292996"/>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400" b="1" dirty="0">
                <a:latin typeface="Ekachon" panose="00000500000000000000" pitchFamily="2" charset="-34"/>
                <a:cs typeface="Ekachon" panose="00000500000000000000" pitchFamily="2" charset="-34"/>
              </a:rPr>
              <a:t>Scatter Plot by Party</a:t>
            </a:r>
          </a:p>
        </p:txBody>
      </p:sp>
      <p:sp>
        <p:nvSpPr>
          <p:cNvPr id="15" name="TextBox 14">
            <a:extLst>
              <a:ext uri="{FF2B5EF4-FFF2-40B4-BE49-F238E27FC236}">
                <a16:creationId xmlns:a16="http://schemas.microsoft.com/office/drawing/2014/main" id="{D3DFEB0D-FB73-4A65-3C40-91F40C5E67D5}"/>
              </a:ext>
            </a:extLst>
          </p:cNvPr>
          <p:cNvSpPr txBox="1"/>
          <p:nvPr/>
        </p:nvSpPr>
        <p:spPr>
          <a:xfrm>
            <a:off x="421661" y="57783"/>
            <a:ext cx="9114311" cy="707886"/>
          </a:xfrm>
          <a:prstGeom prst="rect">
            <a:avLst/>
          </a:prstGeom>
          <a:noFill/>
        </p:spPr>
        <p:txBody>
          <a:bodyPr wrap="square">
            <a:spAutoFit/>
          </a:bodyPr>
          <a:lstStyle>
            <a:defPPr>
              <a:defRPr lang="en-US"/>
            </a:defPPr>
            <a:lvl1pPr marL="171450" indent="-171450">
              <a:buFont typeface="Arial" panose="020B0604020202020204" pitchFamily="34" charset="0"/>
              <a:buChar char="•"/>
              <a:defRPr sz="1400">
                <a:latin typeface="Ekachon" panose="00000500000000000000" pitchFamily="2" charset="-34"/>
                <a:cs typeface="Ekachon" panose="00000500000000000000" pitchFamily="2" charset="-34"/>
              </a:defRPr>
            </a:lvl1pPr>
          </a:lstStyle>
          <a:p>
            <a:pPr marL="0" indent="0">
              <a:buNone/>
            </a:pPr>
            <a:r>
              <a:rPr lang="en-US" sz="2000" b="1" dirty="0"/>
              <a:t>In Addition To The Number Of Tweets And Sentiment, </a:t>
            </a:r>
          </a:p>
          <a:p>
            <a:pPr marL="0" indent="0">
              <a:buNone/>
            </a:pPr>
            <a:r>
              <a:rPr lang="en-US" sz="2000" b="1" dirty="0"/>
              <a:t>Other Vital Factors To Consider Are The Number Of Likes And Retweets.</a:t>
            </a:r>
          </a:p>
        </p:txBody>
      </p:sp>
      <p:sp>
        <p:nvSpPr>
          <p:cNvPr id="11" name="TextBox 10">
            <a:extLst>
              <a:ext uri="{FF2B5EF4-FFF2-40B4-BE49-F238E27FC236}">
                <a16:creationId xmlns:a16="http://schemas.microsoft.com/office/drawing/2014/main" id="{A4AE38DC-0B80-BBAC-F11C-74B33283A6C7}"/>
              </a:ext>
            </a:extLst>
          </p:cNvPr>
          <p:cNvSpPr txBox="1"/>
          <p:nvPr/>
        </p:nvSpPr>
        <p:spPr>
          <a:xfrm>
            <a:off x="3414818" y="1307526"/>
            <a:ext cx="2178034" cy="209333"/>
          </a:xfrm>
          <a:prstGeom prst="rect">
            <a:avLst/>
          </a:prstGeom>
          <a:solidFill>
            <a:schemeClr val="accent5">
              <a:lumMod val="20000"/>
              <a:lumOff val="80000"/>
            </a:schemeClr>
          </a:solidFill>
          <a:ln w="3175">
            <a:solidFill>
              <a:schemeClr val="tx1">
                <a:lumMod val="50000"/>
                <a:lumOff val="50000"/>
              </a:schemeClr>
            </a:solidFill>
          </a:ln>
        </p:spPr>
        <p:txBody>
          <a:bodyPr wrap="square" anchor="ctr" anchorCtr="0">
            <a:noAutofit/>
          </a:bodyPr>
          <a:lstStyle>
            <a:defPPr>
              <a:defRPr lang="en-US"/>
            </a:defPPr>
            <a:lvl1pPr algn="ctr"/>
          </a:lstStyle>
          <a:p>
            <a:r>
              <a:rPr lang="en-US" sz="1100" dirty="0">
                <a:latin typeface="Ekachon" panose="00000500000000000000" pitchFamily="2" charset="-34"/>
                <a:cs typeface="Ekachon" panose="00000500000000000000" pitchFamily="2" charset="-34"/>
              </a:rPr>
              <a:t>Highest </a:t>
            </a:r>
            <a:r>
              <a:rPr lang="en-US" sz="1100" i="1" dirty="0">
                <a:solidFill>
                  <a:srgbClr val="00B050"/>
                </a:solidFill>
                <a:latin typeface="Ekachon" panose="00000500000000000000" pitchFamily="2" charset="-34"/>
                <a:cs typeface="Ekachon" panose="00000500000000000000" pitchFamily="2" charset="-34"/>
              </a:rPr>
              <a:t>Positive</a:t>
            </a:r>
            <a:r>
              <a:rPr lang="en-US" sz="1100" dirty="0">
                <a:latin typeface="Ekachon" panose="00000500000000000000" pitchFamily="2" charset="-34"/>
                <a:cs typeface="Ekachon" panose="00000500000000000000" pitchFamily="2" charset="-34"/>
              </a:rPr>
              <a:t> #Tweet</a:t>
            </a:r>
          </a:p>
        </p:txBody>
      </p:sp>
    </p:spTree>
    <p:extLst>
      <p:ext uri="{BB962C8B-B14F-4D97-AF65-F5344CB8AC3E}">
        <p14:creationId xmlns:p14="http://schemas.microsoft.com/office/powerpoint/2010/main" val="2346649952"/>
      </p:ext>
    </p:extLst>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26</a:t>
            </a:fld>
            <a:endParaRPr lang="en-US" sz="1400" dirty="0">
              <a:latin typeface="Century Gothic" panose="020B0502020202020204" pitchFamily="34" charset="0"/>
              <a:cs typeface="Ekachon" panose="00000500000000000000" pitchFamily="2" charset="-34"/>
            </a:endParaRPr>
          </a:p>
        </p:txBody>
      </p:sp>
      <p:sp>
        <p:nvSpPr>
          <p:cNvPr id="4" name="Rectangle 3">
            <a:extLst>
              <a:ext uri="{FF2B5EF4-FFF2-40B4-BE49-F238E27FC236}">
                <a16:creationId xmlns:a16="http://schemas.microsoft.com/office/drawing/2014/main" id="{06BCBAB0-9915-B319-1EB4-0FE3FF514552}"/>
              </a:ext>
            </a:extLst>
          </p:cNvPr>
          <p:cNvSpPr/>
          <p:nvPr/>
        </p:nvSpPr>
        <p:spPr>
          <a:xfrm>
            <a:off x="0" y="1241371"/>
            <a:ext cx="12192000" cy="5222672"/>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5" name="Picture 2" descr="หลักสูตร - NIDA-GSAS">
            <a:extLst>
              <a:ext uri="{FF2B5EF4-FFF2-40B4-BE49-F238E27FC236}">
                <a16:creationId xmlns:a16="http://schemas.microsoft.com/office/drawing/2014/main" id="{0A9B3AC4-ABCA-DE30-860D-4A7AF900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060668D-915D-D1BF-54C8-82D9F6876C4E}"/>
              </a:ext>
            </a:extLst>
          </p:cNvPr>
          <p:cNvPicPr>
            <a:picLocks noChangeAspect="1"/>
          </p:cNvPicPr>
          <p:nvPr/>
        </p:nvPicPr>
        <p:blipFill>
          <a:blip r:embed="rId3"/>
          <a:stretch>
            <a:fillRect/>
          </a:stretch>
        </p:blipFill>
        <p:spPr>
          <a:xfrm>
            <a:off x="652293" y="1709458"/>
            <a:ext cx="11100066" cy="4631619"/>
          </a:xfrm>
          <a:prstGeom prst="rect">
            <a:avLst/>
          </a:prstGeom>
        </p:spPr>
      </p:pic>
      <p:grpSp>
        <p:nvGrpSpPr>
          <p:cNvPr id="8" name="Group 7">
            <a:extLst>
              <a:ext uri="{FF2B5EF4-FFF2-40B4-BE49-F238E27FC236}">
                <a16:creationId xmlns:a16="http://schemas.microsoft.com/office/drawing/2014/main" id="{2E9A7069-41B2-1FC6-E0E3-1CAAA0B80811}"/>
              </a:ext>
            </a:extLst>
          </p:cNvPr>
          <p:cNvGrpSpPr/>
          <p:nvPr/>
        </p:nvGrpSpPr>
        <p:grpSpPr>
          <a:xfrm>
            <a:off x="3132169" y="1456673"/>
            <a:ext cx="8451158" cy="255742"/>
            <a:chOff x="3067868" y="688528"/>
            <a:chExt cx="8451158" cy="255742"/>
          </a:xfrm>
        </p:grpSpPr>
        <p:grpSp>
          <p:nvGrpSpPr>
            <p:cNvPr id="9" name="Group 8">
              <a:extLst>
                <a:ext uri="{FF2B5EF4-FFF2-40B4-BE49-F238E27FC236}">
                  <a16:creationId xmlns:a16="http://schemas.microsoft.com/office/drawing/2014/main" id="{1DE28D75-1FFD-84D9-8C75-2B3B97884D25}"/>
                </a:ext>
              </a:extLst>
            </p:cNvPr>
            <p:cNvGrpSpPr/>
            <p:nvPr/>
          </p:nvGrpSpPr>
          <p:grpSpPr>
            <a:xfrm>
              <a:off x="3067868" y="688528"/>
              <a:ext cx="5537201" cy="255742"/>
              <a:chOff x="2473808" y="5249860"/>
              <a:chExt cx="2180261" cy="320310"/>
            </a:xfrm>
          </p:grpSpPr>
          <p:sp>
            <p:nvSpPr>
              <p:cNvPr id="11" name="TextBox 10">
                <a:extLst>
                  <a:ext uri="{FF2B5EF4-FFF2-40B4-BE49-F238E27FC236}">
                    <a16:creationId xmlns:a16="http://schemas.microsoft.com/office/drawing/2014/main" id="{49856068-2D6E-42FC-936D-227235A65789}"/>
                  </a:ext>
                </a:extLst>
              </p:cNvPr>
              <p:cNvSpPr txBox="1"/>
              <p:nvPr/>
            </p:nvSpPr>
            <p:spPr>
              <a:xfrm>
                <a:off x="2473808" y="5249860"/>
                <a:ext cx="1032896" cy="320310"/>
              </a:xfrm>
              <a:prstGeom prst="rect">
                <a:avLst/>
              </a:prstGeom>
              <a:solidFill>
                <a:schemeClr val="bg1">
                  <a:lumMod val="65000"/>
                </a:schemeClr>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All Sentiment</a:t>
                </a:r>
              </a:p>
            </p:txBody>
          </p:sp>
          <p:sp>
            <p:nvSpPr>
              <p:cNvPr id="12" name="TextBox 11">
                <a:extLst>
                  <a:ext uri="{FF2B5EF4-FFF2-40B4-BE49-F238E27FC236}">
                    <a16:creationId xmlns:a16="http://schemas.microsoft.com/office/drawing/2014/main" id="{34D33C47-475E-51C9-9D77-76ED3C9622A5}"/>
                  </a:ext>
                </a:extLst>
              </p:cNvPr>
              <p:cNvSpPr txBox="1"/>
              <p:nvPr/>
            </p:nvSpPr>
            <p:spPr>
              <a:xfrm>
                <a:off x="3621173" y="5249860"/>
                <a:ext cx="1032896" cy="320310"/>
              </a:xfrm>
              <a:prstGeom prst="rect">
                <a:avLst/>
              </a:prstGeom>
              <a:gradFill>
                <a:gsLst>
                  <a:gs pos="29000">
                    <a:srgbClr val="51A951"/>
                  </a:gs>
                  <a:gs pos="62000">
                    <a:srgbClr val="A7BFA7"/>
                  </a:gs>
                  <a:gs pos="0">
                    <a:srgbClr val="2CA02C"/>
                  </a:gs>
                  <a:gs pos="100000">
                    <a:srgbClr val="C7C7C7"/>
                  </a:gs>
                </a:gsLst>
                <a:lin ang="0" scaled="1"/>
              </a:gra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Positive + Neutral</a:t>
                </a:r>
              </a:p>
            </p:txBody>
          </p:sp>
        </p:grpSp>
        <p:sp>
          <p:nvSpPr>
            <p:cNvPr id="10" name="TextBox 9">
              <a:extLst>
                <a:ext uri="{FF2B5EF4-FFF2-40B4-BE49-F238E27FC236}">
                  <a16:creationId xmlns:a16="http://schemas.microsoft.com/office/drawing/2014/main" id="{81A9FABF-F7F6-93C1-1852-45A71397C5F6}"/>
                </a:ext>
              </a:extLst>
            </p:cNvPr>
            <p:cNvSpPr txBox="1"/>
            <p:nvPr/>
          </p:nvSpPr>
          <p:spPr>
            <a:xfrm>
              <a:off x="8895784" y="688528"/>
              <a:ext cx="2623242" cy="255742"/>
            </a:xfrm>
            <a:prstGeom prst="rect">
              <a:avLst/>
            </a:prstGeom>
            <a:solidFill>
              <a:srgbClr val="D62728"/>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Negative</a:t>
              </a:r>
            </a:p>
          </p:txBody>
        </p:sp>
      </p:grpSp>
      <p:sp>
        <p:nvSpPr>
          <p:cNvPr id="13" name="TextBox 12">
            <a:extLst>
              <a:ext uri="{FF2B5EF4-FFF2-40B4-BE49-F238E27FC236}">
                <a16:creationId xmlns:a16="http://schemas.microsoft.com/office/drawing/2014/main" id="{D36F1AFF-AFDB-A71B-9FBD-BD1826E4E7F7}"/>
              </a:ext>
            </a:extLst>
          </p:cNvPr>
          <p:cNvSpPr txBox="1"/>
          <p:nvPr/>
        </p:nvSpPr>
        <p:spPr>
          <a:xfrm rot="16200000">
            <a:off x="-469776" y="2773325"/>
            <a:ext cx="1975936"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Actual Number</a:t>
            </a:r>
          </a:p>
        </p:txBody>
      </p:sp>
      <p:sp>
        <p:nvSpPr>
          <p:cNvPr id="14" name="TextBox 13">
            <a:extLst>
              <a:ext uri="{FF2B5EF4-FFF2-40B4-BE49-F238E27FC236}">
                <a16:creationId xmlns:a16="http://schemas.microsoft.com/office/drawing/2014/main" id="{B589DA87-118D-C1A1-7E73-E36CA4A20C71}"/>
              </a:ext>
            </a:extLst>
          </p:cNvPr>
          <p:cNvSpPr txBox="1"/>
          <p:nvPr/>
        </p:nvSpPr>
        <p:spPr>
          <a:xfrm rot="16200000">
            <a:off x="-469777" y="5002046"/>
            <a:ext cx="1975936" cy="26820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 of Total</a:t>
            </a:r>
          </a:p>
        </p:txBody>
      </p:sp>
      <p:sp>
        <p:nvSpPr>
          <p:cNvPr id="15" name="Rectangle 14">
            <a:extLst>
              <a:ext uri="{FF2B5EF4-FFF2-40B4-BE49-F238E27FC236}">
                <a16:creationId xmlns:a16="http://schemas.microsoft.com/office/drawing/2014/main" id="{E5431CF2-C2EE-1561-5140-02B38986196D}"/>
              </a:ext>
            </a:extLst>
          </p:cNvPr>
          <p:cNvSpPr/>
          <p:nvPr/>
        </p:nvSpPr>
        <p:spPr>
          <a:xfrm>
            <a:off x="2052176" y="4357910"/>
            <a:ext cx="850512" cy="15298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89CF6F1-F9A9-B6E9-45AF-6A52E05A6550}"/>
              </a:ext>
            </a:extLst>
          </p:cNvPr>
          <p:cNvSpPr/>
          <p:nvPr/>
        </p:nvSpPr>
        <p:spPr>
          <a:xfrm>
            <a:off x="6948488" y="4357910"/>
            <a:ext cx="850512" cy="1529871"/>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5B258BF-BCA2-26FC-B91C-DCAC3F7A4201}"/>
              </a:ext>
            </a:extLst>
          </p:cNvPr>
          <p:cNvSpPr txBox="1"/>
          <p:nvPr/>
        </p:nvSpPr>
        <p:spPr>
          <a:xfrm>
            <a:off x="0" y="104267"/>
            <a:ext cx="10113745" cy="579379"/>
          </a:xfrm>
          <a:prstGeom prst="rect">
            <a:avLst/>
          </a:prstGeom>
          <a:noFill/>
          <a:ln>
            <a:noFill/>
          </a:ln>
          <a:effectLst/>
        </p:spPr>
        <p:txBody>
          <a:bodyPr wrap="none" rtlCol="0" anchor="ctr" anchorCtr="1">
            <a:noAutofit/>
          </a:bodyPr>
          <a:lstStyle/>
          <a:p>
            <a:r>
              <a:rPr lang="en-US" sz="2000" b="1" dirty="0">
                <a:latin typeface="Ekachon" panose="00000500000000000000" pitchFamily="2" charset="-34"/>
                <a:cs typeface="Ekachon" panose="00000500000000000000" pitchFamily="2" charset="-34"/>
              </a:rPr>
              <a:t>Compare The Proportion of….</a:t>
            </a:r>
          </a:p>
          <a:p>
            <a:r>
              <a:rPr lang="en-US" sz="2000" b="1" dirty="0">
                <a:latin typeface="Ekachon" panose="00000500000000000000" pitchFamily="2" charset="-34"/>
                <a:cs typeface="Ekachon" panose="00000500000000000000" pitchFamily="2" charset="-34"/>
              </a:rPr>
              <a:t>Actual Party-list Vote Results </a:t>
            </a:r>
            <a:r>
              <a:rPr lang="en-US" sz="1600" dirty="0">
                <a:latin typeface="Ekachon" panose="00000500000000000000" pitchFamily="2" charset="-34"/>
                <a:cs typeface="Ekachon" panose="00000500000000000000" pitchFamily="2" charset="-34"/>
              </a:rPr>
              <a:t>vs</a:t>
            </a:r>
            <a:r>
              <a:rPr lang="en-US" sz="2000" b="1" dirty="0">
                <a:latin typeface="Ekachon" panose="00000500000000000000" pitchFamily="2" charset="-34"/>
                <a:cs typeface="Ekachon" panose="00000500000000000000" pitchFamily="2" charset="-34"/>
              </a:rPr>
              <a:t> No. of Tweets </a:t>
            </a:r>
            <a:r>
              <a:rPr lang="en-US" sz="1600" dirty="0">
                <a:latin typeface="Ekachon" panose="00000500000000000000" pitchFamily="2" charset="-34"/>
                <a:cs typeface="Ekachon" panose="00000500000000000000" pitchFamily="2" charset="-34"/>
              </a:rPr>
              <a:t>vs</a:t>
            </a:r>
            <a:r>
              <a:rPr lang="en-US" sz="2000" b="1" dirty="0">
                <a:latin typeface="Ekachon" panose="00000500000000000000" pitchFamily="2" charset="-34"/>
                <a:cs typeface="Ekachon" panose="00000500000000000000" pitchFamily="2" charset="-34"/>
              </a:rPr>
              <a:t> No. of Likes </a:t>
            </a:r>
            <a:r>
              <a:rPr lang="en-US" sz="1600" dirty="0">
                <a:latin typeface="Ekachon" panose="00000500000000000000" pitchFamily="2" charset="-34"/>
                <a:cs typeface="Ekachon" panose="00000500000000000000" pitchFamily="2" charset="-34"/>
              </a:rPr>
              <a:t>vs</a:t>
            </a:r>
            <a:r>
              <a:rPr lang="en-US" sz="2000" b="1" dirty="0">
                <a:latin typeface="Ekachon" panose="00000500000000000000" pitchFamily="2" charset="-34"/>
                <a:cs typeface="Ekachon" panose="00000500000000000000" pitchFamily="2" charset="-34"/>
              </a:rPr>
              <a:t> No. of Retweets</a:t>
            </a:r>
          </a:p>
        </p:txBody>
      </p:sp>
      <p:sp>
        <p:nvSpPr>
          <p:cNvPr id="19" name="TextBox 18">
            <a:extLst>
              <a:ext uri="{FF2B5EF4-FFF2-40B4-BE49-F238E27FC236}">
                <a16:creationId xmlns:a16="http://schemas.microsoft.com/office/drawing/2014/main" id="{42EEB980-E9BA-0D25-57A3-D4E577C42017}"/>
              </a:ext>
            </a:extLst>
          </p:cNvPr>
          <p:cNvSpPr txBox="1"/>
          <p:nvPr/>
        </p:nvSpPr>
        <p:spPr>
          <a:xfrm>
            <a:off x="376935" y="882763"/>
            <a:ext cx="11100066" cy="338554"/>
          </a:xfrm>
          <a:prstGeom prst="rect">
            <a:avLst/>
          </a:prstGeom>
          <a:noFill/>
        </p:spPr>
        <p:txBody>
          <a:bodyPr wrap="square">
            <a:spAutoFit/>
          </a:bodyPr>
          <a:lstStyle>
            <a:defPPr>
              <a:defRPr lang="en-US"/>
            </a:defPPr>
            <a:lvl1pPr algn="ctr"/>
          </a:lstStyle>
          <a:p>
            <a:pPr marL="171450" indent="-171450" algn="l">
              <a:buFont typeface="Arial" panose="020B0604020202020204" pitchFamily="34" charset="0"/>
              <a:buChar char="•"/>
            </a:pPr>
            <a:r>
              <a:rPr lang="en-US" sz="1600" dirty="0">
                <a:latin typeface="Ekachon" panose="00000500000000000000" pitchFamily="2" charset="-34"/>
                <a:cs typeface="Ekachon" panose="00000500000000000000" pitchFamily="2" charset="-34"/>
              </a:rPr>
              <a:t>The proportion of actual party-list vote results closely aligns with the proportion of positive and neutral likes.</a:t>
            </a:r>
            <a:endParaRPr lang="th-TH" sz="1600" dirty="0">
              <a:latin typeface="Ekachon" panose="00000500000000000000" pitchFamily="2" charset="-34"/>
              <a:cs typeface="Ekachon" panose="00000500000000000000" pitchFamily="2" charset="-34"/>
            </a:endParaRPr>
          </a:p>
        </p:txBody>
      </p:sp>
      <p:sp>
        <p:nvSpPr>
          <p:cNvPr id="20" name="TextBox 19">
            <a:extLst>
              <a:ext uri="{FF2B5EF4-FFF2-40B4-BE49-F238E27FC236}">
                <a16:creationId xmlns:a16="http://schemas.microsoft.com/office/drawing/2014/main" id="{A30B1CC8-3F69-C61F-FDE2-E51427A4CCEE}"/>
              </a:ext>
            </a:extLst>
          </p:cNvPr>
          <p:cNvSpPr txBox="1"/>
          <p:nvPr/>
        </p:nvSpPr>
        <p:spPr>
          <a:xfrm>
            <a:off x="2021951" y="1296989"/>
            <a:ext cx="910961" cy="567029"/>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100" dirty="0">
                <a:latin typeface="Ekachon" panose="00000500000000000000" pitchFamily="2" charset="-34"/>
                <a:cs typeface="Ekachon" panose="00000500000000000000" pitchFamily="2" charset="-34"/>
              </a:rPr>
              <a:t>Actual </a:t>
            </a:r>
          </a:p>
          <a:p>
            <a:pPr algn="ctr"/>
            <a:r>
              <a:rPr lang="en-US" sz="1100" dirty="0">
                <a:latin typeface="Ekachon" panose="00000500000000000000" pitchFamily="2" charset="-34"/>
                <a:cs typeface="Ekachon" panose="00000500000000000000" pitchFamily="2" charset="-34"/>
              </a:rPr>
              <a:t>Party-list</a:t>
            </a:r>
          </a:p>
          <a:p>
            <a:pPr algn="ctr"/>
            <a:r>
              <a:rPr lang="en-US" sz="1100" dirty="0">
                <a:latin typeface="Ekachon" panose="00000500000000000000" pitchFamily="2" charset="-34"/>
                <a:cs typeface="Ekachon" panose="00000500000000000000" pitchFamily="2" charset="-34"/>
              </a:rPr>
              <a:t>Vote Results </a:t>
            </a:r>
          </a:p>
        </p:txBody>
      </p:sp>
    </p:spTree>
    <p:extLst>
      <p:ext uri="{BB962C8B-B14F-4D97-AF65-F5344CB8AC3E}">
        <p14:creationId xmlns:p14="http://schemas.microsoft.com/office/powerpoint/2010/main" val="1037379650"/>
      </p:ext>
    </p:extLst>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pic>
        <p:nvPicPr>
          <p:cNvPr id="5122" name="Picture 2" descr="Multiple Linear Regression | Introduction to Statistics | JMP">
            <a:extLst>
              <a:ext uri="{FF2B5EF4-FFF2-40B4-BE49-F238E27FC236}">
                <a16:creationId xmlns:a16="http://schemas.microsoft.com/office/drawing/2014/main" id="{2A36B085-DA19-A4E3-6541-50C49D88AF1D}"/>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7646" b="28099"/>
          <a:stretch/>
        </p:blipFill>
        <p:spPr bwMode="auto">
          <a:xfrm>
            <a:off x="7016218" y="3048000"/>
            <a:ext cx="5175781" cy="3827991"/>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80BA08EF-5742-DBB6-66F5-4C7F45DAD2F5}"/>
              </a:ext>
            </a:extLst>
          </p:cNvPr>
          <p:cNvGrpSpPr/>
          <p:nvPr/>
        </p:nvGrpSpPr>
        <p:grpSpPr>
          <a:xfrm>
            <a:off x="686468" y="1752584"/>
            <a:ext cx="4832350" cy="4172036"/>
            <a:chOff x="833932" y="2336198"/>
            <a:chExt cx="4832350" cy="4172036"/>
          </a:xfrm>
        </p:grpSpPr>
        <p:sp>
          <p:nvSpPr>
            <p:cNvPr id="13" name="Rectangle: Rounded Corners 12">
              <a:extLst>
                <a:ext uri="{FF2B5EF4-FFF2-40B4-BE49-F238E27FC236}">
                  <a16:creationId xmlns:a16="http://schemas.microsoft.com/office/drawing/2014/main" id="{D78CAA60-A228-9D89-AC82-F92DBC2F5D33}"/>
                </a:ext>
              </a:extLst>
            </p:cNvPr>
            <p:cNvSpPr/>
            <p:nvPr/>
          </p:nvSpPr>
          <p:spPr>
            <a:xfrm>
              <a:off x="833932" y="2336198"/>
              <a:ext cx="4832350" cy="4172036"/>
            </a:xfrm>
            <a:prstGeom prst="roundRect">
              <a:avLst>
                <a:gd name="adj" fmla="val 2986"/>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FAAD8D2E-19D9-5FF0-E2C6-7019D4E5DA6C}"/>
                </a:ext>
              </a:extLst>
            </p:cNvPr>
            <p:cNvSpPr txBox="1"/>
            <p:nvPr/>
          </p:nvSpPr>
          <p:spPr>
            <a:xfrm>
              <a:off x="1027038" y="3071401"/>
              <a:ext cx="4330381" cy="3323987"/>
            </a:xfrm>
            <a:prstGeom prst="rect">
              <a:avLst/>
            </a:prstGeom>
            <a:noFill/>
          </p:spPr>
          <p:txBody>
            <a:bodyPr wrap="square">
              <a:spAutoFit/>
            </a:bodyPr>
            <a:lstStyle/>
            <a:p>
              <a:pPr marL="285750" indent="-285750" algn="l">
                <a:buFont typeface="Arial" panose="020B0604020202020204" pitchFamily="34" charset="0"/>
                <a:buChar char="•"/>
              </a:pPr>
              <a:r>
                <a:rPr lang="en-US" sz="1400" b="0" i="0" dirty="0">
                  <a:effectLst/>
                  <a:latin typeface="Ekachon" panose="00000500000000000000" pitchFamily="2" charset="-34"/>
                  <a:cs typeface="Ekachon" panose="00000500000000000000" pitchFamily="2" charset="-34"/>
                </a:rPr>
                <a:t>MLR is a statistical technique used to model the relationship between a dependent variable and two or more independent variables. </a:t>
              </a:r>
            </a:p>
            <a:p>
              <a:pPr marL="285750" indent="-285750" algn="l">
                <a:buFont typeface="Arial" panose="020B0604020202020204" pitchFamily="34" charset="0"/>
                <a:buChar char="•"/>
              </a:pPr>
              <a:r>
                <a:rPr lang="en-US" sz="1400" b="0" i="0" dirty="0">
                  <a:effectLst/>
                  <a:latin typeface="Ekachon" panose="00000500000000000000" pitchFamily="2" charset="-34"/>
                  <a:cs typeface="Ekachon" panose="00000500000000000000" pitchFamily="2" charset="-34"/>
                </a:rPr>
                <a:t>In multiple linear regression, the goal is to find the best-fitting linear equation that represents the relationship between the dependent variable and the independent variables. The aim of multiple linear regression is to estimate the regression coefficients that minimize the sum of squared differences between the predicted values and the actual values of the dependent variable. </a:t>
              </a:r>
            </a:p>
            <a:p>
              <a:pPr marL="285750" indent="-285750" algn="l">
                <a:buFont typeface="Arial" panose="020B0604020202020204" pitchFamily="34" charset="0"/>
                <a:buChar char="•"/>
              </a:pPr>
              <a:r>
                <a:rPr lang="en-US" sz="1400" b="0" i="0" dirty="0">
                  <a:effectLst/>
                  <a:latin typeface="Ekachon" panose="00000500000000000000" pitchFamily="2" charset="-34"/>
                  <a:cs typeface="Ekachon" panose="00000500000000000000" pitchFamily="2" charset="-34"/>
                </a:rPr>
                <a:t>This estimation is typically done using a method called ordinary least squares (OLS).</a:t>
              </a:r>
            </a:p>
            <a:p>
              <a:pPr marL="285750" indent="-285750" algn="l">
                <a:buFont typeface="Arial" panose="020B0604020202020204" pitchFamily="34" charset="0"/>
                <a:buChar char="•"/>
              </a:pPr>
              <a:endParaRPr lang="en-US" sz="1400" b="0" i="0" dirty="0">
                <a:effectLst/>
                <a:latin typeface="Ekachon" panose="00000500000000000000" pitchFamily="2" charset="-34"/>
                <a:cs typeface="Ekachon" panose="00000500000000000000" pitchFamily="2" charset="-34"/>
              </a:endParaRPr>
            </a:p>
          </p:txBody>
        </p:sp>
        <p:sp>
          <p:nvSpPr>
            <p:cNvPr id="5" name="TextBox 4">
              <a:extLst>
                <a:ext uri="{FF2B5EF4-FFF2-40B4-BE49-F238E27FC236}">
                  <a16:creationId xmlns:a16="http://schemas.microsoft.com/office/drawing/2014/main" id="{9DF8208C-4791-9349-D60D-E1F8852F13BA}"/>
                </a:ext>
              </a:extLst>
            </p:cNvPr>
            <p:cNvSpPr txBox="1"/>
            <p:nvPr/>
          </p:nvSpPr>
          <p:spPr>
            <a:xfrm>
              <a:off x="1244219" y="2414344"/>
              <a:ext cx="4330380" cy="461665"/>
            </a:xfrm>
            <a:prstGeom prst="rect">
              <a:avLst/>
            </a:prstGeom>
            <a:noFill/>
          </p:spPr>
          <p:txBody>
            <a:bodyPr wrap="square">
              <a:spAutoFit/>
            </a:bodyPr>
            <a:lstStyle/>
            <a:p>
              <a:r>
                <a:rPr lang="en-US" sz="2400" b="1" i="0" dirty="0">
                  <a:effectLst/>
                  <a:latin typeface="Ekachon" panose="00000500000000000000" pitchFamily="2" charset="-34"/>
                  <a:cs typeface="Ekachon" panose="00000500000000000000" pitchFamily="2" charset="-34"/>
                </a:rPr>
                <a:t>Multiple Linear Regression </a:t>
              </a:r>
              <a:endParaRPr lang="en-US" sz="2400" b="1" dirty="0"/>
            </a:p>
          </p:txBody>
        </p:sp>
      </p:grpSp>
      <p:grpSp>
        <p:nvGrpSpPr>
          <p:cNvPr id="19" name="Group 18">
            <a:extLst>
              <a:ext uri="{FF2B5EF4-FFF2-40B4-BE49-F238E27FC236}">
                <a16:creationId xmlns:a16="http://schemas.microsoft.com/office/drawing/2014/main" id="{69311211-D124-0557-EBE8-D791965FFB89}"/>
              </a:ext>
            </a:extLst>
          </p:cNvPr>
          <p:cNvGrpSpPr/>
          <p:nvPr/>
        </p:nvGrpSpPr>
        <p:grpSpPr>
          <a:xfrm>
            <a:off x="6077043" y="1742384"/>
            <a:ext cx="4832350" cy="3469029"/>
            <a:chOff x="6307859" y="1103867"/>
            <a:chExt cx="4832350" cy="3469029"/>
          </a:xfrm>
        </p:grpSpPr>
        <p:sp>
          <p:nvSpPr>
            <p:cNvPr id="15" name="Rectangle: Rounded Corners 14">
              <a:extLst>
                <a:ext uri="{FF2B5EF4-FFF2-40B4-BE49-F238E27FC236}">
                  <a16:creationId xmlns:a16="http://schemas.microsoft.com/office/drawing/2014/main" id="{C1C1B39E-1504-4E94-2BA0-A0A4C82EB188}"/>
                </a:ext>
              </a:extLst>
            </p:cNvPr>
            <p:cNvSpPr/>
            <p:nvPr/>
          </p:nvSpPr>
          <p:spPr>
            <a:xfrm>
              <a:off x="6307859" y="1103867"/>
              <a:ext cx="4832350" cy="3469029"/>
            </a:xfrm>
            <a:prstGeom prst="roundRect">
              <a:avLst>
                <a:gd name="adj" fmla="val 3541"/>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47A95601-1D6A-3C91-F7BD-4227190C1D6C}"/>
                </a:ext>
              </a:extLst>
            </p:cNvPr>
            <p:cNvSpPr txBox="1"/>
            <p:nvPr/>
          </p:nvSpPr>
          <p:spPr>
            <a:xfrm>
              <a:off x="6415902" y="1223529"/>
              <a:ext cx="4094016" cy="33855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effectLst/>
                  <a:latin typeface="Ekachon" panose="00000500000000000000" pitchFamily="2" charset="-34"/>
                  <a:cs typeface="Ekachon" panose="00000500000000000000" pitchFamily="2" charset="-34"/>
                </a:rPr>
                <a:t>The equation takes the form:</a:t>
              </a:r>
            </a:p>
          </p:txBody>
        </p:sp>
        <p:sp>
          <p:nvSpPr>
            <p:cNvPr id="9" name="TextBox 8">
              <a:extLst>
                <a:ext uri="{FF2B5EF4-FFF2-40B4-BE49-F238E27FC236}">
                  <a16:creationId xmlns:a16="http://schemas.microsoft.com/office/drawing/2014/main" id="{EBCE970A-3988-491B-C838-91F6919A813D}"/>
                </a:ext>
              </a:extLst>
            </p:cNvPr>
            <p:cNvSpPr txBox="1"/>
            <p:nvPr/>
          </p:nvSpPr>
          <p:spPr>
            <a:xfrm>
              <a:off x="6788150" y="1705676"/>
              <a:ext cx="4257646" cy="400110"/>
            </a:xfrm>
            <a:prstGeom prst="rect">
              <a:avLst/>
            </a:prstGeom>
            <a:noFill/>
          </p:spPr>
          <p:txBody>
            <a:bodyPr wrap="square">
              <a:spAutoFit/>
            </a:bodyPr>
            <a:lstStyle/>
            <a:p>
              <a:pPr algn="l"/>
              <a:r>
                <a:rPr lang="en-US" sz="2000" b="0" i="0" dirty="0">
                  <a:effectLst/>
                  <a:latin typeface="Ekachon" panose="00000500000000000000" pitchFamily="2" charset="-34"/>
                  <a:cs typeface="Ekachon" panose="00000500000000000000" pitchFamily="2" charset="-34"/>
                </a:rPr>
                <a:t>Y = β₀ + β₁X₁ + β₂X₂ + ... + βₚXₚ + ɛ</a:t>
              </a:r>
            </a:p>
          </p:txBody>
        </p:sp>
        <p:sp>
          <p:nvSpPr>
            <p:cNvPr id="10" name="TextBox 9">
              <a:extLst>
                <a:ext uri="{FF2B5EF4-FFF2-40B4-BE49-F238E27FC236}">
                  <a16:creationId xmlns:a16="http://schemas.microsoft.com/office/drawing/2014/main" id="{BB69D1DB-288E-78C5-0ABC-DE8BE4CFDCF8}"/>
                </a:ext>
              </a:extLst>
            </p:cNvPr>
            <p:cNvSpPr txBox="1"/>
            <p:nvPr/>
          </p:nvSpPr>
          <p:spPr>
            <a:xfrm>
              <a:off x="6468781" y="2336197"/>
              <a:ext cx="4510505" cy="2123658"/>
            </a:xfrm>
            <a:prstGeom prst="rect">
              <a:avLst/>
            </a:prstGeom>
            <a:noFill/>
          </p:spPr>
          <p:txBody>
            <a:bodyPr wrap="square">
              <a:spAutoFit/>
            </a:bodyPr>
            <a:lstStyle/>
            <a:p>
              <a:pPr algn="l"/>
              <a:r>
                <a:rPr lang="en-US" sz="1200" b="0" i="0" dirty="0">
                  <a:effectLst/>
                  <a:latin typeface="Ekachon" panose="00000500000000000000" pitchFamily="2" charset="-34"/>
                  <a:cs typeface="Ekachon" panose="00000500000000000000" pitchFamily="2" charset="-34"/>
                </a:rPr>
                <a:t>Where:</a:t>
              </a:r>
            </a:p>
            <a:p>
              <a:pPr algn="l">
                <a:buFont typeface="Arial" panose="020B0604020202020204" pitchFamily="34" charset="0"/>
                <a:buChar char="•"/>
              </a:pPr>
              <a:r>
                <a:rPr lang="en-US" sz="1200" b="0" i="0" dirty="0">
                  <a:effectLst/>
                  <a:latin typeface="Ekachon" panose="00000500000000000000" pitchFamily="2" charset="-34"/>
                  <a:cs typeface="Ekachon" panose="00000500000000000000" pitchFamily="2" charset="-34"/>
                </a:rPr>
                <a:t>Y represents the dependent variable or the variable being predicted.</a:t>
              </a:r>
            </a:p>
            <a:p>
              <a:pPr algn="l">
                <a:buFont typeface="Arial" panose="020B0604020202020204" pitchFamily="34" charset="0"/>
                <a:buChar char="•"/>
              </a:pPr>
              <a:r>
                <a:rPr lang="en-US" sz="1200" b="0" i="0" dirty="0">
                  <a:effectLst/>
                  <a:latin typeface="Ekachon" panose="00000500000000000000" pitchFamily="2" charset="-34"/>
                  <a:cs typeface="Ekachon" panose="00000500000000000000" pitchFamily="2" charset="-34"/>
                </a:rPr>
                <a:t>X₁, X₂, ..., Xₚ represent the independent variables or predictors.</a:t>
              </a:r>
            </a:p>
            <a:p>
              <a:pPr algn="l">
                <a:buFont typeface="Arial" panose="020B0604020202020204" pitchFamily="34" charset="0"/>
                <a:buChar char="•"/>
              </a:pPr>
              <a:r>
                <a:rPr lang="en-US" sz="1200" b="0" i="0" dirty="0">
                  <a:effectLst/>
                  <a:latin typeface="Ekachon" panose="00000500000000000000" pitchFamily="2" charset="-34"/>
                  <a:cs typeface="Ekachon" panose="00000500000000000000" pitchFamily="2" charset="-34"/>
                </a:rPr>
                <a:t>β₀, β₁, β₂, ..., βₚ are the regression coefficients or the parameters to be estimated. β₀ is the intercept term, and β₁, β₂, ..., βₚ are the coefficients corresponding to the independent variables.</a:t>
              </a:r>
            </a:p>
            <a:p>
              <a:pPr algn="l">
                <a:buFont typeface="Arial" panose="020B0604020202020204" pitchFamily="34" charset="0"/>
                <a:buChar char="•"/>
              </a:pPr>
              <a:r>
                <a:rPr lang="en-US" sz="1200" b="0" i="0" dirty="0">
                  <a:effectLst/>
                  <a:latin typeface="Ekachon" panose="00000500000000000000" pitchFamily="2" charset="-34"/>
                  <a:cs typeface="Ekachon" panose="00000500000000000000" pitchFamily="2" charset="-34"/>
                </a:rPr>
                <a:t>ɛ represents the error term or residual, which accounts for the variability not explained by the model.</a:t>
              </a:r>
            </a:p>
          </p:txBody>
        </p:sp>
      </p:grpSp>
      <p:pic>
        <p:nvPicPr>
          <p:cNvPr id="11" name="Picture 2" descr="หลักสูตร - NIDA-GSAS">
            <a:extLst>
              <a:ext uri="{FF2B5EF4-FFF2-40B4-BE49-F238E27FC236}">
                <a16:creationId xmlns:a16="http://schemas.microsoft.com/office/drawing/2014/main" id="{107B9742-9AED-D547-ECDB-0425C9B6D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
            <a:extLst>
              <a:ext uri="{FF2B5EF4-FFF2-40B4-BE49-F238E27FC236}">
                <a16:creationId xmlns:a16="http://schemas.microsoft.com/office/drawing/2014/main" id="{B8FC311F-2674-C456-E89E-260B247677B7}"/>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27</a:t>
            </a:fld>
            <a:endParaRPr lang="en-US" sz="1400" dirty="0">
              <a:latin typeface="Century Gothic" panose="020B0502020202020204" pitchFamily="34" charset="0"/>
              <a:cs typeface="Ekachon" panose="00000500000000000000" pitchFamily="2" charset="-34"/>
            </a:endParaRPr>
          </a:p>
        </p:txBody>
      </p:sp>
      <p:cxnSp>
        <p:nvCxnSpPr>
          <p:cNvPr id="17" name="Straight Connector 16">
            <a:extLst>
              <a:ext uri="{FF2B5EF4-FFF2-40B4-BE49-F238E27FC236}">
                <a16:creationId xmlns:a16="http://schemas.microsoft.com/office/drawing/2014/main" id="{96D9123B-4ECB-C823-7806-6A913B7381C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9B28542-7EC7-E0D5-7B32-1D8B16066352}"/>
              </a:ext>
            </a:extLst>
          </p:cNvPr>
          <p:cNvSpPr txBox="1"/>
          <p:nvPr/>
        </p:nvSpPr>
        <p:spPr>
          <a:xfrm>
            <a:off x="460952" y="146705"/>
            <a:ext cx="6819705" cy="1138773"/>
          </a:xfrm>
          <a:prstGeom prst="rect">
            <a:avLst/>
          </a:prstGeom>
          <a:noFill/>
        </p:spPr>
        <p:txBody>
          <a:bodyPr wrap="square">
            <a:spAutoFit/>
          </a:bodyPr>
          <a:lstStyle/>
          <a:p>
            <a:r>
              <a:rPr lang="en-US" sz="2400" b="1" dirty="0">
                <a:latin typeface="Ekachon" panose="00000500000000000000" pitchFamily="2" charset="-34"/>
                <a:cs typeface="Ekachon" panose="00000500000000000000" pitchFamily="2" charset="-34"/>
              </a:rPr>
              <a:t>Utilize Multiple Linear Regression </a:t>
            </a:r>
          </a:p>
          <a:p>
            <a:r>
              <a:rPr lang="en-US" sz="2400" b="1" dirty="0">
                <a:latin typeface="Ekachon" panose="00000500000000000000" pitchFamily="2" charset="-34"/>
                <a:cs typeface="Ekachon" panose="00000500000000000000" pitchFamily="2" charset="-34"/>
              </a:rPr>
              <a:t>To Establish The Relationship Between </a:t>
            </a:r>
          </a:p>
          <a:p>
            <a:r>
              <a:rPr lang="en-US" sz="2000" b="1" dirty="0">
                <a:latin typeface="Ekachon" panose="00000500000000000000" pitchFamily="2" charset="-34"/>
                <a:cs typeface="Ekachon" panose="00000500000000000000" pitchFamily="2" charset="-34"/>
              </a:rPr>
              <a:t>Vote Ranking And The Independent Variables</a:t>
            </a:r>
          </a:p>
        </p:txBody>
      </p:sp>
      <p:grpSp>
        <p:nvGrpSpPr>
          <p:cNvPr id="36" name="Group 35">
            <a:extLst>
              <a:ext uri="{FF2B5EF4-FFF2-40B4-BE49-F238E27FC236}">
                <a16:creationId xmlns:a16="http://schemas.microsoft.com/office/drawing/2014/main" id="{5898AF42-2AA0-9C6B-7323-6BDB73E6EA5C}"/>
              </a:ext>
            </a:extLst>
          </p:cNvPr>
          <p:cNvGrpSpPr/>
          <p:nvPr/>
        </p:nvGrpSpPr>
        <p:grpSpPr>
          <a:xfrm>
            <a:off x="6458062" y="230636"/>
            <a:ext cx="4070309" cy="1144393"/>
            <a:chOff x="6398044" y="92569"/>
            <a:chExt cx="4070309" cy="1144393"/>
          </a:xfrm>
        </p:grpSpPr>
        <p:grpSp>
          <p:nvGrpSpPr>
            <p:cNvPr id="27" name="Group 26">
              <a:extLst>
                <a:ext uri="{FF2B5EF4-FFF2-40B4-BE49-F238E27FC236}">
                  <a16:creationId xmlns:a16="http://schemas.microsoft.com/office/drawing/2014/main" id="{9DA8E6B3-F6A0-5CB4-B33F-33FD105BE09A}"/>
                </a:ext>
              </a:extLst>
            </p:cNvPr>
            <p:cNvGrpSpPr/>
            <p:nvPr/>
          </p:nvGrpSpPr>
          <p:grpSpPr>
            <a:xfrm>
              <a:off x="6398044" y="511386"/>
              <a:ext cx="4070308" cy="725576"/>
              <a:chOff x="5330865" y="130175"/>
              <a:chExt cx="4070308" cy="725576"/>
            </a:xfrm>
          </p:grpSpPr>
          <p:sp>
            <p:nvSpPr>
              <p:cNvPr id="20" name="TextBox 19">
                <a:extLst>
                  <a:ext uri="{FF2B5EF4-FFF2-40B4-BE49-F238E27FC236}">
                    <a16:creationId xmlns:a16="http://schemas.microsoft.com/office/drawing/2014/main" id="{C4C29601-EDDE-3073-D959-2A6C2A0652C1}"/>
                  </a:ext>
                </a:extLst>
              </p:cNvPr>
              <p:cNvSpPr txBox="1"/>
              <p:nvPr/>
            </p:nvSpPr>
            <p:spPr>
              <a:xfrm>
                <a:off x="5330865" y="133308"/>
                <a:ext cx="1952316" cy="311894"/>
              </a:xfrm>
              <a:prstGeom prst="rect">
                <a:avLst/>
              </a:prstGeom>
              <a:solidFill>
                <a:srgbClr val="002060"/>
              </a:solidFill>
              <a:ln>
                <a:noFill/>
              </a:ln>
              <a:effectLst/>
            </p:spPr>
            <p:txBody>
              <a:bodyPr wrap="none" rtlCol="0" anchor="ctr" anchorCtr="1">
                <a:noAutofit/>
              </a:bodyPr>
              <a:lstStyle/>
              <a:p>
                <a:r>
                  <a:rPr lang="en-US" sz="1600" dirty="0">
                    <a:solidFill>
                      <a:schemeClr val="bg1"/>
                    </a:solidFill>
                    <a:latin typeface="Ekachon" panose="00000500000000000000" pitchFamily="2" charset="-34"/>
                    <a:cs typeface="Ekachon" panose="00000500000000000000" pitchFamily="2" charset="-34"/>
                  </a:rPr>
                  <a:t>No. of Tweet</a:t>
                </a:r>
              </a:p>
            </p:txBody>
          </p:sp>
          <p:sp>
            <p:nvSpPr>
              <p:cNvPr id="22" name="TextBox 21">
                <a:extLst>
                  <a:ext uri="{FF2B5EF4-FFF2-40B4-BE49-F238E27FC236}">
                    <a16:creationId xmlns:a16="http://schemas.microsoft.com/office/drawing/2014/main" id="{1F1C8EC4-8042-58BD-1363-3E3154440307}"/>
                  </a:ext>
                </a:extLst>
              </p:cNvPr>
              <p:cNvSpPr txBox="1"/>
              <p:nvPr/>
            </p:nvSpPr>
            <p:spPr>
              <a:xfrm>
                <a:off x="5330865" y="543857"/>
                <a:ext cx="1952316" cy="311894"/>
              </a:xfrm>
              <a:prstGeom prst="rect">
                <a:avLst/>
              </a:prstGeom>
              <a:solidFill>
                <a:srgbClr val="0033CC"/>
              </a:solidFill>
              <a:ln>
                <a:noFill/>
              </a:ln>
              <a:effectLst/>
            </p:spPr>
            <p:txBody>
              <a:bodyPr wrap="none" rtlCol="0" anchor="ctr" anchorCtr="1">
                <a:noAutofit/>
              </a:bodyPr>
              <a:lstStyle/>
              <a:p>
                <a:r>
                  <a:rPr lang="en-US" sz="1600" dirty="0">
                    <a:solidFill>
                      <a:schemeClr val="bg1"/>
                    </a:solidFill>
                    <a:latin typeface="Ekachon" panose="00000500000000000000" pitchFamily="2" charset="-34"/>
                    <a:cs typeface="Ekachon" panose="00000500000000000000" pitchFamily="2" charset="-34"/>
                  </a:rPr>
                  <a:t>No. of Like</a:t>
                </a:r>
              </a:p>
            </p:txBody>
          </p:sp>
          <p:sp>
            <p:nvSpPr>
              <p:cNvPr id="25" name="TextBox 24">
                <a:extLst>
                  <a:ext uri="{FF2B5EF4-FFF2-40B4-BE49-F238E27FC236}">
                    <a16:creationId xmlns:a16="http://schemas.microsoft.com/office/drawing/2014/main" id="{45E2F72A-23F1-6D1C-B3A0-CA6BB5F00804}"/>
                  </a:ext>
                </a:extLst>
              </p:cNvPr>
              <p:cNvSpPr txBox="1"/>
              <p:nvPr/>
            </p:nvSpPr>
            <p:spPr>
              <a:xfrm>
                <a:off x="7448857" y="130175"/>
                <a:ext cx="1952316" cy="311894"/>
              </a:xfrm>
              <a:prstGeom prst="rect">
                <a:avLst/>
              </a:prstGeom>
              <a:solidFill>
                <a:srgbClr val="0066CC"/>
              </a:solidFill>
              <a:ln>
                <a:noFill/>
              </a:ln>
              <a:effectLst/>
            </p:spPr>
            <p:txBody>
              <a:bodyPr wrap="none" rtlCol="0" anchor="ctr" anchorCtr="1">
                <a:noAutofit/>
              </a:bodyPr>
              <a:lstStyle/>
              <a:p>
                <a:r>
                  <a:rPr lang="en-US" sz="1600" dirty="0">
                    <a:solidFill>
                      <a:schemeClr val="bg1"/>
                    </a:solidFill>
                    <a:latin typeface="Ekachon" panose="00000500000000000000" pitchFamily="2" charset="-34"/>
                    <a:cs typeface="Ekachon" panose="00000500000000000000" pitchFamily="2" charset="-34"/>
                  </a:rPr>
                  <a:t>No. of Retweet</a:t>
                </a:r>
              </a:p>
            </p:txBody>
          </p:sp>
          <p:sp>
            <p:nvSpPr>
              <p:cNvPr id="26" name="TextBox 25">
                <a:extLst>
                  <a:ext uri="{FF2B5EF4-FFF2-40B4-BE49-F238E27FC236}">
                    <a16:creationId xmlns:a16="http://schemas.microsoft.com/office/drawing/2014/main" id="{F5A9FC85-B3E2-7145-55B0-A54D3F7275CA}"/>
                  </a:ext>
                </a:extLst>
              </p:cNvPr>
              <p:cNvSpPr txBox="1"/>
              <p:nvPr/>
            </p:nvSpPr>
            <p:spPr>
              <a:xfrm>
                <a:off x="7448857" y="543857"/>
                <a:ext cx="1952316" cy="311894"/>
              </a:xfrm>
              <a:prstGeom prst="rect">
                <a:avLst/>
              </a:prstGeom>
              <a:solidFill>
                <a:srgbClr val="6699FF"/>
              </a:solidFill>
              <a:ln>
                <a:noFill/>
              </a:ln>
              <a:effectLst/>
            </p:spPr>
            <p:txBody>
              <a:bodyPr wrap="none" rtlCol="0" anchor="ctr" anchorCtr="1">
                <a:noAutofit/>
              </a:bodyPr>
              <a:lstStyle/>
              <a:p>
                <a:r>
                  <a:rPr lang="en-US" sz="1600" dirty="0">
                    <a:solidFill>
                      <a:schemeClr val="bg1"/>
                    </a:solidFill>
                    <a:latin typeface="Ekachon" panose="00000500000000000000" pitchFamily="2" charset="-34"/>
                    <a:cs typeface="Ekachon" panose="00000500000000000000" pitchFamily="2" charset="-34"/>
                  </a:rPr>
                  <a:t>Sentiment</a:t>
                </a:r>
              </a:p>
            </p:txBody>
          </p:sp>
        </p:grpSp>
        <p:sp>
          <p:nvSpPr>
            <p:cNvPr id="35" name="TextBox 34">
              <a:extLst>
                <a:ext uri="{FF2B5EF4-FFF2-40B4-BE49-F238E27FC236}">
                  <a16:creationId xmlns:a16="http://schemas.microsoft.com/office/drawing/2014/main" id="{C68ABC71-022D-C110-D8EF-84083A0732E2}"/>
                </a:ext>
              </a:extLst>
            </p:cNvPr>
            <p:cNvSpPr txBox="1"/>
            <p:nvPr/>
          </p:nvSpPr>
          <p:spPr>
            <a:xfrm>
              <a:off x="6398045" y="92569"/>
              <a:ext cx="4070308" cy="292996"/>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400" b="1" dirty="0">
                  <a:latin typeface="Ekachon" panose="00000500000000000000" pitchFamily="2" charset="-34"/>
                  <a:cs typeface="Ekachon" panose="00000500000000000000" pitchFamily="2" charset="-34"/>
                </a:rPr>
                <a:t>Independent Variables</a:t>
              </a:r>
            </a:p>
          </p:txBody>
        </p:sp>
      </p:grpSp>
    </p:spTree>
    <p:extLst>
      <p:ext uri="{BB962C8B-B14F-4D97-AF65-F5344CB8AC3E}">
        <p14:creationId xmlns:p14="http://schemas.microsoft.com/office/powerpoint/2010/main" val="2481465879"/>
      </p:ext>
    </p:extLst>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850A609D-0F8E-9C8B-A88B-35455355F4AC}"/>
              </a:ext>
            </a:extLst>
          </p:cNvPr>
          <p:cNvSpPr/>
          <p:nvPr/>
        </p:nvSpPr>
        <p:spPr>
          <a:xfrm>
            <a:off x="3546519" y="4915051"/>
            <a:ext cx="8043914" cy="179054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8" name="Rectangle 27">
            <a:extLst>
              <a:ext uri="{FF2B5EF4-FFF2-40B4-BE49-F238E27FC236}">
                <a16:creationId xmlns:a16="http://schemas.microsoft.com/office/drawing/2014/main" id="{69E96266-A314-0D35-07F4-88B391BE44BA}"/>
              </a:ext>
            </a:extLst>
          </p:cNvPr>
          <p:cNvSpPr/>
          <p:nvPr/>
        </p:nvSpPr>
        <p:spPr>
          <a:xfrm>
            <a:off x="452387" y="825029"/>
            <a:ext cx="11126805" cy="3909657"/>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11" name="Picture 2" descr="หลักสูตร - NIDA-GSAS">
            <a:extLst>
              <a:ext uri="{FF2B5EF4-FFF2-40B4-BE49-F238E27FC236}">
                <a16:creationId xmlns:a16="http://schemas.microsoft.com/office/drawing/2014/main" id="{107B9742-9AED-D547-ECDB-0425C9B6D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
            <a:extLst>
              <a:ext uri="{FF2B5EF4-FFF2-40B4-BE49-F238E27FC236}">
                <a16:creationId xmlns:a16="http://schemas.microsoft.com/office/drawing/2014/main" id="{B8FC311F-2674-C456-E89E-260B247677B7}"/>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28</a:t>
            </a:fld>
            <a:endParaRPr lang="en-US" sz="1400" dirty="0">
              <a:latin typeface="Century Gothic" panose="020B0502020202020204" pitchFamily="34" charset="0"/>
              <a:cs typeface="Ekachon" panose="00000500000000000000" pitchFamily="2" charset="-34"/>
            </a:endParaRPr>
          </a:p>
        </p:txBody>
      </p:sp>
      <p:graphicFrame>
        <p:nvGraphicFramePr>
          <p:cNvPr id="2" name="Table 1">
            <a:extLst>
              <a:ext uri="{FF2B5EF4-FFF2-40B4-BE49-F238E27FC236}">
                <a16:creationId xmlns:a16="http://schemas.microsoft.com/office/drawing/2014/main" id="{5F9D28F8-B9BB-A2B9-AF2A-09A6F7DEC45D}"/>
              </a:ext>
            </a:extLst>
          </p:cNvPr>
          <p:cNvGraphicFramePr>
            <a:graphicFrameLocks noGrp="1"/>
          </p:cNvGraphicFramePr>
          <p:nvPr>
            <p:extLst>
              <p:ext uri="{D42A27DB-BD31-4B8C-83A1-F6EECF244321}">
                <p14:modId xmlns:p14="http://schemas.microsoft.com/office/powerpoint/2010/main" val="922874440"/>
              </p:ext>
            </p:extLst>
          </p:nvPr>
        </p:nvGraphicFramePr>
        <p:xfrm>
          <a:off x="867077" y="1352390"/>
          <a:ext cx="10515598" cy="3234222"/>
        </p:xfrm>
        <a:graphic>
          <a:graphicData uri="http://schemas.openxmlformats.org/drawingml/2006/table">
            <a:tbl>
              <a:tblPr/>
              <a:tblGrid>
                <a:gridCol w="821117">
                  <a:extLst>
                    <a:ext uri="{9D8B030D-6E8A-4147-A177-3AD203B41FA5}">
                      <a16:colId xmlns:a16="http://schemas.microsoft.com/office/drawing/2014/main" val="3685599746"/>
                    </a:ext>
                  </a:extLst>
                </a:gridCol>
                <a:gridCol w="556241">
                  <a:extLst>
                    <a:ext uri="{9D8B030D-6E8A-4147-A177-3AD203B41FA5}">
                      <a16:colId xmlns:a16="http://schemas.microsoft.com/office/drawing/2014/main" val="3308186491"/>
                    </a:ext>
                  </a:extLst>
                </a:gridCol>
                <a:gridCol w="609216">
                  <a:extLst>
                    <a:ext uri="{9D8B030D-6E8A-4147-A177-3AD203B41FA5}">
                      <a16:colId xmlns:a16="http://schemas.microsoft.com/office/drawing/2014/main" val="4277100825"/>
                    </a:ext>
                  </a:extLst>
                </a:gridCol>
                <a:gridCol w="609216">
                  <a:extLst>
                    <a:ext uri="{9D8B030D-6E8A-4147-A177-3AD203B41FA5}">
                      <a16:colId xmlns:a16="http://schemas.microsoft.com/office/drawing/2014/main" val="1811540637"/>
                    </a:ext>
                  </a:extLst>
                </a:gridCol>
                <a:gridCol w="609216">
                  <a:extLst>
                    <a:ext uri="{9D8B030D-6E8A-4147-A177-3AD203B41FA5}">
                      <a16:colId xmlns:a16="http://schemas.microsoft.com/office/drawing/2014/main" val="860698930"/>
                    </a:ext>
                  </a:extLst>
                </a:gridCol>
                <a:gridCol w="609216">
                  <a:extLst>
                    <a:ext uri="{9D8B030D-6E8A-4147-A177-3AD203B41FA5}">
                      <a16:colId xmlns:a16="http://schemas.microsoft.com/office/drawing/2014/main" val="3094877009"/>
                    </a:ext>
                  </a:extLst>
                </a:gridCol>
                <a:gridCol w="609216">
                  <a:extLst>
                    <a:ext uri="{9D8B030D-6E8A-4147-A177-3AD203B41FA5}">
                      <a16:colId xmlns:a16="http://schemas.microsoft.com/office/drawing/2014/main" val="2335641578"/>
                    </a:ext>
                  </a:extLst>
                </a:gridCol>
                <a:gridCol w="609216">
                  <a:extLst>
                    <a:ext uri="{9D8B030D-6E8A-4147-A177-3AD203B41FA5}">
                      <a16:colId xmlns:a16="http://schemas.microsoft.com/office/drawing/2014/main" val="607741692"/>
                    </a:ext>
                  </a:extLst>
                </a:gridCol>
                <a:gridCol w="609216">
                  <a:extLst>
                    <a:ext uri="{9D8B030D-6E8A-4147-A177-3AD203B41FA5}">
                      <a16:colId xmlns:a16="http://schemas.microsoft.com/office/drawing/2014/main" val="3868379372"/>
                    </a:ext>
                  </a:extLst>
                </a:gridCol>
                <a:gridCol w="609216">
                  <a:extLst>
                    <a:ext uri="{9D8B030D-6E8A-4147-A177-3AD203B41FA5}">
                      <a16:colId xmlns:a16="http://schemas.microsoft.com/office/drawing/2014/main" val="2003208728"/>
                    </a:ext>
                  </a:extLst>
                </a:gridCol>
                <a:gridCol w="609216">
                  <a:extLst>
                    <a:ext uri="{9D8B030D-6E8A-4147-A177-3AD203B41FA5}">
                      <a16:colId xmlns:a16="http://schemas.microsoft.com/office/drawing/2014/main" val="2400273326"/>
                    </a:ext>
                  </a:extLst>
                </a:gridCol>
                <a:gridCol w="609216">
                  <a:extLst>
                    <a:ext uri="{9D8B030D-6E8A-4147-A177-3AD203B41FA5}">
                      <a16:colId xmlns:a16="http://schemas.microsoft.com/office/drawing/2014/main" val="1213751149"/>
                    </a:ext>
                  </a:extLst>
                </a:gridCol>
                <a:gridCol w="609216">
                  <a:extLst>
                    <a:ext uri="{9D8B030D-6E8A-4147-A177-3AD203B41FA5}">
                      <a16:colId xmlns:a16="http://schemas.microsoft.com/office/drawing/2014/main" val="3697434141"/>
                    </a:ext>
                  </a:extLst>
                </a:gridCol>
                <a:gridCol w="609216">
                  <a:extLst>
                    <a:ext uri="{9D8B030D-6E8A-4147-A177-3AD203B41FA5}">
                      <a16:colId xmlns:a16="http://schemas.microsoft.com/office/drawing/2014/main" val="250926760"/>
                    </a:ext>
                  </a:extLst>
                </a:gridCol>
                <a:gridCol w="609216">
                  <a:extLst>
                    <a:ext uri="{9D8B030D-6E8A-4147-A177-3AD203B41FA5}">
                      <a16:colId xmlns:a16="http://schemas.microsoft.com/office/drawing/2014/main" val="2173976424"/>
                    </a:ext>
                  </a:extLst>
                </a:gridCol>
                <a:gridCol w="609216">
                  <a:extLst>
                    <a:ext uri="{9D8B030D-6E8A-4147-A177-3AD203B41FA5}">
                      <a16:colId xmlns:a16="http://schemas.microsoft.com/office/drawing/2014/main" val="435278831"/>
                    </a:ext>
                  </a:extLst>
                </a:gridCol>
                <a:gridCol w="609216">
                  <a:extLst>
                    <a:ext uri="{9D8B030D-6E8A-4147-A177-3AD203B41FA5}">
                      <a16:colId xmlns:a16="http://schemas.microsoft.com/office/drawing/2014/main" val="103568344"/>
                    </a:ext>
                  </a:extLst>
                </a:gridCol>
              </a:tblGrid>
              <a:tr h="291364">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Party</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Score Rank</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#Tweet</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#Like</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#Retweet</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#Like_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#Retweet_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dirty="0">
                          <a:solidFill>
                            <a:srgbClr val="000000"/>
                          </a:solidFill>
                          <a:effectLst/>
                          <a:latin typeface="Ekachon" panose="00000500000000000000" pitchFamily="2" charset="-34"/>
                          <a:cs typeface="Ekachon" panose="00000500000000000000" pitchFamily="2" charset="-34"/>
                        </a:rPr>
                        <a:t>#Tweet_</a:t>
                      </a:r>
                      <a:br>
                        <a:rPr lang="en-US" sz="700" b="1" i="0" u="none" strike="noStrike" dirty="0">
                          <a:solidFill>
                            <a:srgbClr val="000000"/>
                          </a:solidFill>
                          <a:effectLst/>
                          <a:latin typeface="Ekachon" panose="00000500000000000000" pitchFamily="2" charset="-34"/>
                          <a:cs typeface="Ekachon" panose="00000500000000000000" pitchFamily="2" charset="-34"/>
                        </a:rPr>
                      </a:br>
                      <a:r>
                        <a:rPr lang="en-US" sz="700" b="1" i="0" u="none" strike="noStrike" dirty="0">
                          <a:solidFill>
                            <a:srgbClr val="000000"/>
                          </a:solidFill>
                          <a:effectLst/>
                          <a:latin typeface="Ekachon" panose="00000500000000000000" pitchFamily="2" charset="-34"/>
                          <a:cs typeface="Ekachon" panose="00000500000000000000" pitchFamily="2" charset="-34"/>
                        </a:rPr>
                        <a:t>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#Like_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#Retweet_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Neg</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#Like_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Neg</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#Retweet_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Neg</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A6A6A6"/>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#Like_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D9D9D9"/>
                    </a:solidFill>
                  </a:tcPr>
                </a:tc>
                <a:tc>
                  <a:txBody>
                    <a:bodyPr/>
                    <a:lstStyle/>
                    <a:p>
                      <a:pPr algn="ctr" fontAlgn="ctr"/>
                      <a:r>
                        <a:rPr lang="en-US" sz="700" b="1" i="0" u="none" strike="noStrike">
                          <a:solidFill>
                            <a:srgbClr val="000000"/>
                          </a:solidFill>
                          <a:effectLst/>
                          <a:latin typeface="Ekachon" panose="00000500000000000000" pitchFamily="2" charset="-34"/>
                          <a:cs typeface="Ekachon" panose="00000500000000000000" pitchFamily="2" charset="-34"/>
                        </a:rPr>
                        <a:t>#Retweet_</a:t>
                      </a:r>
                      <a:br>
                        <a:rPr lang="en-US" sz="700" b="1" i="0" u="none" strike="noStrike">
                          <a:solidFill>
                            <a:srgbClr val="000000"/>
                          </a:solidFill>
                          <a:effectLst/>
                          <a:latin typeface="Ekachon" panose="00000500000000000000" pitchFamily="2" charset="-34"/>
                          <a:cs typeface="Ekachon" panose="00000500000000000000" pitchFamily="2" charset="-34"/>
                        </a:rPr>
                      </a:br>
                      <a:r>
                        <a:rPr lang="en-US" sz="700" b="1" i="0" u="none" strike="noStrike">
                          <a:solidFill>
                            <a:srgbClr val="000000"/>
                          </a:solidFill>
                          <a:effectLst/>
                          <a:latin typeface="Ekachon" panose="00000500000000000000" pitchFamily="2" charset="-34"/>
                          <a:cs typeface="Ekachon" panose="00000500000000000000" pitchFamily="2" charset="-34"/>
                        </a:rPr>
                        <a:t>Pos+Neu</a:t>
                      </a:r>
                    </a:p>
                  </a:txBody>
                  <a:tcPr marL="6622" marR="6622" marT="6622" marB="0" anchor="ctr">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71500947"/>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ก้าวไกล</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1</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20,980</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1,544,421</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1,609,575</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2,767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255,837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242,641</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15,060</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1,139,891</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1,141,606</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3,153</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148,693</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225,328</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17,827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1,395,728</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1,384,247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49935353"/>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เพื่อไทย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36,611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797,018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755,372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2,845</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82,358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49,519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23,942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554,321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503,941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9,824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160,339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201,912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26,787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636,679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553,460</a:t>
                      </a: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1052992537"/>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รวมไทยสร้างชาติ</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3</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30,511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865,664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1,170,978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2,150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dirty="0">
                          <a:solidFill>
                            <a:srgbClr val="000000"/>
                          </a:solidFill>
                          <a:effectLst/>
                          <a:latin typeface="Ekachon" panose="00000500000000000000" pitchFamily="2" charset="-34"/>
                          <a:cs typeface="Ekachon" panose="00000500000000000000" pitchFamily="2" charset="-34"/>
                        </a:rPr>
                        <a:t>95,019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109,344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17,351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478,687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549,930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11,010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291,958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511,704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19,501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573,706</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659,274</a:t>
                      </a: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2173925694"/>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ภูมิใจไทย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6,463</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140,938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488,411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177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13,790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44,180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4,329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86,436</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249,370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1,957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40,712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194,861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4,506</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100,226</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293,550</a:t>
                      </a: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1168071700"/>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ประชาธิปัตย์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5</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1,210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14,309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34,299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95</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550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81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873</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9,780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21,094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242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3,979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13,124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968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10,330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21,175</a:t>
                      </a: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367469019"/>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พลังประชารัฐ</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6</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6,433</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62,218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93,827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148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244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187</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5,313</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45,554</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73,989</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972</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16,420</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19,651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5,461</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45,798</a:t>
                      </a:r>
                    </a:p>
                  </a:txBody>
                  <a:tcPr marL="6622" marR="6622" marT="6622" marB="0" anchor="b">
                    <a:lnL>
                      <a:noFill/>
                    </a:lnL>
                    <a:lnR>
                      <a:noFill/>
                    </a:lnR>
                    <a:lnT>
                      <a:noFill/>
                    </a:lnT>
                    <a:lnB>
                      <a:noFill/>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74,176</a:t>
                      </a: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4091834239"/>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ไทยสร้างไทย</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7</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789</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37,659</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58,568</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71</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13,462</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24,157</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659</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dirty="0">
                          <a:solidFill>
                            <a:srgbClr val="000000"/>
                          </a:solidFill>
                          <a:effectLst/>
                          <a:latin typeface="Ekachon" panose="00000500000000000000" pitchFamily="2" charset="-34"/>
                          <a:cs typeface="Ekachon" panose="00000500000000000000" pitchFamily="2" charset="-34"/>
                        </a:rPr>
                        <a:t>23,025</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32,964</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59</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1,172</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1,447</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730</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36,487</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r" fontAlgn="b"/>
                      <a:r>
                        <a:rPr lang="en-US" sz="800" b="0" i="0" u="none" strike="noStrike">
                          <a:solidFill>
                            <a:srgbClr val="000000"/>
                          </a:solidFill>
                          <a:effectLst/>
                          <a:latin typeface="Ekachon" panose="00000500000000000000" pitchFamily="2" charset="-34"/>
                          <a:cs typeface="Ekachon" panose="00000500000000000000" pitchFamily="2" charset="-34"/>
                        </a:rPr>
                        <a:t>57,121</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520695231"/>
                  </a:ext>
                </a:extLst>
              </a:tr>
              <a:tr h="165548">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dbl" strike="noStrike">
                          <a:solidFill>
                            <a:srgbClr val="000000"/>
                          </a:solidFill>
                          <a:effectLst/>
                          <a:latin typeface="Ekachon" panose="00000500000000000000" pitchFamily="2" charset="-34"/>
                          <a:cs typeface="Ekachon" panose="00000500000000000000" pitchFamily="2" charset="-34"/>
                        </a:rPr>
                        <a:t>Total</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102,997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3,462,227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4,211,030</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8,253</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461,260</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470,109</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67,527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dirty="0">
                          <a:solidFill>
                            <a:srgbClr val="000000"/>
                          </a:solidFill>
                          <a:effectLst/>
                          <a:latin typeface="Ekachon" panose="00000500000000000000" pitchFamily="2" charset="-34"/>
                          <a:cs typeface="Ekachon" panose="00000500000000000000" pitchFamily="2" charset="-34"/>
                        </a:rPr>
                        <a:t>2,337,694</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2,572,894</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27,217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663,273</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1,168,027</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75,780</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2,798,954</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r" fontAlgn="b"/>
                      <a:r>
                        <a:rPr lang="en-US" sz="800" b="0" i="0" u="dbl" strike="noStrike">
                          <a:solidFill>
                            <a:srgbClr val="000000"/>
                          </a:solidFill>
                          <a:effectLst/>
                          <a:latin typeface="Ekachon" panose="00000500000000000000" pitchFamily="2" charset="-34"/>
                          <a:cs typeface="Ekachon" panose="00000500000000000000" pitchFamily="2" charset="-34"/>
                        </a:rPr>
                        <a:t>3,043,003</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560683280"/>
                  </a:ext>
                </a:extLst>
              </a:tr>
              <a:tr h="0">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a:noFill/>
                    </a:lnB>
                    <a:solidFill>
                      <a:srgbClr val="FFFFFF"/>
                    </a:solidFill>
                  </a:tcPr>
                </a:tc>
                <a:tc>
                  <a:txBody>
                    <a:bodyPr/>
                    <a:lstStyle/>
                    <a:p>
                      <a:pPr algn="ctr" fontAlgn="b"/>
                      <a:r>
                        <a:rPr lang="en-US" sz="800" b="0" i="0" u="sng" strike="noStrike">
                          <a:solidFill>
                            <a:srgbClr val="000000"/>
                          </a:solidFill>
                          <a:effectLst/>
                          <a:latin typeface="Ekachon" panose="00000500000000000000" pitchFamily="2" charset="-34"/>
                          <a:cs typeface="Ekachon" panose="00000500000000000000" pitchFamily="2" charset="-34"/>
                        </a:rPr>
                        <a:t> </a:t>
                      </a:r>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dirty="0">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dirty="0">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tc>
                  <a:txBody>
                    <a:bodyPr/>
                    <a:lstStyle/>
                    <a:p>
                      <a:pPr algn="l" fontAlgn="b"/>
                      <a:endParaRPr lang="en-US" sz="800" b="0" i="0" u="dbl" strike="noStrike" dirty="0">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a:noFill/>
                    </a:lnB>
                    <a:solidFill>
                      <a:srgbClr val="FFFFFF"/>
                    </a:solidFill>
                  </a:tcPr>
                </a:tc>
                <a:extLst>
                  <a:ext uri="{0D108BD9-81ED-4DB2-BD59-A6C34878D82A}">
                    <a16:rowId xmlns:a16="http://schemas.microsoft.com/office/drawing/2014/main" val="2582730918"/>
                  </a:ext>
                </a:extLst>
              </a:tr>
              <a:tr h="165548">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gridSpan="2">
                  <a:txBody>
                    <a:bodyPr/>
                    <a:lstStyle/>
                    <a:p>
                      <a:pPr algn="l" fontAlgn="b"/>
                      <a:endParaRPr lang="en-US" sz="800" b="1" i="0" u="none" strike="noStrike" dirty="0">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a:txBody>
                    <a:bodyPr/>
                    <a:lstStyle/>
                    <a:p>
                      <a:pPr algn="l" fontAlgn="b"/>
                      <a:endParaRPr lang="en-US" sz="800" b="0" i="0" u="none" strike="noStrike" dirty="0">
                        <a:solidFill>
                          <a:srgbClr val="000000"/>
                        </a:solidFill>
                        <a:effectLst/>
                        <a:latin typeface="Ekachon" panose="00000500000000000000" pitchFamily="2" charset="-34"/>
                        <a:cs typeface="Ekachon" panose="00000500000000000000" pitchFamily="2" charset="-34"/>
                      </a:endParaRP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92141682"/>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ก้าวไกล</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1</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0.2037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C4E6C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0.4461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81CB95"/>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0.3822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93D2A5"/>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0.3353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A0D7B0"/>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0.5546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63BE7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0.5161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6EC385"/>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0.2230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BFE4CA"/>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0.4876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76C68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0.4437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82CB96"/>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0.1158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DDF0E4"/>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0.2242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BFE3CA"/>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0.1929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C7E7D2"/>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0.2352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BCE2C8"/>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0.4987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73C589"/>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0.4549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7FCA93"/>
                    </a:solidFill>
                  </a:tcPr>
                </a:tc>
                <a:extLst>
                  <a:ext uri="{0D108BD9-81ED-4DB2-BD59-A6C34878D82A}">
                    <a16:rowId xmlns:a16="http://schemas.microsoft.com/office/drawing/2014/main" val="54586722"/>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เพื่อไทย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2</a:t>
                      </a:r>
                    </a:p>
                  </a:txBody>
                  <a:tcPr marL="6622" marR="6622" marT="6622"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0.3555 </a:t>
                      </a:r>
                    </a:p>
                  </a:txBody>
                  <a:tcPr marL="6622" marR="6622" marT="6622" marB="0" anchor="b">
                    <a:lnL>
                      <a:noFill/>
                    </a:lnL>
                    <a:lnR>
                      <a:noFill/>
                    </a:lnR>
                    <a:lnT>
                      <a:noFill/>
                    </a:lnT>
                    <a:lnB>
                      <a:noFill/>
                    </a:lnB>
                    <a:solidFill>
                      <a:srgbClr val="9AD5A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0.2302 </a:t>
                      </a:r>
                    </a:p>
                  </a:txBody>
                  <a:tcPr marL="6622" marR="6622" marT="6622" marB="0" anchor="b">
                    <a:lnL>
                      <a:noFill/>
                    </a:lnL>
                    <a:lnR>
                      <a:noFill/>
                    </a:lnR>
                    <a:lnT>
                      <a:noFill/>
                    </a:lnT>
                    <a:lnB>
                      <a:noFill/>
                    </a:lnB>
                    <a:solidFill>
                      <a:srgbClr val="BDE3C9"/>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0.1794 </a:t>
                      </a:r>
                    </a:p>
                  </a:txBody>
                  <a:tcPr marL="6622" marR="6622" marT="6622" marB="0" anchor="b">
                    <a:lnL>
                      <a:noFill/>
                    </a:lnL>
                    <a:lnR>
                      <a:noFill/>
                    </a:lnR>
                    <a:lnT>
                      <a:noFill/>
                    </a:lnT>
                    <a:lnB>
                      <a:noFill/>
                    </a:lnB>
                    <a:solidFill>
                      <a:srgbClr val="CBE8D5"/>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0.3447 </a:t>
                      </a:r>
                    </a:p>
                  </a:txBody>
                  <a:tcPr marL="6622" marR="6622" marT="6622" marB="0" anchor="b">
                    <a:lnL>
                      <a:noFill/>
                    </a:lnL>
                    <a:lnR>
                      <a:noFill/>
                    </a:lnR>
                    <a:lnT>
                      <a:noFill/>
                    </a:lnT>
                    <a:lnB>
                      <a:noFill/>
                    </a:lnB>
                    <a:solidFill>
                      <a:srgbClr val="9DD6A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0.1786 </a:t>
                      </a:r>
                    </a:p>
                  </a:txBody>
                  <a:tcPr marL="6622" marR="6622" marT="6622" marB="0" anchor="b">
                    <a:lnL>
                      <a:noFill/>
                    </a:lnL>
                    <a:lnR>
                      <a:noFill/>
                    </a:lnR>
                    <a:lnT>
                      <a:noFill/>
                    </a:lnT>
                    <a:lnB>
                      <a:noFill/>
                    </a:lnB>
                    <a:solidFill>
                      <a:srgbClr val="CBE9D5"/>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0.1053 </a:t>
                      </a:r>
                    </a:p>
                  </a:txBody>
                  <a:tcPr marL="6622" marR="6622" marT="6622" marB="0" anchor="b">
                    <a:lnL>
                      <a:noFill/>
                    </a:lnL>
                    <a:lnR>
                      <a:noFill/>
                    </a:lnR>
                    <a:lnT>
                      <a:noFill/>
                    </a:lnT>
                    <a:lnB>
                      <a:noFill/>
                    </a:lnB>
                    <a:solidFill>
                      <a:srgbClr val="DFF1E6"/>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0.3546 </a:t>
                      </a:r>
                    </a:p>
                  </a:txBody>
                  <a:tcPr marL="6622" marR="6622" marT="6622" marB="0" anchor="b">
                    <a:lnL>
                      <a:noFill/>
                    </a:lnL>
                    <a:lnR>
                      <a:noFill/>
                    </a:lnR>
                    <a:lnT>
                      <a:noFill/>
                    </a:lnT>
                    <a:lnB>
                      <a:noFill/>
                    </a:lnB>
                    <a:solidFill>
                      <a:srgbClr val="9BD5A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0.2371 </a:t>
                      </a:r>
                    </a:p>
                  </a:txBody>
                  <a:tcPr marL="6622" marR="6622" marT="6622" marB="0" anchor="b">
                    <a:lnL>
                      <a:noFill/>
                    </a:lnL>
                    <a:lnR>
                      <a:noFill/>
                    </a:lnR>
                    <a:lnT>
                      <a:noFill/>
                    </a:lnT>
                    <a:lnB>
                      <a:noFill/>
                    </a:lnB>
                    <a:solidFill>
                      <a:srgbClr val="BBE2C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0.1959 </a:t>
                      </a:r>
                    </a:p>
                  </a:txBody>
                  <a:tcPr marL="6622" marR="6622" marT="6622" marB="0" anchor="b">
                    <a:lnL>
                      <a:noFill/>
                    </a:lnL>
                    <a:lnR>
                      <a:noFill/>
                    </a:lnR>
                    <a:lnT>
                      <a:noFill/>
                    </a:lnT>
                    <a:lnB>
                      <a:noFill/>
                    </a:lnB>
                    <a:solidFill>
                      <a:srgbClr val="C7E7D1"/>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0.3610 </a:t>
                      </a:r>
                    </a:p>
                  </a:txBody>
                  <a:tcPr marL="6622" marR="6622" marT="6622" marB="0" anchor="b">
                    <a:lnL>
                      <a:noFill/>
                    </a:lnL>
                    <a:lnR>
                      <a:noFill/>
                    </a:lnR>
                    <a:lnT>
                      <a:noFill/>
                    </a:lnT>
                    <a:lnB>
                      <a:noFill/>
                    </a:lnB>
                    <a:solidFill>
                      <a:srgbClr val="99D4AA"/>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0.2417 </a:t>
                      </a:r>
                    </a:p>
                  </a:txBody>
                  <a:tcPr marL="6622" marR="6622" marT="6622" marB="0" anchor="b">
                    <a:lnL>
                      <a:noFill/>
                    </a:lnL>
                    <a:lnR>
                      <a:noFill/>
                    </a:lnR>
                    <a:lnT>
                      <a:noFill/>
                    </a:lnT>
                    <a:lnB>
                      <a:noFill/>
                    </a:lnB>
                    <a:solidFill>
                      <a:srgbClr val="BAE1C6"/>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0.1729 </a:t>
                      </a:r>
                    </a:p>
                  </a:txBody>
                  <a:tcPr marL="6622" marR="6622" marT="6622" marB="0" anchor="b">
                    <a:lnL>
                      <a:noFill/>
                    </a:lnL>
                    <a:lnR>
                      <a:noFill/>
                    </a:lnR>
                    <a:lnT>
                      <a:noFill/>
                    </a:lnT>
                    <a:lnB>
                      <a:noFill/>
                    </a:lnB>
                    <a:solidFill>
                      <a:srgbClr val="CDE9D6"/>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0.3535 </a:t>
                      </a:r>
                    </a:p>
                  </a:txBody>
                  <a:tcPr marL="6622" marR="6622" marT="6622" marB="0" anchor="b">
                    <a:lnL>
                      <a:noFill/>
                    </a:lnL>
                    <a:lnR>
                      <a:noFill/>
                    </a:lnR>
                    <a:lnT>
                      <a:noFill/>
                    </a:lnT>
                    <a:lnB>
                      <a:noFill/>
                    </a:lnB>
                    <a:solidFill>
                      <a:srgbClr val="9BD5A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0.2275 </a:t>
                      </a:r>
                    </a:p>
                  </a:txBody>
                  <a:tcPr marL="6622" marR="6622" marT="6622" marB="0" anchor="b">
                    <a:lnL>
                      <a:noFill/>
                    </a:lnL>
                    <a:lnR>
                      <a:noFill/>
                    </a:lnR>
                    <a:lnT>
                      <a:noFill/>
                    </a:lnT>
                    <a:lnB>
                      <a:noFill/>
                    </a:lnB>
                    <a:solidFill>
                      <a:srgbClr val="BEE3C9"/>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0.1819 </a:t>
                      </a:r>
                    </a:p>
                  </a:txBody>
                  <a:tcPr marL="6622" marR="6622" marT="6622" marB="0" anchor="b">
                    <a:lnL>
                      <a:noFill/>
                    </a:lnL>
                    <a:lnR>
                      <a:noFill/>
                    </a:lnR>
                    <a:lnT>
                      <a:noFill/>
                    </a:lnT>
                    <a:lnB>
                      <a:noFill/>
                    </a:lnB>
                    <a:solidFill>
                      <a:srgbClr val="CAE8D4"/>
                    </a:solidFill>
                  </a:tcPr>
                </a:tc>
                <a:extLst>
                  <a:ext uri="{0D108BD9-81ED-4DB2-BD59-A6C34878D82A}">
                    <a16:rowId xmlns:a16="http://schemas.microsoft.com/office/drawing/2014/main" val="188581298"/>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รวมไทยสร้างชาติ</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3</a:t>
                      </a:r>
                    </a:p>
                  </a:txBody>
                  <a:tcPr marL="6622" marR="6622" marT="6622"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0.2962 </a:t>
                      </a:r>
                    </a:p>
                  </a:txBody>
                  <a:tcPr marL="6622" marR="6622" marT="6622" marB="0" anchor="b">
                    <a:lnL>
                      <a:noFill/>
                    </a:lnL>
                    <a:lnR>
                      <a:noFill/>
                    </a:lnR>
                    <a:lnT>
                      <a:noFill/>
                    </a:lnT>
                    <a:lnB>
                      <a:noFill/>
                    </a:lnB>
                    <a:solidFill>
                      <a:srgbClr val="ABDBB9"/>
                    </a:solidFill>
                  </a:tcPr>
                </a:tc>
                <a:tc>
                  <a:txBody>
                    <a:bodyPr/>
                    <a:lstStyle/>
                    <a:p>
                      <a:pPr algn="l" fontAlgn="b"/>
                      <a:r>
                        <a:rPr lang="en-US" sz="800" b="0" i="0" u="none" strike="noStrike" dirty="0">
                          <a:solidFill>
                            <a:srgbClr val="000000"/>
                          </a:solidFill>
                          <a:effectLst/>
                          <a:latin typeface="Ekachon" panose="00000500000000000000" pitchFamily="2" charset="-34"/>
                          <a:cs typeface="Ekachon" panose="00000500000000000000" pitchFamily="2" charset="-34"/>
                        </a:rPr>
                        <a:t>        0.2500 </a:t>
                      </a:r>
                    </a:p>
                  </a:txBody>
                  <a:tcPr marL="6622" marR="6622" marT="6622" marB="0" anchor="b">
                    <a:lnL>
                      <a:noFill/>
                    </a:lnL>
                    <a:lnR>
                      <a:noFill/>
                    </a:lnR>
                    <a:lnT>
                      <a:noFill/>
                    </a:lnT>
                    <a:lnB>
                      <a:noFill/>
                    </a:lnB>
                    <a:solidFill>
                      <a:srgbClr val="B8E1C4"/>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0.2781 </a:t>
                      </a:r>
                    </a:p>
                  </a:txBody>
                  <a:tcPr marL="6622" marR="6622" marT="6622" marB="0" anchor="b">
                    <a:lnL>
                      <a:noFill/>
                    </a:lnL>
                    <a:lnR>
                      <a:noFill/>
                    </a:lnR>
                    <a:lnT>
                      <a:noFill/>
                    </a:lnT>
                    <a:lnB>
                      <a:noFill/>
                    </a:lnB>
                    <a:solidFill>
                      <a:srgbClr val="B0DDB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0.2605 </a:t>
                      </a:r>
                    </a:p>
                  </a:txBody>
                  <a:tcPr marL="6622" marR="6622" marT="6622" marB="0" anchor="b">
                    <a:lnL>
                      <a:noFill/>
                    </a:lnL>
                    <a:lnR>
                      <a:noFill/>
                    </a:lnR>
                    <a:lnT>
                      <a:noFill/>
                    </a:lnT>
                    <a:lnB>
                      <a:noFill/>
                    </a:lnB>
                    <a:solidFill>
                      <a:srgbClr val="B5DFC2"/>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0.2060 </a:t>
                      </a:r>
                    </a:p>
                  </a:txBody>
                  <a:tcPr marL="6622" marR="6622" marT="6622" marB="0" anchor="b">
                    <a:lnL>
                      <a:noFill/>
                    </a:lnL>
                    <a:lnR>
                      <a:noFill/>
                    </a:lnR>
                    <a:lnT>
                      <a:noFill/>
                    </a:lnT>
                    <a:lnB>
                      <a:noFill/>
                    </a:lnB>
                    <a:solidFill>
                      <a:srgbClr val="C4E5C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0.2326 </a:t>
                      </a:r>
                    </a:p>
                  </a:txBody>
                  <a:tcPr marL="6622" marR="6622" marT="6622" marB="0" anchor="b">
                    <a:lnL>
                      <a:noFill/>
                    </a:lnL>
                    <a:lnR>
                      <a:noFill/>
                    </a:lnR>
                    <a:lnT>
                      <a:noFill/>
                    </a:lnT>
                    <a:lnB>
                      <a:noFill/>
                    </a:lnB>
                    <a:solidFill>
                      <a:srgbClr val="BCE3C8"/>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0.2569 </a:t>
                      </a:r>
                    </a:p>
                  </a:txBody>
                  <a:tcPr marL="6622" marR="6622" marT="6622" marB="0" anchor="b">
                    <a:lnL>
                      <a:noFill/>
                    </a:lnL>
                    <a:lnR>
                      <a:noFill/>
                    </a:lnR>
                    <a:lnT>
                      <a:noFill/>
                    </a:lnT>
                    <a:lnB>
                      <a:noFill/>
                    </a:lnB>
                    <a:solidFill>
                      <a:srgbClr val="B6E0C2"/>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0.2048 </a:t>
                      </a:r>
                    </a:p>
                  </a:txBody>
                  <a:tcPr marL="6622" marR="6622" marT="6622" marB="0" anchor="b">
                    <a:lnL>
                      <a:noFill/>
                    </a:lnL>
                    <a:lnR>
                      <a:noFill/>
                    </a:lnR>
                    <a:lnT>
                      <a:noFill/>
                    </a:lnT>
                    <a:lnB>
                      <a:noFill/>
                    </a:lnB>
                    <a:solidFill>
                      <a:srgbClr val="C4E6C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0.2137 </a:t>
                      </a:r>
                    </a:p>
                  </a:txBody>
                  <a:tcPr marL="6622" marR="6622" marT="6622" marB="0" anchor="b">
                    <a:lnL>
                      <a:noFill/>
                    </a:lnL>
                    <a:lnR>
                      <a:noFill/>
                    </a:lnR>
                    <a:lnT>
                      <a:noFill/>
                    </a:lnT>
                    <a:lnB>
                      <a:noFill/>
                    </a:lnB>
                    <a:solidFill>
                      <a:srgbClr val="C2E5C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0.4045 </a:t>
                      </a:r>
                    </a:p>
                  </a:txBody>
                  <a:tcPr marL="6622" marR="6622" marT="6622" marB="0" anchor="b">
                    <a:lnL>
                      <a:noFill/>
                    </a:lnL>
                    <a:lnR>
                      <a:noFill/>
                    </a:lnR>
                    <a:lnT>
                      <a:noFill/>
                    </a:lnT>
                    <a:lnB>
                      <a:noFill/>
                    </a:lnB>
                    <a:solidFill>
                      <a:srgbClr val="8DCF9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0.4402 </a:t>
                      </a:r>
                    </a:p>
                  </a:txBody>
                  <a:tcPr marL="6622" marR="6622" marT="6622" marB="0" anchor="b">
                    <a:lnL>
                      <a:noFill/>
                    </a:lnL>
                    <a:lnR>
                      <a:noFill/>
                    </a:lnR>
                    <a:lnT>
                      <a:noFill/>
                    </a:lnT>
                    <a:lnB>
                      <a:noFill/>
                    </a:lnB>
                    <a:solidFill>
                      <a:srgbClr val="83CB9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0.4381 </a:t>
                      </a:r>
                    </a:p>
                  </a:txBody>
                  <a:tcPr marL="6622" marR="6622" marT="6622" marB="0" anchor="b">
                    <a:lnL>
                      <a:noFill/>
                    </a:lnL>
                    <a:lnR>
                      <a:noFill/>
                    </a:lnR>
                    <a:lnT>
                      <a:noFill/>
                    </a:lnT>
                    <a:lnB>
                      <a:noFill/>
                    </a:lnB>
                    <a:solidFill>
                      <a:srgbClr val="84CC9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0.2573 </a:t>
                      </a:r>
                    </a:p>
                  </a:txBody>
                  <a:tcPr marL="6622" marR="6622" marT="6622" marB="0" anchor="b">
                    <a:lnL>
                      <a:noFill/>
                    </a:lnL>
                    <a:lnR>
                      <a:noFill/>
                    </a:lnR>
                    <a:lnT>
                      <a:noFill/>
                    </a:lnT>
                    <a:lnB>
                      <a:noFill/>
                    </a:lnB>
                    <a:solidFill>
                      <a:srgbClr val="B6E0C2"/>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0.2050 </a:t>
                      </a:r>
                    </a:p>
                  </a:txBody>
                  <a:tcPr marL="6622" marR="6622" marT="6622" marB="0" anchor="b">
                    <a:lnL>
                      <a:noFill/>
                    </a:lnL>
                    <a:lnR>
                      <a:noFill/>
                    </a:lnR>
                    <a:lnT>
                      <a:noFill/>
                    </a:lnT>
                    <a:lnB>
                      <a:noFill/>
                    </a:lnB>
                    <a:solidFill>
                      <a:srgbClr val="C4E6C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0.2167 </a:t>
                      </a:r>
                    </a:p>
                  </a:txBody>
                  <a:tcPr marL="6622" marR="6622" marT="6622" marB="0" anchor="b">
                    <a:lnL>
                      <a:noFill/>
                    </a:lnL>
                    <a:lnR>
                      <a:noFill/>
                    </a:lnR>
                    <a:lnT>
                      <a:noFill/>
                    </a:lnT>
                    <a:lnB>
                      <a:noFill/>
                    </a:lnB>
                    <a:solidFill>
                      <a:srgbClr val="C1E4CC"/>
                    </a:solidFill>
                  </a:tcPr>
                </a:tc>
                <a:extLst>
                  <a:ext uri="{0D108BD9-81ED-4DB2-BD59-A6C34878D82A}">
                    <a16:rowId xmlns:a16="http://schemas.microsoft.com/office/drawing/2014/main" val="2834783480"/>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ภูมิใจไทย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4</a:t>
                      </a:r>
                    </a:p>
                  </a:txBody>
                  <a:tcPr marL="6622" marR="6622" marT="6622"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0.0627 </a:t>
                      </a:r>
                    </a:p>
                  </a:txBody>
                  <a:tcPr marL="6622" marR="6622" marT="6622" marB="0" anchor="b">
                    <a:lnL>
                      <a:noFill/>
                    </a:lnL>
                    <a:lnR>
                      <a:noFill/>
                    </a:lnR>
                    <a:lnT>
                      <a:noFill/>
                    </a:lnT>
                    <a:lnB>
                      <a:noFill/>
                    </a:lnB>
                    <a:solidFill>
                      <a:srgbClr val="EBF6F1"/>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0.0407 </a:t>
                      </a:r>
                    </a:p>
                  </a:txBody>
                  <a:tcPr marL="6622" marR="6622" marT="6622" marB="0" anchor="b">
                    <a:lnL>
                      <a:noFill/>
                    </a:lnL>
                    <a:lnR>
                      <a:noFill/>
                    </a:lnR>
                    <a:lnT>
                      <a:noFill/>
                    </a:lnT>
                    <a:lnB>
                      <a:noFill/>
                    </a:lnB>
                    <a:solidFill>
                      <a:srgbClr val="F1F8F6"/>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0.1160 </a:t>
                      </a:r>
                    </a:p>
                  </a:txBody>
                  <a:tcPr marL="6622" marR="6622" marT="6622" marB="0" anchor="b">
                    <a:lnL>
                      <a:noFill/>
                    </a:lnL>
                    <a:lnR>
                      <a:noFill/>
                    </a:lnR>
                    <a:lnT>
                      <a:noFill/>
                    </a:lnT>
                    <a:lnB>
                      <a:noFill/>
                    </a:lnB>
                    <a:solidFill>
                      <a:srgbClr val="DDF0E4"/>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0.0214 </a:t>
                      </a:r>
                    </a:p>
                  </a:txBody>
                  <a:tcPr marL="6622" marR="6622" marT="6622" marB="0" anchor="b">
                    <a:lnL>
                      <a:noFill/>
                    </a:lnL>
                    <a:lnR>
                      <a:noFill/>
                    </a:lnR>
                    <a:lnT>
                      <a:noFill/>
                    </a:lnT>
                    <a:lnB>
                      <a:noFill/>
                    </a:lnB>
                    <a:solidFill>
                      <a:srgbClr val="F7FAFA"/>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0.0299 </a:t>
                      </a:r>
                    </a:p>
                  </a:txBody>
                  <a:tcPr marL="6622" marR="6622" marT="6622" marB="0" anchor="b">
                    <a:lnL>
                      <a:noFill/>
                    </a:lnL>
                    <a:lnR>
                      <a:noFill/>
                    </a:lnR>
                    <a:lnT>
                      <a:noFill/>
                    </a:lnT>
                    <a:lnB>
                      <a:noFill/>
                    </a:lnB>
                    <a:solidFill>
                      <a:srgbClr val="F4F9F8"/>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0.0940 </a:t>
                      </a:r>
                    </a:p>
                  </a:txBody>
                  <a:tcPr marL="6622" marR="6622" marT="6622" marB="0" anchor="b">
                    <a:lnL>
                      <a:noFill/>
                    </a:lnL>
                    <a:lnR>
                      <a:noFill/>
                    </a:lnR>
                    <a:lnT>
                      <a:noFill/>
                    </a:lnT>
                    <a:lnB>
                      <a:noFill/>
                    </a:lnB>
                    <a:solidFill>
                      <a:srgbClr val="E3F2E9"/>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0.0641 </a:t>
                      </a:r>
                    </a:p>
                  </a:txBody>
                  <a:tcPr marL="6622" marR="6622" marT="6622" marB="0" anchor="b">
                    <a:lnL>
                      <a:noFill/>
                    </a:lnL>
                    <a:lnR>
                      <a:noFill/>
                    </a:lnR>
                    <a:lnT>
                      <a:noFill/>
                    </a:lnT>
                    <a:lnB>
                      <a:noFill/>
                    </a:lnB>
                    <a:solidFill>
                      <a:srgbClr val="EBF5F0"/>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0.0370 </a:t>
                      </a:r>
                    </a:p>
                  </a:txBody>
                  <a:tcPr marL="6622" marR="6622" marT="6622" marB="0" anchor="b">
                    <a:lnL>
                      <a:noFill/>
                    </a:lnL>
                    <a:lnR>
                      <a:noFill/>
                    </a:lnR>
                    <a:lnT>
                      <a:noFill/>
                    </a:lnT>
                    <a:lnB>
                      <a:noFill/>
                    </a:lnB>
                    <a:solidFill>
                      <a:srgbClr val="F2F8F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0.0969 </a:t>
                      </a:r>
                    </a:p>
                  </a:txBody>
                  <a:tcPr marL="6622" marR="6622" marT="6622" marB="0" anchor="b">
                    <a:lnL>
                      <a:noFill/>
                    </a:lnL>
                    <a:lnR>
                      <a:noFill/>
                    </a:lnR>
                    <a:lnT>
                      <a:noFill/>
                    </a:lnT>
                    <a:lnB>
                      <a:noFill/>
                    </a:lnB>
                    <a:solidFill>
                      <a:srgbClr val="E2F2E8"/>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0.0719 </a:t>
                      </a:r>
                    </a:p>
                  </a:txBody>
                  <a:tcPr marL="6622" marR="6622" marT="6622" marB="0" anchor="b">
                    <a:lnL>
                      <a:noFill/>
                    </a:lnL>
                    <a:lnR>
                      <a:noFill/>
                    </a:lnR>
                    <a:lnT>
                      <a:noFill/>
                    </a:lnT>
                    <a:lnB>
                      <a:noFill/>
                    </a:lnB>
                    <a:solidFill>
                      <a:srgbClr val="E9F4E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0.0614 </a:t>
                      </a:r>
                    </a:p>
                  </a:txBody>
                  <a:tcPr marL="6622" marR="6622" marT="6622" marB="0" anchor="b">
                    <a:lnL>
                      <a:noFill/>
                    </a:lnL>
                    <a:lnR>
                      <a:noFill/>
                    </a:lnR>
                    <a:lnT>
                      <a:noFill/>
                    </a:lnT>
                    <a:lnB>
                      <a:noFill/>
                    </a:lnB>
                    <a:solidFill>
                      <a:srgbClr val="ECF6F1"/>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0.1668 </a:t>
                      </a:r>
                    </a:p>
                  </a:txBody>
                  <a:tcPr marL="6622" marR="6622" marT="6622" marB="0" anchor="b">
                    <a:lnL>
                      <a:noFill/>
                    </a:lnL>
                    <a:lnR>
                      <a:noFill/>
                    </a:lnR>
                    <a:lnT>
                      <a:noFill/>
                    </a:lnT>
                    <a:lnB>
                      <a:noFill/>
                    </a:lnB>
                    <a:solidFill>
                      <a:srgbClr val="CFEAD8"/>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0.0595 </a:t>
                      </a:r>
                    </a:p>
                  </a:txBody>
                  <a:tcPr marL="6622" marR="6622" marT="6622" marB="0" anchor="b">
                    <a:lnL>
                      <a:noFill/>
                    </a:lnL>
                    <a:lnR>
                      <a:noFill/>
                    </a:lnR>
                    <a:lnT>
                      <a:noFill/>
                    </a:lnT>
                    <a:lnB>
                      <a:noFill/>
                    </a:lnB>
                    <a:solidFill>
                      <a:srgbClr val="ECF6F1"/>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0.0358 </a:t>
                      </a:r>
                    </a:p>
                  </a:txBody>
                  <a:tcPr marL="6622" marR="6622" marT="6622" marB="0" anchor="b">
                    <a:lnL>
                      <a:noFill/>
                    </a:lnL>
                    <a:lnR>
                      <a:noFill/>
                    </a:lnR>
                    <a:lnT>
                      <a:noFill/>
                    </a:lnT>
                    <a:lnB>
                      <a:noFill/>
                    </a:lnB>
                    <a:solidFill>
                      <a:srgbClr val="F3F9F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0.0965 </a:t>
                      </a:r>
                    </a:p>
                  </a:txBody>
                  <a:tcPr marL="6622" marR="6622" marT="6622" marB="0" anchor="b">
                    <a:lnL>
                      <a:noFill/>
                    </a:lnL>
                    <a:lnR>
                      <a:noFill/>
                    </a:lnR>
                    <a:lnT>
                      <a:noFill/>
                    </a:lnT>
                    <a:lnB>
                      <a:noFill/>
                    </a:lnB>
                    <a:solidFill>
                      <a:srgbClr val="E2F2E9"/>
                    </a:solidFill>
                  </a:tcPr>
                </a:tc>
                <a:extLst>
                  <a:ext uri="{0D108BD9-81ED-4DB2-BD59-A6C34878D82A}">
                    <a16:rowId xmlns:a16="http://schemas.microsoft.com/office/drawing/2014/main" val="192381847"/>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ประชาธิปัตย์</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5</a:t>
                      </a:r>
                    </a:p>
                  </a:txBody>
                  <a:tcPr marL="6622" marR="6622" marT="6622"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0.0117 </a:t>
                      </a:r>
                    </a:p>
                  </a:txBody>
                  <a:tcPr marL="6622" marR="6622" marT="6622" marB="0" anchor="b">
                    <a:lnL>
                      <a:noFill/>
                    </a:lnL>
                    <a:lnR>
                      <a:noFill/>
                    </a:lnR>
                    <a:lnT>
                      <a:noFill/>
                    </a:lnT>
                    <a:lnB>
                      <a:noFill/>
                    </a:lnB>
                    <a:solidFill>
                      <a:srgbClr val="F9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0.0041 </a:t>
                      </a:r>
                    </a:p>
                  </a:txBody>
                  <a:tcPr marL="6622" marR="6622" marT="6622" marB="0" anchor="b">
                    <a:lnL>
                      <a:noFill/>
                    </a:lnL>
                    <a:lnR>
                      <a:noFill/>
                    </a:lnR>
                    <a:lnT>
                      <a:noFill/>
                    </a:lnT>
                    <a:lnB>
                      <a:noFill/>
                    </a:lnB>
                    <a:solidFill>
                      <a:srgbClr val="FB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0.0081 </a:t>
                      </a:r>
                    </a:p>
                  </a:txBody>
                  <a:tcPr marL="6622" marR="6622" marT="6622" marB="0" anchor="b">
                    <a:lnL>
                      <a:noFill/>
                    </a:lnL>
                    <a:lnR>
                      <a:noFill/>
                    </a:lnR>
                    <a:lnT>
                      <a:noFill/>
                    </a:lnT>
                    <a:lnB>
                      <a:noFill/>
                    </a:lnB>
                    <a:solidFill>
                      <a:srgbClr val="FAFCF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0.0115 </a:t>
                      </a:r>
                    </a:p>
                  </a:txBody>
                  <a:tcPr marL="6622" marR="6622" marT="6622" marB="0" anchor="b">
                    <a:lnL>
                      <a:noFill/>
                    </a:lnL>
                    <a:lnR>
                      <a:noFill/>
                    </a:lnR>
                    <a:lnT>
                      <a:noFill/>
                    </a:lnT>
                    <a:lnB>
                      <a:noFill/>
                    </a:lnB>
                    <a:solidFill>
                      <a:srgbClr val="F9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0.0012 </a:t>
                      </a:r>
                    </a:p>
                  </a:txBody>
                  <a:tcPr marL="6622" marR="6622" marT="6622" marB="0" anchor="b">
                    <a:lnL>
                      <a:noFill/>
                    </a:lnL>
                    <a:lnR>
                      <a:noFill/>
                    </a:lnR>
                    <a:lnT>
                      <a:noFill/>
                    </a:lnT>
                    <a:lnB>
                      <a:noFill/>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0.0002 </a:t>
                      </a:r>
                    </a:p>
                  </a:txBody>
                  <a:tcPr marL="6622" marR="6622" marT="6622" marB="0" anchor="b">
                    <a:lnL>
                      <a:noFill/>
                    </a:lnL>
                    <a:lnR>
                      <a:noFill/>
                    </a:lnR>
                    <a:lnT>
                      <a:noFill/>
                    </a:lnT>
                    <a:lnB>
                      <a:noFill/>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0.0129 </a:t>
                      </a:r>
                    </a:p>
                  </a:txBody>
                  <a:tcPr marL="6622" marR="6622" marT="6622" marB="0" anchor="b">
                    <a:lnL>
                      <a:noFill/>
                    </a:lnL>
                    <a:lnR>
                      <a:noFill/>
                    </a:lnR>
                    <a:lnT>
                      <a:noFill/>
                    </a:lnT>
                    <a:lnB>
                      <a:noFill/>
                    </a:lnB>
                    <a:solidFill>
                      <a:srgbClr val="F9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0.0042 </a:t>
                      </a:r>
                    </a:p>
                  </a:txBody>
                  <a:tcPr marL="6622" marR="6622" marT="6622" marB="0" anchor="b">
                    <a:lnL>
                      <a:noFill/>
                    </a:lnL>
                    <a:lnR>
                      <a:noFill/>
                    </a:lnR>
                    <a:lnT>
                      <a:noFill/>
                    </a:lnT>
                    <a:lnB>
                      <a:noFill/>
                    </a:lnB>
                    <a:solidFill>
                      <a:srgbClr val="FB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0.0082 </a:t>
                      </a:r>
                    </a:p>
                  </a:txBody>
                  <a:tcPr marL="6622" marR="6622" marT="6622" marB="0" anchor="b">
                    <a:lnL>
                      <a:noFill/>
                    </a:lnL>
                    <a:lnR>
                      <a:noFill/>
                    </a:lnR>
                    <a:lnT>
                      <a:noFill/>
                    </a:lnT>
                    <a:lnB>
                      <a:noFill/>
                    </a:lnB>
                    <a:solidFill>
                      <a:srgbClr val="FAFCF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0.0089 </a:t>
                      </a:r>
                    </a:p>
                  </a:txBody>
                  <a:tcPr marL="6622" marR="6622" marT="6622" marB="0" anchor="b">
                    <a:lnL>
                      <a:noFill/>
                    </a:lnL>
                    <a:lnR>
                      <a:noFill/>
                    </a:lnR>
                    <a:lnT>
                      <a:noFill/>
                    </a:lnT>
                    <a:lnB>
                      <a:noFill/>
                    </a:lnB>
                    <a:solidFill>
                      <a:srgbClr val="FAFC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0.0060 </a:t>
                      </a:r>
                    </a:p>
                  </a:txBody>
                  <a:tcPr marL="6622" marR="6622" marT="6622" marB="0" anchor="b">
                    <a:lnL>
                      <a:noFill/>
                    </a:lnL>
                    <a:lnR>
                      <a:noFill/>
                    </a:lnR>
                    <a:lnT>
                      <a:noFill/>
                    </a:lnT>
                    <a:lnB>
                      <a:noFill/>
                    </a:lnB>
                    <a:solidFill>
                      <a:srgbClr val="FBFCF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0.0112 </a:t>
                      </a:r>
                    </a:p>
                  </a:txBody>
                  <a:tcPr marL="6622" marR="6622" marT="6622" marB="0" anchor="b">
                    <a:lnL>
                      <a:noFill/>
                    </a:lnL>
                    <a:lnR>
                      <a:noFill/>
                    </a:lnR>
                    <a:lnT>
                      <a:noFill/>
                    </a:lnT>
                    <a:lnB>
                      <a:noFill/>
                    </a:lnB>
                    <a:solidFill>
                      <a:srgbClr val="F9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0.0128 </a:t>
                      </a:r>
                    </a:p>
                  </a:txBody>
                  <a:tcPr marL="6622" marR="6622" marT="6622" marB="0" anchor="b">
                    <a:lnL>
                      <a:noFill/>
                    </a:lnL>
                    <a:lnR>
                      <a:noFill/>
                    </a:lnR>
                    <a:lnT>
                      <a:noFill/>
                    </a:lnT>
                    <a:lnB>
                      <a:noFill/>
                    </a:lnB>
                    <a:solidFill>
                      <a:srgbClr val="F9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0.0037 </a:t>
                      </a:r>
                    </a:p>
                  </a:txBody>
                  <a:tcPr marL="6622" marR="6622" marT="6622" marB="0" anchor="b">
                    <a:lnL>
                      <a:noFill/>
                    </a:lnL>
                    <a:lnR>
                      <a:noFill/>
                    </a:lnR>
                    <a:lnT>
                      <a:noFill/>
                    </a:lnT>
                    <a:lnB>
                      <a:noFill/>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0.0070 </a:t>
                      </a:r>
                    </a:p>
                  </a:txBody>
                  <a:tcPr marL="6622" marR="6622" marT="6622" marB="0" anchor="b">
                    <a:lnL>
                      <a:noFill/>
                    </a:lnL>
                    <a:lnR>
                      <a:noFill/>
                    </a:lnR>
                    <a:lnT>
                      <a:noFill/>
                    </a:lnT>
                    <a:lnB>
                      <a:noFill/>
                    </a:lnB>
                    <a:solidFill>
                      <a:srgbClr val="FBFCFE"/>
                    </a:solidFill>
                  </a:tcPr>
                </a:tc>
                <a:extLst>
                  <a:ext uri="{0D108BD9-81ED-4DB2-BD59-A6C34878D82A}">
                    <a16:rowId xmlns:a16="http://schemas.microsoft.com/office/drawing/2014/main" val="3808083341"/>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พลังประชารัฐ</a:t>
                      </a:r>
                    </a:p>
                  </a:txBody>
                  <a:tcPr marL="6622" marR="6622" marT="6622" marB="0" anchor="b">
                    <a:lnL>
                      <a:noFill/>
                    </a:lnL>
                    <a:lnR>
                      <a:noFill/>
                    </a:lnR>
                    <a:lnT>
                      <a:noFill/>
                    </a:lnT>
                    <a:lnB>
                      <a:noFill/>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6</a:t>
                      </a:r>
                    </a:p>
                  </a:txBody>
                  <a:tcPr marL="6622" marR="6622" marT="6622" marB="0" anchor="b">
                    <a:lnL>
                      <a:noFill/>
                    </a:lnL>
                    <a:lnR>
                      <a:noFill/>
                    </a:lnR>
                    <a:lnT>
                      <a:noFill/>
                    </a:lnT>
                    <a:lnB>
                      <a:noFill/>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0.0625 </a:t>
                      </a:r>
                    </a:p>
                  </a:txBody>
                  <a:tcPr marL="6622" marR="6622" marT="6622" marB="0" anchor="b">
                    <a:lnL>
                      <a:noFill/>
                    </a:lnL>
                    <a:lnR>
                      <a:noFill/>
                    </a:lnR>
                    <a:lnT>
                      <a:noFill/>
                    </a:lnT>
                    <a:lnB>
                      <a:noFill/>
                    </a:lnB>
                    <a:solidFill>
                      <a:srgbClr val="EBF6F1"/>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0.0180 </a:t>
                      </a:r>
                    </a:p>
                  </a:txBody>
                  <a:tcPr marL="6622" marR="6622" marT="6622" marB="0" anchor="b">
                    <a:lnL>
                      <a:noFill/>
                    </a:lnL>
                    <a:lnR>
                      <a:noFill/>
                    </a:lnR>
                    <a:lnT>
                      <a:noFill/>
                    </a:lnT>
                    <a:lnB>
                      <a:noFill/>
                    </a:lnB>
                    <a:solidFill>
                      <a:srgbClr val="F8FBF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0.0223 </a:t>
                      </a:r>
                    </a:p>
                  </a:txBody>
                  <a:tcPr marL="6622" marR="6622" marT="6622" marB="0" anchor="b">
                    <a:lnL>
                      <a:noFill/>
                    </a:lnL>
                    <a:lnR>
                      <a:noFill/>
                    </a:lnR>
                    <a:lnT>
                      <a:noFill/>
                    </a:lnT>
                    <a:lnB>
                      <a:noFill/>
                    </a:lnB>
                    <a:solidFill>
                      <a:srgbClr val="F6FAFA"/>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0.0179 </a:t>
                      </a:r>
                    </a:p>
                  </a:txBody>
                  <a:tcPr marL="6622" marR="6622" marT="6622" marB="0" anchor="b">
                    <a:lnL>
                      <a:noFill/>
                    </a:lnL>
                    <a:lnR>
                      <a:noFill/>
                    </a:lnR>
                    <a:lnT>
                      <a:noFill/>
                    </a:lnT>
                    <a:lnB>
                      <a:noFill/>
                    </a:lnB>
                    <a:solidFill>
                      <a:srgbClr val="F8FBF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0.0005 </a:t>
                      </a:r>
                    </a:p>
                  </a:txBody>
                  <a:tcPr marL="6622" marR="6622" marT="6622" marB="0" anchor="b">
                    <a:lnL>
                      <a:noFill/>
                    </a:lnL>
                    <a:lnR>
                      <a:noFill/>
                    </a:lnR>
                    <a:lnT>
                      <a:noFill/>
                    </a:lnT>
                    <a:lnB>
                      <a:noFill/>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0.0004 </a:t>
                      </a:r>
                    </a:p>
                  </a:txBody>
                  <a:tcPr marL="6622" marR="6622" marT="6622" marB="0" anchor="b">
                    <a:lnL>
                      <a:noFill/>
                    </a:lnL>
                    <a:lnR>
                      <a:noFill/>
                    </a:lnR>
                    <a:lnT>
                      <a:noFill/>
                    </a:lnT>
                    <a:lnB>
                      <a:noFill/>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0.0787 </a:t>
                      </a:r>
                    </a:p>
                  </a:txBody>
                  <a:tcPr marL="6622" marR="6622" marT="6622" marB="0" anchor="b">
                    <a:lnL>
                      <a:noFill/>
                    </a:lnL>
                    <a:lnR>
                      <a:noFill/>
                    </a:lnR>
                    <a:lnT>
                      <a:noFill/>
                    </a:lnT>
                    <a:lnB>
                      <a:noFill/>
                    </a:lnB>
                    <a:solidFill>
                      <a:srgbClr val="E7F4E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0.0195 </a:t>
                      </a:r>
                    </a:p>
                  </a:txBody>
                  <a:tcPr marL="6622" marR="6622" marT="6622" marB="0" anchor="b">
                    <a:lnL>
                      <a:noFill/>
                    </a:lnL>
                    <a:lnR>
                      <a:noFill/>
                    </a:lnR>
                    <a:lnT>
                      <a:noFill/>
                    </a:lnT>
                    <a:lnB>
                      <a:noFill/>
                    </a:lnB>
                    <a:solidFill>
                      <a:srgbClr val="F7FAFB"/>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0.0288 </a:t>
                      </a:r>
                    </a:p>
                  </a:txBody>
                  <a:tcPr marL="6622" marR="6622" marT="6622" marB="0" anchor="b">
                    <a:lnL>
                      <a:noFill/>
                    </a:lnL>
                    <a:lnR>
                      <a:noFill/>
                    </a:lnR>
                    <a:lnT>
                      <a:noFill/>
                    </a:lnT>
                    <a:lnB>
                      <a:noFill/>
                    </a:lnB>
                    <a:solidFill>
                      <a:srgbClr val="F5F9F9"/>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0.0357 </a:t>
                      </a:r>
                    </a:p>
                  </a:txBody>
                  <a:tcPr marL="6622" marR="6622" marT="6622" marB="0" anchor="b">
                    <a:lnL>
                      <a:noFill/>
                    </a:lnL>
                    <a:lnR>
                      <a:noFill/>
                    </a:lnR>
                    <a:lnT>
                      <a:noFill/>
                    </a:lnT>
                    <a:lnB>
                      <a:noFill/>
                    </a:lnB>
                    <a:solidFill>
                      <a:srgbClr val="F3F9F7"/>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0.0248 </a:t>
                      </a:r>
                    </a:p>
                  </a:txBody>
                  <a:tcPr marL="6622" marR="6622" marT="6622" marB="0" anchor="b">
                    <a:lnL>
                      <a:noFill/>
                    </a:lnL>
                    <a:lnR>
                      <a:noFill/>
                    </a:lnR>
                    <a:lnT>
                      <a:noFill/>
                    </a:lnT>
                    <a:lnB>
                      <a:noFill/>
                    </a:lnB>
                    <a:solidFill>
                      <a:srgbClr val="F6FAFA"/>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0.0168 </a:t>
                      </a:r>
                    </a:p>
                  </a:txBody>
                  <a:tcPr marL="6622" marR="6622" marT="6622" marB="0" anchor="b">
                    <a:lnL>
                      <a:noFill/>
                    </a:lnL>
                    <a:lnR>
                      <a:noFill/>
                    </a:lnR>
                    <a:lnT>
                      <a:noFill/>
                    </a:lnT>
                    <a:lnB>
                      <a:noFill/>
                    </a:lnB>
                    <a:solidFill>
                      <a:srgbClr val="F8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0.0721 </a:t>
                      </a:r>
                    </a:p>
                  </a:txBody>
                  <a:tcPr marL="6622" marR="6622" marT="6622" marB="0" anchor="b">
                    <a:lnL>
                      <a:noFill/>
                    </a:lnL>
                    <a:lnR>
                      <a:noFill/>
                    </a:lnR>
                    <a:lnT>
                      <a:noFill/>
                    </a:lnT>
                    <a:lnB>
                      <a:noFill/>
                    </a:lnB>
                    <a:solidFill>
                      <a:srgbClr val="E9F4E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0.0164 </a:t>
                      </a:r>
                    </a:p>
                  </a:txBody>
                  <a:tcPr marL="6622" marR="6622" marT="6622" marB="0" anchor="b">
                    <a:lnL>
                      <a:noFill/>
                    </a:lnL>
                    <a:lnR>
                      <a:noFill/>
                    </a:lnR>
                    <a:lnT>
                      <a:noFill/>
                    </a:lnT>
                    <a:lnB>
                      <a:noFill/>
                    </a:lnB>
                    <a:solidFill>
                      <a:srgbClr val="F8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0.0244 </a:t>
                      </a:r>
                    </a:p>
                  </a:txBody>
                  <a:tcPr marL="6622" marR="6622" marT="6622" marB="0" anchor="b">
                    <a:lnL>
                      <a:noFill/>
                    </a:lnL>
                    <a:lnR>
                      <a:noFill/>
                    </a:lnR>
                    <a:lnT>
                      <a:noFill/>
                    </a:lnT>
                    <a:lnB>
                      <a:noFill/>
                    </a:lnB>
                    <a:solidFill>
                      <a:srgbClr val="F6FAFA"/>
                    </a:solidFill>
                  </a:tcPr>
                </a:tc>
                <a:extLst>
                  <a:ext uri="{0D108BD9-81ED-4DB2-BD59-A6C34878D82A}">
                    <a16:rowId xmlns:a16="http://schemas.microsoft.com/office/drawing/2014/main" val="78452006"/>
                  </a:ext>
                </a:extLst>
              </a:tr>
              <a:tr h="165548">
                <a:tc>
                  <a:txBody>
                    <a:bodyPr/>
                    <a:lstStyle/>
                    <a:p>
                      <a:pPr algn="l" fontAlgn="b"/>
                      <a:r>
                        <a:rPr lang="th-TH" sz="800" b="0" i="0" u="none" strike="noStrike">
                          <a:solidFill>
                            <a:srgbClr val="000000"/>
                          </a:solidFill>
                          <a:effectLst/>
                          <a:latin typeface="Ekachon" panose="00000500000000000000" pitchFamily="2" charset="-34"/>
                          <a:cs typeface="Ekachon" panose="00000500000000000000" pitchFamily="2" charset="-34"/>
                        </a:rPr>
                        <a:t>ไทยสร้างไทย</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800" b="0" i="0" u="none" strike="noStrike">
                          <a:solidFill>
                            <a:srgbClr val="000000"/>
                          </a:solidFill>
                          <a:effectLst/>
                          <a:latin typeface="Ekachon" panose="00000500000000000000" pitchFamily="2" charset="-34"/>
                          <a:cs typeface="Ekachon" panose="00000500000000000000" pitchFamily="2" charset="-34"/>
                        </a:rPr>
                        <a:t>7</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0.0077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CFE"/>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0.0109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0.0139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9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0.0086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C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0.0292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4F9F9"/>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0.0514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EEF7F3"/>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0.0098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0.0098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0.0128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9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0.0022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0.0018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0.0012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CFCFF"/>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0.0096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AFBFD"/>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0.0130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9FBFC"/>
                    </a:solidFill>
                  </a:tcPr>
                </a:tc>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0.0188 </a:t>
                      </a:r>
                    </a:p>
                  </a:txBody>
                  <a:tcPr marL="6622" marR="6622" marT="6622" marB="0" anchor="b">
                    <a:lnL>
                      <a:noFill/>
                    </a:lnL>
                    <a:lnR>
                      <a:noFill/>
                    </a:lnR>
                    <a:lnT>
                      <a:noFill/>
                    </a:lnT>
                    <a:lnB w="6350" cap="flat" cmpd="sng" algn="ctr">
                      <a:solidFill>
                        <a:srgbClr val="000000"/>
                      </a:solidFill>
                      <a:prstDash val="solid"/>
                      <a:round/>
                      <a:headEnd type="none" w="med" len="med"/>
                      <a:tailEnd type="none" w="med" len="med"/>
                    </a:lnB>
                    <a:solidFill>
                      <a:srgbClr val="F7FAFB"/>
                    </a:solidFill>
                  </a:tcPr>
                </a:tc>
                <a:extLst>
                  <a:ext uri="{0D108BD9-81ED-4DB2-BD59-A6C34878D82A}">
                    <a16:rowId xmlns:a16="http://schemas.microsoft.com/office/drawing/2014/main" val="715074388"/>
                  </a:ext>
                </a:extLst>
              </a:tr>
              <a:tr h="165548">
                <a:tc>
                  <a:txBody>
                    <a:bodyPr/>
                    <a:lstStyle/>
                    <a:p>
                      <a:pPr algn="l" fontAlgn="b"/>
                      <a:r>
                        <a:rPr lang="en-US" sz="800" b="0" i="0" u="none" strike="noStrike">
                          <a:solidFill>
                            <a:srgbClr val="000000"/>
                          </a:solidFill>
                          <a:effectLst/>
                          <a:latin typeface="Ekachon" panose="00000500000000000000" pitchFamily="2" charset="-34"/>
                          <a:cs typeface="Ekachon" panose="00000500000000000000" pitchFamily="2" charset="-34"/>
                        </a:rPr>
                        <a:t>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800" b="0" i="0" u="dbl" strike="noStrike">
                          <a:solidFill>
                            <a:srgbClr val="000000"/>
                          </a:solidFill>
                          <a:effectLst/>
                          <a:latin typeface="Ekachon" panose="00000500000000000000" pitchFamily="2" charset="-34"/>
                          <a:cs typeface="Ekachon" panose="00000500000000000000" pitchFamily="2" charset="-34"/>
                        </a:rPr>
                        <a:t>Total</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dirty="0">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l" fontAlgn="b"/>
                      <a:r>
                        <a:rPr lang="en-US" sz="800" b="0" i="0" u="dbl" strike="noStrike" dirty="0">
                          <a:solidFill>
                            <a:srgbClr val="000000"/>
                          </a:solidFill>
                          <a:effectLst/>
                          <a:latin typeface="Ekachon" panose="00000500000000000000" pitchFamily="2" charset="-34"/>
                          <a:cs typeface="Ekachon" panose="00000500000000000000" pitchFamily="2" charset="-34"/>
                        </a:rPr>
                        <a:t>         1.0000 </a:t>
                      </a:r>
                    </a:p>
                  </a:txBody>
                  <a:tcPr marL="6622" marR="6622" marT="6622"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93438506"/>
                  </a:ext>
                </a:extLst>
              </a:tr>
            </a:tbl>
          </a:graphicData>
        </a:graphic>
      </p:graphicFrame>
      <p:sp>
        <p:nvSpPr>
          <p:cNvPr id="13" name="TextBox 12">
            <a:extLst>
              <a:ext uri="{FF2B5EF4-FFF2-40B4-BE49-F238E27FC236}">
                <a16:creationId xmlns:a16="http://schemas.microsoft.com/office/drawing/2014/main" id="{A2384DC4-AF28-D6E8-4D64-2A198974C8BD}"/>
              </a:ext>
            </a:extLst>
          </p:cNvPr>
          <p:cNvSpPr txBox="1"/>
          <p:nvPr/>
        </p:nvSpPr>
        <p:spPr>
          <a:xfrm>
            <a:off x="2246645" y="1096648"/>
            <a:ext cx="1817021" cy="255742"/>
          </a:xfrm>
          <a:prstGeom prst="rect">
            <a:avLst/>
          </a:prstGeom>
          <a:noFill/>
          <a:ln>
            <a:solidFill>
              <a:schemeClr val="tx1">
                <a:lumMod val="65000"/>
                <a:lumOff val="35000"/>
              </a:schemeClr>
            </a:solid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All Sentiment</a:t>
            </a:r>
          </a:p>
        </p:txBody>
      </p:sp>
      <p:sp>
        <p:nvSpPr>
          <p:cNvPr id="14" name="TextBox 13">
            <a:extLst>
              <a:ext uri="{FF2B5EF4-FFF2-40B4-BE49-F238E27FC236}">
                <a16:creationId xmlns:a16="http://schemas.microsoft.com/office/drawing/2014/main" id="{617C5B5E-99AC-EA4C-FB00-171CCD005B42}"/>
              </a:ext>
            </a:extLst>
          </p:cNvPr>
          <p:cNvSpPr txBox="1"/>
          <p:nvPr/>
        </p:nvSpPr>
        <p:spPr>
          <a:xfrm>
            <a:off x="9552954" y="1096648"/>
            <a:ext cx="1817021" cy="255742"/>
          </a:xfrm>
          <a:prstGeom prst="rect">
            <a:avLst/>
          </a:prstGeom>
          <a:gradFill>
            <a:gsLst>
              <a:gs pos="29000">
                <a:srgbClr val="51A951"/>
              </a:gs>
              <a:gs pos="62000">
                <a:srgbClr val="A7BFA7"/>
              </a:gs>
              <a:gs pos="0">
                <a:srgbClr val="2CA02C"/>
              </a:gs>
              <a:gs pos="100000">
                <a:srgbClr val="C7C7C7"/>
              </a:gs>
            </a:gsLst>
            <a:lin ang="0" scaled="1"/>
          </a:gra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 + Neutral</a:t>
            </a:r>
          </a:p>
        </p:txBody>
      </p:sp>
      <p:sp>
        <p:nvSpPr>
          <p:cNvPr id="8" name="TextBox 7">
            <a:extLst>
              <a:ext uri="{FF2B5EF4-FFF2-40B4-BE49-F238E27FC236}">
                <a16:creationId xmlns:a16="http://schemas.microsoft.com/office/drawing/2014/main" id="{42C5CD8B-CD6C-AB30-ECBB-9D8AF9AC0C59}"/>
              </a:ext>
            </a:extLst>
          </p:cNvPr>
          <p:cNvSpPr txBox="1"/>
          <p:nvPr/>
        </p:nvSpPr>
        <p:spPr>
          <a:xfrm>
            <a:off x="5899799" y="1096648"/>
            <a:ext cx="1817021" cy="255742"/>
          </a:xfrm>
          <a:prstGeom prst="rect">
            <a:avLst/>
          </a:prstGeom>
          <a:solidFill>
            <a:srgbClr val="C5C7C5"/>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Neu</a:t>
            </a:r>
          </a:p>
        </p:txBody>
      </p:sp>
      <p:sp>
        <p:nvSpPr>
          <p:cNvPr id="15" name="TextBox 14">
            <a:extLst>
              <a:ext uri="{FF2B5EF4-FFF2-40B4-BE49-F238E27FC236}">
                <a16:creationId xmlns:a16="http://schemas.microsoft.com/office/drawing/2014/main" id="{D2623300-452E-3E77-986B-455C3222CA6A}"/>
              </a:ext>
            </a:extLst>
          </p:cNvPr>
          <p:cNvSpPr txBox="1"/>
          <p:nvPr/>
        </p:nvSpPr>
        <p:spPr>
          <a:xfrm>
            <a:off x="4076366" y="1096648"/>
            <a:ext cx="1817021" cy="255742"/>
          </a:xfrm>
          <a:prstGeom prst="rect">
            <a:avLst/>
          </a:prstGeom>
          <a:solidFill>
            <a:srgbClr val="2DA02D"/>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Pos</a:t>
            </a:r>
          </a:p>
        </p:txBody>
      </p:sp>
      <p:sp>
        <p:nvSpPr>
          <p:cNvPr id="16" name="TextBox 15">
            <a:extLst>
              <a:ext uri="{FF2B5EF4-FFF2-40B4-BE49-F238E27FC236}">
                <a16:creationId xmlns:a16="http://schemas.microsoft.com/office/drawing/2014/main" id="{A32924A0-B2AB-4F40-FDD6-A344E92D7753}"/>
              </a:ext>
            </a:extLst>
          </p:cNvPr>
          <p:cNvSpPr txBox="1"/>
          <p:nvPr/>
        </p:nvSpPr>
        <p:spPr>
          <a:xfrm>
            <a:off x="7723169" y="1096648"/>
            <a:ext cx="1817021" cy="255742"/>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
            </a:r>
          </a:p>
        </p:txBody>
      </p:sp>
      <p:sp>
        <p:nvSpPr>
          <p:cNvPr id="17" name="TextBox 16">
            <a:extLst>
              <a:ext uri="{FF2B5EF4-FFF2-40B4-BE49-F238E27FC236}">
                <a16:creationId xmlns:a16="http://schemas.microsoft.com/office/drawing/2014/main" id="{273C49E7-5974-AF40-EA57-3BCF5F31728A}"/>
              </a:ext>
            </a:extLst>
          </p:cNvPr>
          <p:cNvSpPr txBox="1"/>
          <p:nvPr/>
        </p:nvSpPr>
        <p:spPr>
          <a:xfrm rot="16200000">
            <a:off x="59713" y="2081466"/>
            <a:ext cx="1221697" cy="203739"/>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Actual Number</a:t>
            </a:r>
          </a:p>
        </p:txBody>
      </p:sp>
      <p:sp>
        <p:nvSpPr>
          <p:cNvPr id="18" name="TextBox 17">
            <a:extLst>
              <a:ext uri="{FF2B5EF4-FFF2-40B4-BE49-F238E27FC236}">
                <a16:creationId xmlns:a16="http://schemas.microsoft.com/office/drawing/2014/main" id="{B7AE630B-B8E9-065B-3B1F-1B9EAFBCFAE5}"/>
              </a:ext>
            </a:extLst>
          </p:cNvPr>
          <p:cNvSpPr txBox="1"/>
          <p:nvPr/>
        </p:nvSpPr>
        <p:spPr>
          <a:xfrm rot="16200000">
            <a:off x="48884" y="3733007"/>
            <a:ext cx="1221699" cy="203739"/>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 of Total</a:t>
            </a:r>
          </a:p>
        </p:txBody>
      </p:sp>
      <p:sp>
        <p:nvSpPr>
          <p:cNvPr id="20" name="TextBox 19">
            <a:extLst>
              <a:ext uri="{FF2B5EF4-FFF2-40B4-BE49-F238E27FC236}">
                <a16:creationId xmlns:a16="http://schemas.microsoft.com/office/drawing/2014/main" id="{62F388EC-D9F6-DD4D-F27C-8385978D16FB}"/>
              </a:ext>
            </a:extLst>
          </p:cNvPr>
          <p:cNvSpPr txBox="1"/>
          <p:nvPr/>
        </p:nvSpPr>
        <p:spPr>
          <a:xfrm>
            <a:off x="3706941" y="4915051"/>
            <a:ext cx="2389059" cy="276999"/>
          </a:xfrm>
          <a:prstGeom prst="rect">
            <a:avLst/>
          </a:prstGeom>
          <a:noFill/>
          <a:ln>
            <a:noFill/>
          </a:ln>
          <a:effectLst/>
        </p:spPr>
        <p:txBody>
          <a:bodyPr wrap="none" rtlCol="0" anchor="ctr" anchorCtr="1">
            <a:noAutofit/>
          </a:bodyPr>
          <a:lstStyle>
            <a:defPPr>
              <a:defRPr lang="en-US"/>
            </a:defPPr>
            <a:lvl1pPr>
              <a:defRPr sz="1200" b="1">
                <a:latin typeface="Ekachon" panose="00000500000000000000" pitchFamily="2" charset="-34"/>
                <a:cs typeface="Ekachon" panose="00000500000000000000" pitchFamily="2" charset="-34"/>
              </a:defRPr>
            </a:lvl1pPr>
          </a:lstStyle>
          <a:p>
            <a:r>
              <a:rPr lang="en-US" dirty="0"/>
              <a:t>Mean Squared Error (MSE)</a:t>
            </a:r>
          </a:p>
        </p:txBody>
      </p:sp>
      <p:graphicFrame>
        <p:nvGraphicFramePr>
          <p:cNvPr id="22" name="Table 21">
            <a:extLst>
              <a:ext uri="{FF2B5EF4-FFF2-40B4-BE49-F238E27FC236}">
                <a16:creationId xmlns:a16="http://schemas.microsoft.com/office/drawing/2014/main" id="{5E61B7EC-A642-1424-D342-DF08790CE88D}"/>
              </a:ext>
            </a:extLst>
          </p:cNvPr>
          <p:cNvGraphicFramePr>
            <a:graphicFrameLocks noGrp="1"/>
          </p:cNvGraphicFramePr>
          <p:nvPr>
            <p:extLst>
              <p:ext uri="{D42A27DB-BD31-4B8C-83A1-F6EECF244321}">
                <p14:modId xmlns:p14="http://schemas.microsoft.com/office/powerpoint/2010/main" val="2557474432"/>
              </p:ext>
            </p:extLst>
          </p:nvPr>
        </p:nvGraphicFramePr>
        <p:xfrm>
          <a:off x="4028060" y="5187622"/>
          <a:ext cx="7442200" cy="1297305"/>
        </p:xfrm>
        <a:graphic>
          <a:graphicData uri="http://schemas.openxmlformats.org/drawingml/2006/table">
            <a:tbl>
              <a:tblPr/>
              <a:tblGrid>
                <a:gridCol w="929703">
                  <a:extLst>
                    <a:ext uri="{9D8B030D-6E8A-4147-A177-3AD203B41FA5}">
                      <a16:colId xmlns:a16="http://schemas.microsoft.com/office/drawing/2014/main" val="1491419373"/>
                    </a:ext>
                  </a:extLst>
                </a:gridCol>
                <a:gridCol w="746697">
                  <a:extLst>
                    <a:ext uri="{9D8B030D-6E8A-4147-A177-3AD203B41FA5}">
                      <a16:colId xmlns:a16="http://schemas.microsoft.com/office/drawing/2014/main" val="411936753"/>
                    </a:ext>
                  </a:extLst>
                </a:gridCol>
                <a:gridCol w="876300">
                  <a:extLst>
                    <a:ext uri="{9D8B030D-6E8A-4147-A177-3AD203B41FA5}">
                      <a16:colId xmlns:a16="http://schemas.microsoft.com/office/drawing/2014/main" val="4018319760"/>
                    </a:ext>
                  </a:extLst>
                </a:gridCol>
                <a:gridCol w="876300">
                  <a:extLst>
                    <a:ext uri="{9D8B030D-6E8A-4147-A177-3AD203B41FA5}">
                      <a16:colId xmlns:a16="http://schemas.microsoft.com/office/drawing/2014/main" val="795460138"/>
                    </a:ext>
                  </a:extLst>
                </a:gridCol>
                <a:gridCol w="876300">
                  <a:extLst>
                    <a:ext uri="{9D8B030D-6E8A-4147-A177-3AD203B41FA5}">
                      <a16:colId xmlns:a16="http://schemas.microsoft.com/office/drawing/2014/main" val="1656654989"/>
                    </a:ext>
                  </a:extLst>
                </a:gridCol>
                <a:gridCol w="876300">
                  <a:extLst>
                    <a:ext uri="{9D8B030D-6E8A-4147-A177-3AD203B41FA5}">
                      <a16:colId xmlns:a16="http://schemas.microsoft.com/office/drawing/2014/main" val="4246894534"/>
                    </a:ext>
                  </a:extLst>
                </a:gridCol>
                <a:gridCol w="1130300">
                  <a:extLst>
                    <a:ext uri="{9D8B030D-6E8A-4147-A177-3AD203B41FA5}">
                      <a16:colId xmlns:a16="http://schemas.microsoft.com/office/drawing/2014/main" val="1355072784"/>
                    </a:ext>
                  </a:extLst>
                </a:gridCol>
                <a:gridCol w="1130300">
                  <a:extLst>
                    <a:ext uri="{9D8B030D-6E8A-4147-A177-3AD203B41FA5}">
                      <a16:colId xmlns:a16="http://schemas.microsoft.com/office/drawing/2014/main" val="1511886456"/>
                    </a:ext>
                  </a:extLst>
                </a:gridCol>
              </a:tblGrid>
              <a:tr h="238125">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#Independent Variable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5">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716516219"/>
                  </a:ext>
                </a:extLst>
              </a:tr>
              <a:tr h="238125">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Sentiment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Pos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err="1">
                          <a:solidFill>
                            <a:srgbClr val="000000"/>
                          </a:solidFill>
                          <a:effectLst/>
                          <a:latin typeface="Ekachon" panose="00000500000000000000" pitchFamily="2" charset="-34"/>
                          <a:cs typeface="Ekachon" panose="00000500000000000000" pitchFamily="2" charset="-34"/>
                        </a:rPr>
                        <a:t>Pos+Neu</a:t>
                      </a:r>
                      <a:endParaRPr lang="en-US" sz="1100" b="0" i="0" u="none" strike="noStrike" dirty="0">
                        <a:solidFill>
                          <a:srgbClr val="000000"/>
                        </a:solidFill>
                        <a:effectLst/>
                        <a:latin typeface="Ekachon" panose="00000500000000000000" pitchFamily="2" charset="-34"/>
                        <a:cs typeface="Ekachon" panose="00000500000000000000" pitchFamily="2" charset="-3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Neg, </a:t>
                      </a:r>
                      <a:r>
                        <a:rPr lang="en-US" sz="1100" b="0" i="0" u="none" strike="noStrike" dirty="0" err="1">
                          <a:solidFill>
                            <a:srgbClr val="000000"/>
                          </a:solidFill>
                          <a:effectLst/>
                          <a:latin typeface="Ekachon" panose="00000500000000000000" pitchFamily="2" charset="-34"/>
                          <a:cs typeface="Ekachon" panose="00000500000000000000" pitchFamily="2" charset="-34"/>
                        </a:rPr>
                        <a:t>Pos+Neu</a:t>
                      </a:r>
                      <a:endParaRPr lang="en-US" sz="1100" b="0" i="0" u="none" strike="noStrike" dirty="0">
                        <a:solidFill>
                          <a:srgbClr val="000000"/>
                        </a:solidFill>
                        <a:effectLst/>
                        <a:latin typeface="Ekachon" panose="00000500000000000000" pitchFamily="2" charset="-34"/>
                        <a:cs typeface="Ekachon" panose="00000500000000000000" pitchFamily="2" charset="-34"/>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Pos, Neu, Neg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2062713254"/>
                  </a:ext>
                </a:extLst>
              </a:tr>
              <a:tr h="238125">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#Tweet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1.4834999</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8AA"/>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0.7800148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8DB"/>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1.3033971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4B7"/>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2.392686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8696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1.2060886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BBE"/>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0.991226016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ACD"/>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0.733640916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CDE"/>
                    </a:solidFill>
                  </a:tcPr>
                </a:tc>
                <a:extLst>
                  <a:ext uri="{0D108BD9-81ED-4DB2-BD59-A6C34878D82A}">
                    <a16:rowId xmlns:a16="http://schemas.microsoft.com/office/drawing/2014/main" val="996942040"/>
                  </a:ext>
                </a:extLst>
              </a:tr>
              <a:tr h="238125">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#Like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0.7898197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8D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1.2905683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B5B8"/>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0.8623104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3D6"/>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1.9466772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888A"/>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0.9284993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CED1"/>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0.768494314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DC"/>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0.500350176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ECEF"/>
                    </a:solidFill>
                  </a:tcPr>
                </a:tc>
                <a:extLst>
                  <a:ext uri="{0D108BD9-81ED-4DB2-BD59-A6C34878D82A}">
                    <a16:rowId xmlns:a16="http://schemas.microsoft.com/office/drawing/2014/main" val="200255004"/>
                  </a:ext>
                </a:extLst>
              </a:tr>
              <a:tr h="238125">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#Retweet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0.78955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8D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1.5932825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AA1A3"/>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0.7701433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9DC"/>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2.2920527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97072"/>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0.8908814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D1D4"/>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0.779889207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D8DB"/>
                    </a:solidFill>
                  </a:tcPr>
                </a:tc>
                <a:tc>
                  <a:txBody>
                    <a:bodyPr/>
                    <a:lstStyle/>
                    <a:p>
                      <a:pPr algn="r" fontAlgn="b"/>
                      <a:r>
                        <a:rPr lang="en-US" sz="1100" b="1" i="0" u="none" strike="noStrike" dirty="0">
                          <a:solidFill>
                            <a:srgbClr val="000000"/>
                          </a:solidFill>
                          <a:effectLst/>
                          <a:latin typeface="Ekachon" panose="00000500000000000000" pitchFamily="2" charset="-34"/>
                          <a:cs typeface="Ekachon" panose="00000500000000000000" pitchFamily="2" charset="-34"/>
                        </a:rPr>
                        <a:t>0.256295584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CFCFF"/>
                    </a:solidFill>
                  </a:tcPr>
                </a:tc>
                <a:extLst>
                  <a:ext uri="{0D108BD9-81ED-4DB2-BD59-A6C34878D82A}">
                    <a16:rowId xmlns:a16="http://schemas.microsoft.com/office/drawing/2014/main" val="1671920832"/>
                  </a:ext>
                </a:extLst>
              </a:tr>
            </a:tbl>
          </a:graphicData>
        </a:graphic>
      </p:graphicFrame>
      <p:sp>
        <p:nvSpPr>
          <p:cNvPr id="23" name="Rectangle 22">
            <a:extLst>
              <a:ext uri="{FF2B5EF4-FFF2-40B4-BE49-F238E27FC236}">
                <a16:creationId xmlns:a16="http://schemas.microsoft.com/office/drawing/2014/main" id="{986BCF73-FB9B-8A23-8A1D-66767D93C5AB}"/>
              </a:ext>
            </a:extLst>
          </p:cNvPr>
          <p:cNvSpPr/>
          <p:nvPr/>
        </p:nvSpPr>
        <p:spPr>
          <a:xfrm>
            <a:off x="10346496" y="6229977"/>
            <a:ext cx="1123764" cy="2549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23AFA6D-ADAD-9A33-454F-2E2DC39A8B86}"/>
              </a:ext>
            </a:extLst>
          </p:cNvPr>
          <p:cNvSpPr/>
          <p:nvPr/>
        </p:nvSpPr>
        <p:spPr>
          <a:xfrm>
            <a:off x="5293405" y="3224028"/>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FDD1B87-356C-ADAA-595C-62A2679570BC}"/>
              </a:ext>
            </a:extLst>
          </p:cNvPr>
          <p:cNvSpPr/>
          <p:nvPr/>
        </p:nvSpPr>
        <p:spPr>
          <a:xfrm>
            <a:off x="7110426" y="3224028"/>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F831616-2433-4D48-FBD6-F2A636C17BB4}"/>
              </a:ext>
            </a:extLst>
          </p:cNvPr>
          <p:cNvSpPr/>
          <p:nvPr/>
        </p:nvSpPr>
        <p:spPr>
          <a:xfrm>
            <a:off x="8927447" y="3224028"/>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6BCFC5-AB19-4D2F-3101-418636C0818E}"/>
              </a:ext>
            </a:extLst>
          </p:cNvPr>
          <p:cNvSpPr txBox="1"/>
          <p:nvPr/>
        </p:nvSpPr>
        <p:spPr>
          <a:xfrm rot="16200000">
            <a:off x="3293110" y="5904150"/>
            <a:ext cx="957814" cy="203739"/>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MSE</a:t>
            </a:r>
          </a:p>
        </p:txBody>
      </p:sp>
      <p:sp>
        <p:nvSpPr>
          <p:cNvPr id="10" name="Rectangle 9">
            <a:extLst>
              <a:ext uri="{FF2B5EF4-FFF2-40B4-BE49-F238E27FC236}">
                <a16:creationId xmlns:a16="http://schemas.microsoft.com/office/drawing/2014/main" id="{67F8408A-8119-1F1F-AF3A-F0B17858FFD2}"/>
              </a:ext>
            </a:extLst>
          </p:cNvPr>
          <p:cNvSpPr/>
          <p:nvPr/>
        </p:nvSpPr>
        <p:spPr>
          <a:xfrm>
            <a:off x="5293405" y="1647054"/>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2EC00BC-E002-E967-40E0-12A32845BD99}"/>
              </a:ext>
            </a:extLst>
          </p:cNvPr>
          <p:cNvSpPr/>
          <p:nvPr/>
        </p:nvSpPr>
        <p:spPr>
          <a:xfrm>
            <a:off x="7110426" y="1647054"/>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9D81D9E-6B78-70E9-7E6C-14BFB2B6DFC5}"/>
              </a:ext>
            </a:extLst>
          </p:cNvPr>
          <p:cNvSpPr/>
          <p:nvPr/>
        </p:nvSpPr>
        <p:spPr>
          <a:xfrm>
            <a:off x="8927447" y="1647054"/>
            <a:ext cx="606394" cy="1416667"/>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5CC4E353-0F53-6554-3630-9D30DC17B6D5}"/>
              </a:ext>
            </a:extLst>
          </p:cNvPr>
          <p:cNvSpPr txBox="1"/>
          <p:nvPr/>
        </p:nvSpPr>
        <p:spPr>
          <a:xfrm rot="21000559">
            <a:off x="1342482" y="1086020"/>
            <a:ext cx="1025643" cy="276999"/>
          </a:xfrm>
          <a:prstGeom prst="rect">
            <a:avLst/>
          </a:prstGeom>
          <a:noFill/>
          <a:ln>
            <a:noFill/>
          </a:ln>
          <a:effectLst/>
        </p:spPr>
        <p:txBody>
          <a:bodyPr wrap="none" rtlCol="0" anchor="ctr" anchorCtr="1">
            <a:noAutofit/>
          </a:bodyPr>
          <a:lstStyle>
            <a:defPPr>
              <a:defRPr lang="en-US"/>
            </a:defPPr>
            <a:lvl1pPr>
              <a:defRPr sz="1200" b="1">
                <a:latin typeface="Ekachon" panose="00000500000000000000" pitchFamily="2" charset="-34"/>
                <a:cs typeface="Ekachon" panose="00000500000000000000" pitchFamily="2" charset="-34"/>
              </a:defRPr>
            </a:lvl1pPr>
          </a:lstStyle>
          <a:p>
            <a:pPr algn="ctr"/>
            <a:r>
              <a:rPr lang="en-US" sz="1100" i="1" dirty="0">
                <a:solidFill>
                  <a:srgbClr val="0000CC"/>
                </a:solidFill>
              </a:rPr>
              <a:t>Dependent </a:t>
            </a:r>
          </a:p>
          <a:p>
            <a:pPr algn="ctr"/>
            <a:r>
              <a:rPr lang="en-US" sz="1100" i="1" dirty="0">
                <a:solidFill>
                  <a:srgbClr val="0000CC"/>
                </a:solidFill>
              </a:rPr>
              <a:t>Variable</a:t>
            </a:r>
          </a:p>
        </p:txBody>
      </p:sp>
      <p:sp>
        <p:nvSpPr>
          <p:cNvPr id="26" name="Rectangle 25">
            <a:extLst>
              <a:ext uri="{FF2B5EF4-FFF2-40B4-BE49-F238E27FC236}">
                <a16:creationId xmlns:a16="http://schemas.microsoft.com/office/drawing/2014/main" id="{2DFF0A0D-35B5-ECA7-D56A-212A43145894}"/>
              </a:ext>
            </a:extLst>
          </p:cNvPr>
          <p:cNvSpPr/>
          <p:nvPr/>
        </p:nvSpPr>
        <p:spPr>
          <a:xfrm>
            <a:off x="10346496" y="5187621"/>
            <a:ext cx="1123764" cy="568653"/>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7082E157-68ED-307E-B62A-985A1CCB290B}"/>
              </a:ext>
            </a:extLst>
          </p:cNvPr>
          <p:cNvSpPr/>
          <p:nvPr/>
        </p:nvSpPr>
        <p:spPr>
          <a:xfrm>
            <a:off x="3997515" y="6229977"/>
            <a:ext cx="961835" cy="254950"/>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7D4E9B4C-26C0-2068-EA20-CC6A21CD0DE6}"/>
              </a:ext>
            </a:extLst>
          </p:cNvPr>
          <p:cNvSpPr/>
          <p:nvPr/>
        </p:nvSpPr>
        <p:spPr>
          <a:xfrm rot="10800000">
            <a:off x="568692" y="4650432"/>
            <a:ext cx="2020651" cy="419143"/>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3EA1D4B-CA64-AE11-90FA-F58E5B6B6623}"/>
              </a:ext>
            </a:extLst>
          </p:cNvPr>
          <p:cNvSpPr txBox="1"/>
          <p:nvPr/>
        </p:nvSpPr>
        <p:spPr>
          <a:xfrm>
            <a:off x="2246645" y="852652"/>
            <a:ext cx="9123330" cy="204463"/>
          </a:xfrm>
          <a:prstGeom prst="rect">
            <a:avLst/>
          </a:prstGeom>
          <a:noFill/>
          <a:ln w="12700">
            <a:solidFill>
              <a:schemeClr val="tx1">
                <a:lumMod val="75000"/>
                <a:lumOff val="25000"/>
              </a:schemeClr>
            </a:solidFill>
          </a:ln>
          <a:effectLst/>
        </p:spPr>
        <p:txBody>
          <a:bodyPr wrap="none" rtlCol="0" anchor="ctr" anchorCtr="1">
            <a:noAutofit/>
          </a:bodyPr>
          <a:lstStyle/>
          <a:p>
            <a:pPr algn="ctr"/>
            <a:r>
              <a:rPr lang="en-US" sz="1400" b="1" dirty="0">
                <a:latin typeface="Ekachon" panose="00000500000000000000" pitchFamily="2" charset="-34"/>
                <a:cs typeface="Ekachon" panose="00000500000000000000" pitchFamily="2" charset="-34"/>
              </a:rPr>
              <a:t>Independent Variables</a:t>
            </a:r>
          </a:p>
        </p:txBody>
      </p:sp>
      <p:sp>
        <p:nvSpPr>
          <p:cNvPr id="34" name="TextBox 33">
            <a:extLst>
              <a:ext uri="{FF2B5EF4-FFF2-40B4-BE49-F238E27FC236}">
                <a16:creationId xmlns:a16="http://schemas.microsoft.com/office/drawing/2014/main" id="{49CB722F-651A-6B20-ADB7-4CA578CB207D}"/>
              </a:ext>
            </a:extLst>
          </p:cNvPr>
          <p:cNvSpPr txBox="1"/>
          <p:nvPr/>
        </p:nvSpPr>
        <p:spPr>
          <a:xfrm>
            <a:off x="331035" y="91974"/>
            <a:ext cx="11614921" cy="707886"/>
          </a:xfrm>
          <a:prstGeom prst="rect">
            <a:avLst/>
          </a:prstGeom>
          <a:noFill/>
        </p:spPr>
        <p:txBody>
          <a:bodyPr wrap="square">
            <a:spAutoFit/>
          </a:bodyPr>
          <a:lstStyle/>
          <a:p>
            <a:r>
              <a:rPr lang="en-US" sz="2000" b="1" dirty="0">
                <a:latin typeface="Ekachon" panose="00000500000000000000" pitchFamily="2" charset="-34"/>
                <a:cs typeface="Ekachon" panose="00000500000000000000" pitchFamily="2" charset="-34"/>
              </a:rPr>
              <a:t>Multiple Linear Regressions With The Smallest Mean Squared Error (MSE) </a:t>
            </a:r>
          </a:p>
          <a:p>
            <a:r>
              <a:rPr lang="en-US" sz="2000" b="1" dirty="0">
                <a:latin typeface="Ekachon" panose="00000500000000000000" pitchFamily="2" charset="-34"/>
                <a:cs typeface="Ekachon" panose="00000500000000000000" pitchFamily="2" charset="-34"/>
              </a:rPr>
              <a:t>Are Equations With 3 Independent Variables </a:t>
            </a:r>
            <a:r>
              <a:rPr lang="en-US" sz="1400" dirty="0">
                <a:latin typeface="Ekachon" panose="00000500000000000000" pitchFamily="2" charset="-34"/>
                <a:cs typeface="Ekachon" panose="00000500000000000000" pitchFamily="2" charset="-34"/>
              </a:rPr>
              <a:t>(#Positive Retweet, #Negative Retweet, and #Neutral Retweet)</a:t>
            </a:r>
            <a:endParaRPr lang="en-US" sz="1600" dirty="0">
              <a:latin typeface="Ekachon" panose="00000500000000000000" pitchFamily="2" charset="-34"/>
              <a:cs typeface="Ekachon" panose="00000500000000000000" pitchFamily="2" charset="-34"/>
            </a:endParaRPr>
          </a:p>
        </p:txBody>
      </p:sp>
      <p:cxnSp>
        <p:nvCxnSpPr>
          <p:cNvPr id="35" name="Straight Connector 34">
            <a:extLst>
              <a:ext uri="{FF2B5EF4-FFF2-40B4-BE49-F238E27FC236}">
                <a16:creationId xmlns:a16="http://schemas.microsoft.com/office/drawing/2014/main" id="{BC0869B4-979D-481F-6F66-167935CC7DB1}"/>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6" name="Isosceles Triangle 35">
            <a:extLst>
              <a:ext uri="{FF2B5EF4-FFF2-40B4-BE49-F238E27FC236}">
                <a16:creationId xmlns:a16="http://schemas.microsoft.com/office/drawing/2014/main" id="{EC94E620-C794-705D-A5FD-A97FD56A7911}"/>
              </a:ext>
            </a:extLst>
          </p:cNvPr>
          <p:cNvSpPr/>
          <p:nvPr/>
        </p:nvSpPr>
        <p:spPr>
          <a:xfrm rot="5400000">
            <a:off x="2675649" y="5557597"/>
            <a:ext cx="1384995" cy="419143"/>
          </a:xfrm>
          <a:prstGeom prst="triangle">
            <a:avLst/>
          </a:prstGeom>
          <a:gradFill flip="none" rotWithShape="1">
            <a:gsLst>
              <a:gs pos="0">
                <a:schemeClr val="bg1">
                  <a:lumMod val="65000"/>
                </a:schemeClr>
              </a:gs>
              <a:gs pos="37000">
                <a:schemeClr val="bg1">
                  <a:lumMod val="75000"/>
                </a:schemeClr>
              </a:gs>
              <a:gs pos="100000">
                <a:schemeClr val="bg1">
                  <a:alpha val="12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471854E7-A242-BEA8-64A4-496C802ADA50}"/>
              </a:ext>
            </a:extLst>
          </p:cNvPr>
          <p:cNvSpPr txBox="1"/>
          <p:nvPr/>
        </p:nvSpPr>
        <p:spPr>
          <a:xfrm>
            <a:off x="331035" y="5066407"/>
            <a:ext cx="3061311" cy="1384995"/>
          </a:xfrm>
          <a:prstGeom prst="rect">
            <a:avLst/>
          </a:prstGeom>
          <a:noFill/>
        </p:spPr>
        <p:txBody>
          <a:bodyPr wrap="square">
            <a:spAutoFit/>
          </a:bodyPr>
          <a:lstStyle>
            <a:defPPr>
              <a:defRPr lang="en-US"/>
            </a:defPPr>
            <a:lvl1pPr marL="171450" indent="-171450">
              <a:buFont typeface="Arial" panose="020B0604020202020204" pitchFamily="34" charset="0"/>
              <a:buChar char="•"/>
              <a:defRPr b="1">
                <a:latin typeface="Ekachon" panose="00000500000000000000" pitchFamily="2" charset="-34"/>
                <a:cs typeface="Ekachon" panose="00000500000000000000" pitchFamily="2" charset="-34"/>
              </a:defRPr>
            </a:lvl1pPr>
          </a:lstStyle>
          <a:p>
            <a:r>
              <a:rPr lang="en-US" sz="1400" dirty="0"/>
              <a:t>Experiment with creating multiple linear regressions by importing different independent variables to estimate the regression coefficients that minimize the Mean Squared Error (MSE).</a:t>
            </a:r>
          </a:p>
        </p:txBody>
      </p:sp>
    </p:spTree>
    <p:extLst>
      <p:ext uri="{BB962C8B-B14F-4D97-AF65-F5344CB8AC3E}">
        <p14:creationId xmlns:p14="http://schemas.microsoft.com/office/powerpoint/2010/main" val="2087764745"/>
      </p:ext>
    </p:extLst>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E2A5BFD-9989-6D97-664F-27CBBCD6F343}"/>
              </a:ext>
            </a:extLst>
          </p:cNvPr>
          <p:cNvSpPr/>
          <p:nvPr/>
        </p:nvSpPr>
        <p:spPr>
          <a:xfrm>
            <a:off x="8363854" y="1427260"/>
            <a:ext cx="3547677" cy="1608064"/>
          </a:xfrm>
          <a:prstGeom prst="roundRect">
            <a:avLst>
              <a:gd name="adj" fmla="val 9191"/>
            </a:avLst>
          </a:prstGeom>
          <a:solidFill>
            <a:schemeClr val="accent2">
              <a:lumMod val="20000"/>
              <a:lumOff val="80000"/>
            </a:schemeClr>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0B212C7-1A8B-8FBD-ADA1-48A81F4ECCBB}"/>
              </a:ext>
            </a:extLst>
          </p:cNvPr>
          <p:cNvSpPr/>
          <p:nvPr/>
        </p:nvSpPr>
        <p:spPr>
          <a:xfrm>
            <a:off x="3892192" y="1681902"/>
            <a:ext cx="4324035" cy="227981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E7278094-6823-34C0-319A-9DAB5E45FD51}"/>
              </a:ext>
            </a:extLst>
          </p:cNvPr>
          <p:cNvSpPr/>
          <p:nvPr/>
        </p:nvSpPr>
        <p:spPr>
          <a:xfrm>
            <a:off x="333568" y="1681902"/>
            <a:ext cx="3420285" cy="227981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F96F629-6444-211C-03B1-3503D65B9481}"/>
              </a:ext>
            </a:extLst>
          </p:cNvPr>
          <p:cNvSpPr/>
          <p:nvPr/>
        </p:nvSpPr>
        <p:spPr>
          <a:xfrm>
            <a:off x="8349045" y="5285572"/>
            <a:ext cx="3547680" cy="143840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9B194913-9CF9-C5BB-C379-03B2AAEE1932}"/>
              </a:ext>
            </a:extLst>
          </p:cNvPr>
          <p:cNvSpPr/>
          <p:nvPr/>
        </p:nvSpPr>
        <p:spPr>
          <a:xfrm>
            <a:off x="8349045" y="3187815"/>
            <a:ext cx="3547680" cy="196838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2836EE5D-1143-EF54-4D6B-1AC54A611481}"/>
              </a:ext>
            </a:extLst>
          </p:cNvPr>
          <p:cNvSpPr/>
          <p:nvPr/>
        </p:nvSpPr>
        <p:spPr>
          <a:xfrm>
            <a:off x="4668547" y="5859041"/>
            <a:ext cx="3547680" cy="866442"/>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77B1E64-37F6-E3DD-76C1-04FBAB7D74C2}"/>
              </a:ext>
            </a:extLst>
          </p:cNvPr>
          <p:cNvSpPr/>
          <p:nvPr/>
        </p:nvSpPr>
        <p:spPr>
          <a:xfrm>
            <a:off x="4668547" y="4384435"/>
            <a:ext cx="3547680" cy="137615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D645DBA-695D-D03E-B000-DBB0DC1690AE}"/>
              </a:ext>
            </a:extLst>
          </p:cNvPr>
          <p:cNvSpPr/>
          <p:nvPr/>
        </p:nvSpPr>
        <p:spPr>
          <a:xfrm>
            <a:off x="346237" y="4384436"/>
            <a:ext cx="4177670" cy="2334206"/>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419824" y="656224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29</a:t>
            </a:fld>
            <a:endParaRPr lang="en-US" sz="1400" dirty="0">
              <a:latin typeface="Century Gothic" panose="020B0502020202020204" pitchFamily="34" charset="0"/>
              <a:cs typeface="Ekachon" panose="00000500000000000000" pitchFamily="2" charset="-34"/>
            </a:endParaRPr>
          </a:p>
        </p:txBody>
      </p:sp>
      <p:sp>
        <p:nvSpPr>
          <p:cNvPr id="5" name="TextBox 4">
            <a:extLst>
              <a:ext uri="{FF2B5EF4-FFF2-40B4-BE49-F238E27FC236}">
                <a16:creationId xmlns:a16="http://schemas.microsoft.com/office/drawing/2014/main" id="{BA0A5A4A-CDC3-E137-C7C7-779D058A144F}"/>
              </a:ext>
            </a:extLst>
          </p:cNvPr>
          <p:cNvSpPr txBox="1"/>
          <p:nvPr/>
        </p:nvSpPr>
        <p:spPr>
          <a:xfrm>
            <a:off x="1606756" y="814632"/>
            <a:ext cx="10138409" cy="369332"/>
          </a:xfrm>
          <a:prstGeom prst="rect">
            <a:avLst/>
          </a:prstGeom>
          <a:noFill/>
        </p:spPr>
        <p:txBody>
          <a:bodyPr wrap="square">
            <a:spAutoFit/>
          </a:bodyPr>
          <a:lstStyle/>
          <a:p>
            <a:r>
              <a:rPr lang="en-US" dirty="0">
                <a:latin typeface="Ekachon" panose="00000500000000000000" pitchFamily="2" charset="-34"/>
                <a:cs typeface="Ekachon" panose="00000500000000000000" pitchFamily="2" charset="-34"/>
              </a:rPr>
              <a:t>Are number of retweets in Twitter in each sentiment predictive of party vote score ranking?</a:t>
            </a:r>
          </a:p>
        </p:txBody>
      </p:sp>
      <p:sp>
        <p:nvSpPr>
          <p:cNvPr id="6" name="TextBox 5">
            <a:extLst>
              <a:ext uri="{FF2B5EF4-FFF2-40B4-BE49-F238E27FC236}">
                <a16:creationId xmlns:a16="http://schemas.microsoft.com/office/drawing/2014/main" id="{AA2923F6-1B9A-64F6-2005-2AC38DD24DC6}"/>
              </a:ext>
            </a:extLst>
          </p:cNvPr>
          <p:cNvSpPr txBox="1"/>
          <p:nvPr/>
        </p:nvSpPr>
        <p:spPr>
          <a:xfrm>
            <a:off x="278470" y="814632"/>
            <a:ext cx="6097604"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Objective:</a:t>
            </a:r>
          </a:p>
        </p:txBody>
      </p:sp>
      <p:sp>
        <p:nvSpPr>
          <p:cNvPr id="7" name="TextBox 6">
            <a:extLst>
              <a:ext uri="{FF2B5EF4-FFF2-40B4-BE49-F238E27FC236}">
                <a16:creationId xmlns:a16="http://schemas.microsoft.com/office/drawing/2014/main" id="{8AAC83B9-A14B-DC69-96CC-FA4FCB6D06E5}"/>
              </a:ext>
            </a:extLst>
          </p:cNvPr>
          <p:cNvSpPr txBox="1"/>
          <p:nvPr/>
        </p:nvSpPr>
        <p:spPr>
          <a:xfrm>
            <a:off x="295275" y="1298523"/>
            <a:ext cx="1968932"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Data collection:</a:t>
            </a:r>
          </a:p>
        </p:txBody>
      </p:sp>
      <p:sp>
        <p:nvSpPr>
          <p:cNvPr id="11" name="TextBox 10">
            <a:extLst>
              <a:ext uri="{FF2B5EF4-FFF2-40B4-BE49-F238E27FC236}">
                <a16:creationId xmlns:a16="http://schemas.microsoft.com/office/drawing/2014/main" id="{562F0426-7572-778F-A767-B1BC8D63CD64}"/>
              </a:ext>
            </a:extLst>
          </p:cNvPr>
          <p:cNvSpPr txBox="1"/>
          <p:nvPr/>
        </p:nvSpPr>
        <p:spPr>
          <a:xfrm>
            <a:off x="3830188" y="1278015"/>
            <a:ext cx="6097604"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Estimation of Coefficients (OLS):</a:t>
            </a:r>
          </a:p>
        </p:txBody>
      </p:sp>
      <p:sp>
        <p:nvSpPr>
          <p:cNvPr id="17" name="TextBox 16">
            <a:extLst>
              <a:ext uri="{FF2B5EF4-FFF2-40B4-BE49-F238E27FC236}">
                <a16:creationId xmlns:a16="http://schemas.microsoft.com/office/drawing/2014/main" id="{17DF1A7B-99F3-EEA8-838E-28FD307EFB82}"/>
              </a:ext>
            </a:extLst>
          </p:cNvPr>
          <p:cNvSpPr txBox="1"/>
          <p:nvPr/>
        </p:nvSpPr>
        <p:spPr>
          <a:xfrm>
            <a:off x="307590" y="4045881"/>
            <a:ext cx="2286000" cy="338554"/>
          </a:xfrm>
          <a:prstGeom prst="rect">
            <a:avLst/>
          </a:prstGeom>
          <a:noFill/>
        </p:spPr>
        <p:txBody>
          <a:bodyPr wrap="square">
            <a:spAutoFit/>
          </a:bodyPr>
          <a:lstStyle/>
          <a:p>
            <a:r>
              <a:rPr lang="en-US" sz="1600" b="1" dirty="0">
                <a:latin typeface="Ekachon" panose="00000500000000000000" pitchFamily="2" charset="-34"/>
                <a:cs typeface="Ekachon" panose="00000500000000000000" pitchFamily="2" charset="-34"/>
              </a:rPr>
              <a:t>Test Hypothesis:</a:t>
            </a:r>
          </a:p>
        </p:txBody>
      </p:sp>
      <p:pic>
        <p:nvPicPr>
          <p:cNvPr id="35" name="Picture 34">
            <a:extLst>
              <a:ext uri="{FF2B5EF4-FFF2-40B4-BE49-F238E27FC236}">
                <a16:creationId xmlns:a16="http://schemas.microsoft.com/office/drawing/2014/main" id="{A6A88B7A-F66A-83C1-37E0-9293E39C808B}"/>
              </a:ext>
            </a:extLst>
          </p:cNvPr>
          <p:cNvPicPr>
            <a:picLocks noChangeAspect="1"/>
          </p:cNvPicPr>
          <p:nvPr/>
        </p:nvPicPr>
        <p:blipFill>
          <a:blip r:embed="rId3"/>
          <a:stretch>
            <a:fillRect/>
          </a:stretch>
        </p:blipFill>
        <p:spPr>
          <a:xfrm>
            <a:off x="3554484" y="4498218"/>
            <a:ext cx="938365" cy="499915"/>
          </a:xfrm>
          <a:prstGeom prst="rect">
            <a:avLst/>
          </a:prstGeom>
        </p:spPr>
      </p:pic>
      <p:pic>
        <p:nvPicPr>
          <p:cNvPr id="41" name="Picture 40">
            <a:extLst>
              <a:ext uri="{FF2B5EF4-FFF2-40B4-BE49-F238E27FC236}">
                <a16:creationId xmlns:a16="http://schemas.microsoft.com/office/drawing/2014/main" id="{04F50EE6-2363-1418-EC10-3508697DA490}"/>
              </a:ext>
            </a:extLst>
          </p:cNvPr>
          <p:cNvPicPr>
            <a:picLocks noChangeAspect="1"/>
          </p:cNvPicPr>
          <p:nvPr/>
        </p:nvPicPr>
        <p:blipFill>
          <a:blip r:embed="rId4"/>
          <a:stretch>
            <a:fillRect/>
          </a:stretch>
        </p:blipFill>
        <p:spPr>
          <a:xfrm>
            <a:off x="397915" y="4481577"/>
            <a:ext cx="3125511" cy="232005"/>
          </a:xfrm>
          <a:prstGeom prst="rect">
            <a:avLst/>
          </a:prstGeom>
        </p:spPr>
      </p:pic>
      <p:pic>
        <p:nvPicPr>
          <p:cNvPr id="45" name="Picture 44">
            <a:extLst>
              <a:ext uri="{FF2B5EF4-FFF2-40B4-BE49-F238E27FC236}">
                <a16:creationId xmlns:a16="http://schemas.microsoft.com/office/drawing/2014/main" id="{B7EDA0BB-398C-13E5-C7FD-63685EA7F847}"/>
              </a:ext>
            </a:extLst>
          </p:cNvPr>
          <p:cNvPicPr>
            <a:picLocks noChangeAspect="1"/>
          </p:cNvPicPr>
          <p:nvPr/>
        </p:nvPicPr>
        <p:blipFill>
          <a:blip r:embed="rId5"/>
          <a:stretch>
            <a:fillRect/>
          </a:stretch>
        </p:blipFill>
        <p:spPr>
          <a:xfrm>
            <a:off x="4761959" y="4457704"/>
            <a:ext cx="2803503" cy="198267"/>
          </a:xfrm>
          <a:prstGeom prst="rect">
            <a:avLst/>
          </a:prstGeom>
        </p:spPr>
      </p:pic>
      <p:pic>
        <p:nvPicPr>
          <p:cNvPr id="54" name="Picture 53">
            <a:extLst>
              <a:ext uri="{FF2B5EF4-FFF2-40B4-BE49-F238E27FC236}">
                <a16:creationId xmlns:a16="http://schemas.microsoft.com/office/drawing/2014/main" id="{E2E62BA2-5404-E05A-D1A2-38A9864C7E52}"/>
              </a:ext>
            </a:extLst>
          </p:cNvPr>
          <p:cNvPicPr>
            <a:picLocks noChangeAspect="1"/>
          </p:cNvPicPr>
          <p:nvPr/>
        </p:nvPicPr>
        <p:blipFill>
          <a:blip r:embed="rId6"/>
          <a:stretch>
            <a:fillRect/>
          </a:stretch>
        </p:blipFill>
        <p:spPr>
          <a:xfrm>
            <a:off x="7430042" y="4449522"/>
            <a:ext cx="683419" cy="328692"/>
          </a:xfrm>
          <a:prstGeom prst="rect">
            <a:avLst/>
          </a:prstGeom>
        </p:spPr>
      </p:pic>
      <p:sp>
        <p:nvSpPr>
          <p:cNvPr id="56" name="TextBox 55">
            <a:extLst>
              <a:ext uri="{FF2B5EF4-FFF2-40B4-BE49-F238E27FC236}">
                <a16:creationId xmlns:a16="http://schemas.microsoft.com/office/drawing/2014/main" id="{BC392928-381F-03E8-48F4-DD62F4297F25}"/>
              </a:ext>
            </a:extLst>
          </p:cNvPr>
          <p:cNvSpPr txBox="1"/>
          <p:nvPr/>
        </p:nvSpPr>
        <p:spPr>
          <a:xfrm>
            <a:off x="4702916" y="5304042"/>
            <a:ext cx="2329582" cy="400110"/>
          </a:xfrm>
          <a:prstGeom prst="rect">
            <a:avLst/>
          </a:prstGeom>
          <a:noFill/>
        </p:spPr>
        <p:txBody>
          <a:bodyPr wrap="square">
            <a:spAutoFit/>
          </a:bodyPr>
          <a:lstStyle/>
          <a:p>
            <a:pPr marL="114300" indent="-114300">
              <a:buFont typeface="Arial" panose="020B0604020202020204" pitchFamily="34" charset="0"/>
              <a:buChar char="•"/>
            </a:pPr>
            <a:r>
              <a:rPr lang="en-US" sz="1000" dirty="0">
                <a:latin typeface="Century Gothic" panose="020B0502020202020204" pitchFamily="34" charset="0"/>
                <a:cs typeface="Ekachon" panose="00000500000000000000" pitchFamily="2" charset="-34"/>
              </a:rPr>
              <a:t>At the 0.05 level of significance, Random errors are independent. </a:t>
            </a:r>
          </a:p>
        </p:txBody>
      </p:sp>
      <p:pic>
        <p:nvPicPr>
          <p:cNvPr id="58" name="Picture 57">
            <a:extLst>
              <a:ext uri="{FF2B5EF4-FFF2-40B4-BE49-F238E27FC236}">
                <a16:creationId xmlns:a16="http://schemas.microsoft.com/office/drawing/2014/main" id="{7402D6BD-F623-40A2-51D5-BCD2E42EC7B4}"/>
              </a:ext>
            </a:extLst>
          </p:cNvPr>
          <p:cNvPicPr>
            <a:picLocks noChangeAspect="1"/>
          </p:cNvPicPr>
          <p:nvPr/>
        </p:nvPicPr>
        <p:blipFill rotWithShape="1">
          <a:blip r:embed="rId7"/>
          <a:srcRect t="1" r="60962" b="5730"/>
          <a:stretch/>
        </p:blipFill>
        <p:spPr>
          <a:xfrm>
            <a:off x="4761959" y="5933637"/>
            <a:ext cx="2746445" cy="180643"/>
          </a:xfrm>
          <a:prstGeom prst="rect">
            <a:avLst/>
          </a:prstGeom>
        </p:spPr>
      </p:pic>
      <p:pic>
        <p:nvPicPr>
          <p:cNvPr id="59" name="Picture 58">
            <a:extLst>
              <a:ext uri="{FF2B5EF4-FFF2-40B4-BE49-F238E27FC236}">
                <a16:creationId xmlns:a16="http://schemas.microsoft.com/office/drawing/2014/main" id="{C6F06962-E84E-060C-940B-9F16501F6E30}"/>
              </a:ext>
            </a:extLst>
          </p:cNvPr>
          <p:cNvPicPr>
            <a:picLocks noChangeAspect="1"/>
          </p:cNvPicPr>
          <p:nvPr/>
        </p:nvPicPr>
        <p:blipFill rotWithShape="1">
          <a:blip r:embed="rId7"/>
          <a:srcRect l="40732" t="1845" r="51227" b="-11763"/>
          <a:stretch/>
        </p:blipFill>
        <p:spPr>
          <a:xfrm>
            <a:off x="4798018" y="6215241"/>
            <a:ext cx="485182" cy="180642"/>
          </a:xfrm>
          <a:prstGeom prst="rect">
            <a:avLst/>
          </a:prstGeom>
        </p:spPr>
      </p:pic>
      <p:pic>
        <p:nvPicPr>
          <p:cNvPr id="61" name="Picture 60">
            <a:extLst>
              <a:ext uri="{FF2B5EF4-FFF2-40B4-BE49-F238E27FC236}">
                <a16:creationId xmlns:a16="http://schemas.microsoft.com/office/drawing/2014/main" id="{6F10278F-7C46-55C0-BF11-1D825438B89B}"/>
              </a:ext>
            </a:extLst>
          </p:cNvPr>
          <p:cNvPicPr>
            <a:picLocks noChangeAspect="1"/>
          </p:cNvPicPr>
          <p:nvPr/>
        </p:nvPicPr>
        <p:blipFill>
          <a:blip r:embed="rId8"/>
          <a:stretch>
            <a:fillRect/>
          </a:stretch>
        </p:blipFill>
        <p:spPr>
          <a:xfrm>
            <a:off x="8446294" y="3277379"/>
            <a:ext cx="3256902" cy="240592"/>
          </a:xfrm>
          <a:prstGeom prst="rect">
            <a:avLst/>
          </a:prstGeom>
        </p:spPr>
      </p:pic>
      <p:sp>
        <p:nvSpPr>
          <p:cNvPr id="65" name="TextBox 64">
            <a:extLst>
              <a:ext uri="{FF2B5EF4-FFF2-40B4-BE49-F238E27FC236}">
                <a16:creationId xmlns:a16="http://schemas.microsoft.com/office/drawing/2014/main" id="{DC426ACA-54FC-E40E-8DFE-43AA84BF1491}"/>
              </a:ext>
            </a:extLst>
          </p:cNvPr>
          <p:cNvSpPr txBox="1"/>
          <p:nvPr/>
        </p:nvSpPr>
        <p:spPr>
          <a:xfrm>
            <a:off x="10303645" y="3897440"/>
            <a:ext cx="1378139" cy="707886"/>
          </a:xfrm>
          <a:prstGeom prst="rect">
            <a:avLst/>
          </a:prstGeom>
          <a:noFill/>
        </p:spPr>
        <p:txBody>
          <a:bodyPr wrap="square">
            <a:spAutoFit/>
          </a:bodyPr>
          <a:lstStyle>
            <a:defPPr>
              <a:defRPr lang="en-US"/>
            </a:defPPr>
            <a:lvl1pPr marL="114300" indent="-114300">
              <a:buFont typeface="Arial" panose="020B0604020202020204" pitchFamily="34" charset="0"/>
              <a:buChar char="•"/>
              <a:defRPr sz="1000">
                <a:latin typeface="Century Gothic" panose="020B0502020202020204" pitchFamily="34" charset="0"/>
                <a:cs typeface="Ekachon" panose="00000500000000000000" pitchFamily="2" charset="-34"/>
              </a:defRPr>
            </a:lvl1pPr>
          </a:lstStyle>
          <a:p>
            <a:r>
              <a:rPr lang="en-US" dirty="0"/>
              <a:t>∴ Random errors are homogeneity of variance</a:t>
            </a:r>
          </a:p>
          <a:p>
            <a:r>
              <a:rPr lang="en-US" dirty="0"/>
              <a:t>No outlier</a:t>
            </a:r>
          </a:p>
        </p:txBody>
      </p:sp>
      <p:pic>
        <p:nvPicPr>
          <p:cNvPr id="67" name="Picture 66">
            <a:extLst>
              <a:ext uri="{FF2B5EF4-FFF2-40B4-BE49-F238E27FC236}">
                <a16:creationId xmlns:a16="http://schemas.microsoft.com/office/drawing/2014/main" id="{4673B326-4283-8BD5-47DD-0122BE1FD30A}"/>
              </a:ext>
            </a:extLst>
          </p:cNvPr>
          <p:cNvPicPr>
            <a:picLocks noChangeAspect="1"/>
          </p:cNvPicPr>
          <p:nvPr/>
        </p:nvPicPr>
        <p:blipFill>
          <a:blip r:embed="rId9"/>
          <a:stretch>
            <a:fillRect/>
          </a:stretch>
        </p:blipFill>
        <p:spPr>
          <a:xfrm>
            <a:off x="8446293" y="3595180"/>
            <a:ext cx="3256901" cy="224924"/>
          </a:xfrm>
          <a:prstGeom prst="rect">
            <a:avLst/>
          </a:prstGeom>
        </p:spPr>
      </p:pic>
      <p:pic>
        <p:nvPicPr>
          <p:cNvPr id="71" name="Picture 70">
            <a:extLst>
              <a:ext uri="{FF2B5EF4-FFF2-40B4-BE49-F238E27FC236}">
                <a16:creationId xmlns:a16="http://schemas.microsoft.com/office/drawing/2014/main" id="{196CAA0B-480A-1656-30B4-07EF5F8A5368}"/>
              </a:ext>
            </a:extLst>
          </p:cNvPr>
          <p:cNvPicPr>
            <a:picLocks noChangeAspect="1"/>
          </p:cNvPicPr>
          <p:nvPr/>
        </p:nvPicPr>
        <p:blipFill>
          <a:blip r:embed="rId10"/>
          <a:stretch>
            <a:fillRect/>
          </a:stretch>
        </p:blipFill>
        <p:spPr>
          <a:xfrm>
            <a:off x="8447738" y="5333620"/>
            <a:ext cx="3255456" cy="228375"/>
          </a:xfrm>
          <a:prstGeom prst="rect">
            <a:avLst/>
          </a:prstGeom>
        </p:spPr>
      </p:pic>
      <p:sp>
        <p:nvSpPr>
          <p:cNvPr id="73" name="TextBox 72">
            <a:extLst>
              <a:ext uri="{FF2B5EF4-FFF2-40B4-BE49-F238E27FC236}">
                <a16:creationId xmlns:a16="http://schemas.microsoft.com/office/drawing/2014/main" id="{C9E85F55-B73D-1F3F-F44C-7AF7117A771C}"/>
              </a:ext>
            </a:extLst>
          </p:cNvPr>
          <p:cNvSpPr txBox="1"/>
          <p:nvPr/>
        </p:nvSpPr>
        <p:spPr>
          <a:xfrm>
            <a:off x="10384239" y="5649698"/>
            <a:ext cx="1413064" cy="861774"/>
          </a:xfrm>
          <a:prstGeom prst="rect">
            <a:avLst/>
          </a:prstGeom>
          <a:noFill/>
        </p:spPr>
        <p:txBody>
          <a:bodyPr wrap="square">
            <a:spAutoFit/>
          </a:bodyPr>
          <a:lstStyle>
            <a:defPPr>
              <a:defRPr lang="en-US"/>
            </a:defPPr>
            <a:lvl1pPr marL="114300" indent="-114300">
              <a:buFont typeface="Arial" panose="020B0604020202020204" pitchFamily="34" charset="0"/>
              <a:buChar char="•"/>
              <a:defRPr sz="1000">
                <a:latin typeface="Century Gothic" panose="020B0502020202020204" pitchFamily="34" charset="0"/>
                <a:cs typeface="Ekachon" panose="00000500000000000000" pitchFamily="2" charset="-34"/>
              </a:defRPr>
            </a:lvl1pPr>
          </a:lstStyle>
          <a:p>
            <a:r>
              <a:rPr lang="en-US" dirty="0"/>
              <a:t>Random errors follow line</a:t>
            </a:r>
          </a:p>
          <a:p>
            <a:r>
              <a:rPr lang="en-US" dirty="0"/>
              <a:t>∴ Random errors are Normal Distribution</a:t>
            </a:r>
          </a:p>
        </p:txBody>
      </p:sp>
      <p:pic>
        <p:nvPicPr>
          <p:cNvPr id="40" name="Picture 39">
            <a:extLst>
              <a:ext uri="{FF2B5EF4-FFF2-40B4-BE49-F238E27FC236}">
                <a16:creationId xmlns:a16="http://schemas.microsoft.com/office/drawing/2014/main" id="{C4176F5D-E67D-B2F8-D0A8-F856B08E8B1D}"/>
              </a:ext>
            </a:extLst>
          </p:cNvPr>
          <p:cNvPicPr>
            <a:picLocks noChangeAspect="1"/>
          </p:cNvPicPr>
          <p:nvPr/>
        </p:nvPicPr>
        <p:blipFill>
          <a:blip r:embed="rId11"/>
          <a:stretch>
            <a:fillRect/>
          </a:stretch>
        </p:blipFill>
        <p:spPr>
          <a:xfrm>
            <a:off x="8424378" y="5591560"/>
            <a:ext cx="1652028" cy="1074767"/>
          </a:xfrm>
          <a:prstGeom prst="rect">
            <a:avLst/>
          </a:prstGeom>
        </p:spPr>
      </p:pic>
      <p:pic>
        <p:nvPicPr>
          <p:cNvPr id="43" name="Picture 42">
            <a:extLst>
              <a:ext uri="{FF2B5EF4-FFF2-40B4-BE49-F238E27FC236}">
                <a16:creationId xmlns:a16="http://schemas.microsoft.com/office/drawing/2014/main" id="{33F1EF85-0A3A-9DBD-CAC6-E1DA2F02F083}"/>
              </a:ext>
            </a:extLst>
          </p:cNvPr>
          <p:cNvPicPr>
            <a:picLocks noChangeAspect="1"/>
          </p:cNvPicPr>
          <p:nvPr/>
        </p:nvPicPr>
        <p:blipFill>
          <a:blip r:embed="rId12"/>
          <a:stretch>
            <a:fillRect/>
          </a:stretch>
        </p:blipFill>
        <p:spPr>
          <a:xfrm>
            <a:off x="8548932" y="3906553"/>
            <a:ext cx="1732771" cy="1179449"/>
          </a:xfrm>
          <a:prstGeom prst="rect">
            <a:avLst/>
          </a:prstGeom>
        </p:spPr>
      </p:pic>
      <p:sp>
        <p:nvSpPr>
          <p:cNvPr id="44" name="TextBox 43">
            <a:extLst>
              <a:ext uri="{FF2B5EF4-FFF2-40B4-BE49-F238E27FC236}">
                <a16:creationId xmlns:a16="http://schemas.microsoft.com/office/drawing/2014/main" id="{7DC5F972-8C21-A313-D6C9-93B7D238F5D8}"/>
              </a:ext>
            </a:extLst>
          </p:cNvPr>
          <p:cNvSpPr txBox="1"/>
          <p:nvPr/>
        </p:nvSpPr>
        <p:spPr>
          <a:xfrm>
            <a:off x="10384239" y="1090103"/>
            <a:ext cx="1921414" cy="338554"/>
          </a:xfrm>
          <a:prstGeom prst="rect">
            <a:avLst/>
          </a:prstGeom>
          <a:noFill/>
        </p:spPr>
        <p:txBody>
          <a:bodyPr wrap="square">
            <a:spAutoFit/>
          </a:bodyPr>
          <a:lstStyle/>
          <a:p>
            <a:r>
              <a:rPr lang="en-US" sz="1600" dirty="0">
                <a:solidFill>
                  <a:srgbClr val="C00000"/>
                </a:solidFill>
                <a:latin typeface="Ekachon" panose="00000500000000000000" pitchFamily="2" charset="-34"/>
                <a:cs typeface="Ekachon" panose="00000500000000000000" pitchFamily="2" charset="-34"/>
              </a:rPr>
              <a:t>MSE:  0.2563</a:t>
            </a:r>
          </a:p>
        </p:txBody>
      </p:sp>
      <p:sp>
        <p:nvSpPr>
          <p:cNvPr id="52" name="TextBox 51">
            <a:extLst>
              <a:ext uri="{FF2B5EF4-FFF2-40B4-BE49-F238E27FC236}">
                <a16:creationId xmlns:a16="http://schemas.microsoft.com/office/drawing/2014/main" id="{BF7E76A1-38D6-C114-35EB-99242746C425}"/>
              </a:ext>
            </a:extLst>
          </p:cNvPr>
          <p:cNvSpPr txBox="1"/>
          <p:nvPr/>
        </p:nvSpPr>
        <p:spPr>
          <a:xfrm>
            <a:off x="290785" y="447621"/>
            <a:ext cx="4330380" cy="400110"/>
          </a:xfrm>
          <a:prstGeom prst="rect">
            <a:avLst/>
          </a:prstGeom>
          <a:noFill/>
        </p:spPr>
        <p:txBody>
          <a:bodyPr wrap="square">
            <a:spAutoFit/>
          </a:bodyPr>
          <a:lstStyle/>
          <a:p>
            <a:r>
              <a:rPr lang="en-US" sz="2000" b="1" u="sng" dirty="0">
                <a:effectLst/>
                <a:latin typeface="Ekachon" panose="00000500000000000000" pitchFamily="2" charset="-34"/>
                <a:cs typeface="Ekachon" panose="00000500000000000000" pitchFamily="2" charset="-34"/>
              </a:rPr>
              <a:t>Multiple Linear Regression </a:t>
            </a:r>
            <a:endParaRPr lang="en-US" sz="2000" b="1" u="sng" dirty="0"/>
          </a:p>
        </p:txBody>
      </p:sp>
      <p:pic>
        <p:nvPicPr>
          <p:cNvPr id="60" name="Picture 59">
            <a:extLst>
              <a:ext uri="{FF2B5EF4-FFF2-40B4-BE49-F238E27FC236}">
                <a16:creationId xmlns:a16="http://schemas.microsoft.com/office/drawing/2014/main" id="{2CDC778D-50DB-C79C-E03B-697174AE4E1E}"/>
              </a:ext>
            </a:extLst>
          </p:cNvPr>
          <p:cNvPicPr>
            <a:picLocks noChangeAspect="1"/>
          </p:cNvPicPr>
          <p:nvPr/>
        </p:nvPicPr>
        <p:blipFill rotWithShape="1">
          <a:blip r:embed="rId7"/>
          <a:srcRect l="52938" t="-10718" r="3914" b="12563"/>
          <a:stretch/>
        </p:blipFill>
        <p:spPr>
          <a:xfrm>
            <a:off x="4833431" y="6449429"/>
            <a:ext cx="2603500" cy="161310"/>
          </a:xfrm>
          <a:prstGeom prst="rect">
            <a:avLst/>
          </a:prstGeom>
        </p:spPr>
      </p:pic>
      <p:pic>
        <p:nvPicPr>
          <p:cNvPr id="10" name="Picture 9">
            <a:extLst>
              <a:ext uri="{FF2B5EF4-FFF2-40B4-BE49-F238E27FC236}">
                <a16:creationId xmlns:a16="http://schemas.microsoft.com/office/drawing/2014/main" id="{8F9E1A52-8735-3EF0-361A-1096345CB605}"/>
              </a:ext>
            </a:extLst>
          </p:cNvPr>
          <p:cNvPicPr>
            <a:picLocks noChangeAspect="1"/>
          </p:cNvPicPr>
          <p:nvPr/>
        </p:nvPicPr>
        <p:blipFill>
          <a:blip r:embed="rId13"/>
          <a:stretch>
            <a:fillRect/>
          </a:stretch>
        </p:blipFill>
        <p:spPr>
          <a:xfrm>
            <a:off x="344835" y="1967364"/>
            <a:ext cx="3397750" cy="1543752"/>
          </a:xfrm>
          <a:prstGeom prst="rect">
            <a:avLst/>
          </a:prstGeom>
        </p:spPr>
      </p:pic>
      <p:pic>
        <p:nvPicPr>
          <p:cNvPr id="14" name="Picture 13">
            <a:extLst>
              <a:ext uri="{FF2B5EF4-FFF2-40B4-BE49-F238E27FC236}">
                <a16:creationId xmlns:a16="http://schemas.microsoft.com/office/drawing/2014/main" id="{B97707B6-6853-CF07-0983-1713EA1EC38E}"/>
              </a:ext>
            </a:extLst>
          </p:cNvPr>
          <p:cNvPicPr>
            <a:picLocks noChangeAspect="1"/>
          </p:cNvPicPr>
          <p:nvPr/>
        </p:nvPicPr>
        <p:blipFill>
          <a:blip r:embed="rId14"/>
          <a:stretch>
            <a:fillRect/>
          </a:stretch>
        </p:blipFill>
        <p:spPr>
          <a:xfrm>
            <a:off x="4300748" y="1704000"/>
            <a:ext cx="3523258" cy="2220632"/>
          </a:xfrm>
          <a:prstGeom prst="rect">
            <a:avLst/>
          </a:prstGeom>
        </p:spPr>
      </p:pic>
      <p:sp>
        <p:nvSpPr>
          <p:cNvPr id="15" name="TextBox 14">
            <a:extLst>
              <a:ext uri="{FF2B5EF4-FFF2-40B4-BE49-F238E27FC236}">
                <a16:creationId xmlns:a16="http://schemas.microsoft.com/office/drawing/2014/main" id="{55E4FF77-7828-FC3E-A187-60F8D6594347}"/>
              </a:ext>
            </a:extLst>
          </p:cNvPr>
          <p:cNvSpPr txBox="1"/>
          <p:nvPr/>
        </p:nvSpPr>
        <p:spPr>
          <a:xfrm>
            <a:off x="4231460" y="2695761"/>
            <a:ext cx="783102" cy="461665"/>
          </a:xfrm>
          <a:prstGeom prst="rect">
            <a:avLst/>
          </a:prstGeom>
          <a:noFill/>
        </p:spPr>
        <p:txBody>
          <a:bodyPr wrap="square">
            <a:spAutoFit/>
          </a:bodyPr>
          <a:lstStyle/>
          <a:p>
            <a:r>
              <a:rPr lang="en-US" sz="800" dirty="0">
                <a:highlight>
                  <a:srgbClr val="FFFFFF"/>
                </a:highlight>
                <a:latin typeface="Century Gothic" panose="020B0502020202020204" pitchFamily="34" charset="0"/>
                <a:cs typeface="Ekachon" panose="00000500000000000000" pitchFamily="2" charset="-34"/>
              </a:rPr>
              <a:t>#RT_Pos</a:t>
            </a:r>
          </a:p>
          <a:p>
            <a:r>
              <a:rPr lang="en-US" sz="800" dirty="0">
                <a:highlight>
                  <a:srgbClr val="FFFFFF"/>
                </a:highlight>
                <a:latin typeface="Century Gothic" panose="020B0502020202020204" pitchFamily="34" charset="0"/>
                <a:cs typeface="Ekachon" panose="00000500000000000000" pitchFamily="2" charset="-34"/>
              </a:rPr>
              <a:t>#RT_Neu</a:t>
            </a:r>
          </a:p>
          <a:p>
            <a:r>
              <a:rPr lang="en-US" sz="800" dirty="0">
                <a:highlight>
                  <a:srgbClr val="FFFFFF"/>
                </a:highlight>
                <a:latin typeface="Century Gothic" panose="020B0502020202020204" pitchFamily="34" charset="0"/>
                <a:cs typeface="Ekachon" panose="00000500000000000000" pitchFamily="2" charset="-34"/>
              </a:rPr>
              <a:t>#RT_Neg</a:t>
            </a:r>
          </a:p>
        </p:txBody>
      </p:sp>
      <p:sp>
        <p:nvSpPr>
          <p:cNvPr id="18" name="TextBox 17">
            <a:extLst>
              <a:ext uri="{FF2B5EF4-FFF2-40B4-BE49-F238E27FC236}">
                <a16:creationId xmlns:a16="http://schemas.microsoft.com/office/drawing/2014/main" id="{19288438-1DEE-80E1-1448-FA988B168E98}"/>
              </a:ext>
            </a:extLst>
          </p:cNvPr>
          <p:cNvSpPr txBox="1"/>
          <p:nvPr/>
        </p:nvSpPr>
        <p:spPr>
          <a:xfrm>
            <a:off x="8374744" y="1458222"/>
            <a:ext cx="3649666" cy="400110"/>
          </a:xfrm>
          <a:prstGeom prst="rect">
            <a:avLst/>
          </a:prstGeom>
          <a:noFill/>
        </p:spPr>
        <p:txBody>
          <a:bodyPr wrap="square">
            <a:spAutoFit/>
          </a:bodyPr>
          <a:lstStyle/>
          <a:p>
            <a:pPr algn="l"/>
            <a:r>
              <a:rPr lang="en-US" sz="2000" b="0" i="0" dirty="0">
                <a:solidFill>
                  <a:srgbClr val="0000CC"/>
                </a:solidFill>
                <a:effectLst/>
                <a:latin typeface="Ekachon" panose="00000500000000000000" pitchFamily="2" charset="-34"/>
                <a:cs typeface="Ekachon" panose="00000500000000000000" pitchFamily="2" charset="-34"/>
              </a:rPr>
              <a:t>Y</a:t>
            </a:r>
            <a:r>
              <a:rPr lang="en-US" sz="2000" b="0" i="0" dirty="0">
                <a:effectLst/>
                <a:latin typeface="Ekachon" panose="00000500000000000000" pitchFamily="2" charset="-34"/>
                <a:cs typeface="Ekachon" panose="00000500000000000000" pitchFamily="2" charset="-34"/>
              </a:rPr>
              <a:t> = </a:t>
            </a:r>
            <a:r>
              <a:rPr lang="en-US" sz="2000" b="0" i="0" dirty="0">
                <a:solidFill>
                  <a:srgbClr val="F14E41"/>
                </a:solidFill>
                <a:effectLst/>
                <a:latin typeface="Ekachon" panose="00000500000000000000" pitchFamily="2" charset="-34"/>
                <a:cs typeface="Ekachon" panose="00000500000000000000" pitchFamily="2" charset="-34"/>
              </a:rPr>
              <a:t>β₀</a:t>
            </a:r>
            <a:r>
              <a:rPr lang="en-US" sz="2000" b="0" i="0" dirty="0">
                <a:effectLst/>
                <a:latin typeface="Ekachon" panose="00000500000000000000" pitchFamily="2" charset="-34"/>
                <a:cs typeface="Ekachon" panose="00000500000000000000" pitchFamily="2" charset="-34"/>
              </a:rPr>
              <a:t> + </a:t>
            </a:r>
            <a:r>
              <a:rPr lang="en-US" sz="2000" b="0" i="0" dirty="0">
                <a:solidFill>
                  <a:srgbClr val="C00000"/>
                </a:solidFill>
                <a:effectLst/>
                <a:latin typeface="Ekachon" panose="00000500000000000000" pitchFamily="2" charset="-34"/>
                <a:cs typeface="Ekachon" panose="00000500000000000000" pitchFamily="2" charset="-34"/>
              </a:rPr>
              <a:t>β₁</a:t>
            </a:r>
            <a:r>
              <a:rPr lang="en-US" sz="2000" b="0" i="0" dirty="0">
                <a:effectLst/>
                <a:latin typeface="Ekachon" panose="00000500000000000000" pitchFamily="2" charset="-34"/>
                <a:cs typeface="Ekachon" panose="00000500000000000000" pitchFamily="2" charset="-34"/>
              </a:rPr>
              <a:t>X₁ + </a:t>
            </a:r>
            <a:r>
              <a:rPr lang="en-US" sz="2000" b="0" i="0" dirty="0">
                <a:solidFill>
                  <a:srgbClr val="C00000"/>
                </a:solidFill>
                <a:effectLst/>
                <a:latin typeface="Ekachon" panose="00000500000000000000" pitchFamily="2" charset="-34"/>
                <a:cs typeface="Ekachon" panose="00000500000000000000" pitchFamily="2" charset="-34"/>
              </a:rPr>
              <a:t>β₂</a:t>
            </a:r>
            <a:r>
              <a:rPr lang="en-US" sz="2000" b="0" i="0" dirty="0">
                <a:effectLst/>
                <a:latin typeface="Ekachon" panose="00000500000000000000" pitchFamily="2" charset="-34"/>
                <a:cs typeface="Ekachon" panose="00000500000000000000" pitchFamily="2" charset="-34"/>
              </a:rPr>
              <a:t>X₂ + </a:t>
            </a:r>
            <a:r>
              <a:rPr lang="en-US" sz="2000" b="0" i="0" dirty="0">
                <a:solidFill>
                  <a:srgbClr val="C00000"/>
                </a:solidFill>
                <a:effectLst/>
                <a:latin typeface="Ekachon" panose="00000500000000000000" pitchFamily="2" charset="-34"/>
                <a:cs typeface="Ekachon" panose="00000500000000000000" pitchFamily="2" charset="-34"/>
              </a:rPr>
              <a:t>β</a:t>
            </a:r>
            <a:r>
              <a:rPr lang="en-US" sz="2000" b="0" i="0" baseline="-25000" dirty="0">
                <a:solidFill>
                  <a:srgbClr val="C00000"/>
                </a:solidFill>
                <a:effectLst/>
                <a:latin typeface="Ekachon" panose="00000500000000000000" pitchFamily="2" charset="-34"/>
                <a:cs typeface="Ekachon" panose="00000500000000000000" pitchFamily="2" charset="-34"/>
              </a:rPr>
              <a:t>3</a:t>
            </a:r>
            <a:r>
              <a:rPr lang="en-US" sz="2000" b="0" i="0" dirty="0">
                <a:effectLst/>
                <a:latin typeface="Ekachon" panose="00000500000000000000" pitchFamily="2" charset="-34"/>
                <a:cs typeface="Ekachon" panose="00000500000000000000" pitchFamily="2" charset="-34"/>
              </a:rPr>
              <a:t>X</a:t>
            </a:r>
            <a:r>
              <a:rPr lang="en-US" sz="2000" baseline="-22000" dirty="0">
                <a:latin typeface="Ekachon" panose="00000500000000000000" pitchFamily="2" charset="-34"/>
                <a:cs typeface="Ekachon" panose="00000500000000000000" pitchFamily="2" charset="-34"/>
              </a:rPr>
              <a:t>3</a:t>
            </a:r>
            <a:r>
              <a:rPr lang="en-US" sz="2000" b="0" i="0" dirty="0">
                <a:effectLst/>
                <a:latin typeface="Ekachon" panose="00000500000000000000" pitchFamily="2" charset="-34"/>
                <a:cs typeface="Ekachon" panose="00000500000000000000" pitchFamily="2" charset="-34"/>
              </a:rPr>
              <a:t> + ɛ</a:t>
            </a:r>
          </a:p>
        </p:txBody>
      </p:sp>
      <p:sp>
        <p:nvSpPr>
          <p:cNvPr id="22" name="TextBox 21">
            <a:extLst>
              <a:ext uri="{FF2B5EF4-FFF2-40B4-BE49-F238E27FC236}">
                <a16:creationId xmlns:a16="http://schemas.microsoft.com/office/drawing/2014/main" id="{75095C07-87CE-DC8A-0634-176DB4710556}"/>
              </a:ext>
            </a:extLst>
          </p:cNvPr>
          <p:cNvSpPr txBox="1"/>
          <p:nvPr/>
        </p:nvSpPr>
        <p:spPr>
          <a:xfrm>
            <a:off x="8404982" y="1887757"/>
            <a:ext cx="3682795" cy="1169551"/>
          </a:xfrm>
          <a:prstGeom prst="rect">
            <a:avLst/>
          </a:prstGeom>
          <a:noFill/>
        </p:spPr>
        <p:txBody>
          <a:bodyPr wrap="square">
            <a:spAutoFit/>
          </a:bodyPr>
          <a:lstStyle/>
          <a:p>
            <a:pPr algn="l"/>
            <a:r>
              <a:rPr lang="en-US" sz="1400" b="0" i="0" dirty="0">
                <a:solidFill>
                  <a:srgbClr val="0000CC"/>
                </a:solidFill>
                <a:effectLst/>
                <a:latin typeface="Ekachon" panose="00000500000000000000" pitchFamily="2" charset="-34"/>
                <a:cs typeface="Ekachon" panose="00000500000000000000" pitchFamily="2" charset="-34"/>
              </a:rPr>
              <a:t>Score Rank </a:t>
            </a:r>
          </a:p>
          <a:p>
            <a:pPr algn="l"/>
            <a:r>
              <a:rPr lang="en-US" sz="1400" b="0" i="0" dirty="0">
                <a:effectLst/>
                <a:latin typeface="Ekachon" panose="00000500000000000000" pitchFamily="2" charset="-34"/>
                <a:cs typeface="Ekachon" panose="00000500000000000000" pitchFamily="2" charset="-34"/>
              </a:rPr>
              <a:t>	= </a:t>
            </a:r>
            <a:r>
              <a:rPr lang="en-US" sz="1400" b="0" i="0" dirty="0">
                <a:solidFill>
                  <a:srgbClr val="F14E41"/>
                </a:solidFill>
                <a:effectLst/>
                <a:latin typeface="Ekachon" panose="00000500000000000000" pitchFamily="2" charset="-34"/>
                <a:cs typeface="Ekachon" panose="00000500000000000000" pitchFamily="2" charset="-34"/>
              </a:rPr>
              <a:t>6.1211</a:t>
            </a:r>
            <a:r>
              <a:rPr lang="en-US" sz="1400" b="0" i="0" dirty="0">
                <a:effectLst/>
                <a:latin typeface="Ekachon" panose="00000500000000000000" pitchFamily="2" charset="-34"/>
                <a:cs typeface="Ekachon" panose="00000500000000000000" pitchFamily="2" charset="-34"/>
              </a:rPr>
              <a:t> </a:t>
            </a:r>
          </a:p>
          <a:p>
            <a:pPr algn="l"/>
            <a:r>
              <a:rPr lang="en-US" sz="1400" b="0" i="0" dirty="0">
                <a:effectLst/>
                <a:latin typeface="Ekachon" panose="00000500000000000000" pitchFamily="2" charset="-34"/>
                <a:cs typeface="Ekachon" panose="00000500000000000000" pitchFamily="2" charset="-34"/>
              </a:rPr>
              <a:t>	   +</a:t>
            </a:r>
            <a:r>
              <a:rPr lang="en-US" sz="1400" b="0" i="0" dirty="0">
                <a:solidFill>
                  <a:srgbClr val="C00000"/>
                </a:solidFill>
                <a:effectLst/>
                <a:latin typeface="Ekachon" panose="00000500000000000000" pitchFamily="2" charset="-34"/>
                <a:cs typeface="Ekachon" panose="00000500000000000000" pitchFamily="2" charset="-34"/>
              </a:rPr>
              <a:t>14.6953 </a:t>
            </a:r>
            <a:r>
              <a:rPr lang="en-US" sz="1400" b="0" i="0" dirty="0">
                <a:effectLst/>
                <a:latin typeface="Ekachon" panose="00000500000000000000" pitchFamily="2" charset="-34"/>
                <a:cs typeface="Ekachon" panose="00000500000000000000" pitchFamily="2" charset="-34"/>
              </a:rPr>
              <a:t>(#Retweet_Pos) </a:t>
            </a:r>
          </a:p>
          <a:p>
            <a:pPr algn="l"/>
            <a:r>
              <a:rPr lang="en-US" sz="1400" b="0" i="0" dirty="0">
                <a:solidFill>
                  <a:srgbClr val="C00000"/>
                </a:solidFill>
                <a:effectLst/>
                <a:latin typeface="Ekachon" panose="00000500000000000000" pitchFamily="2" charset="-34"/>
                <a:cs typeface="Ekachon" panose="00000500000000000000" pitchFamily="2" charset="-34"/>
              </a:rPr>
              <a:t>	   -27.7285  </a:t>
            </a:r>
            <a:r>
              <a:rPr lang="en-US" sz="1400" b="0" i="0" dirty="0">
                <a:effectLst/>
                <a:latin typeface="Ekachon" panose="00000500000000000000" pitchFamily="2" charset="-34"/>
                <a:cs typeface="Ekachon" panose="00000500000000000000" pitchFamily="2" charset="-34"/>
              </a:rPr>
              <a:t>(#Retweet_Neu) </a:t>
            </a:r>
          </a:p>
          <a:p>
            <a:pPr algn="l"/>
            <a:r>
              <a:rPr lang="en-US" sz="1400" b="0" i="0" dirty="0">
                <a:solidFill>
                  <a:srgbClr val="C00000"/>
                </a:solidFill>
                <a:effectLst/>
                <a:latin typeface="Ekachon" panose="00000500000000000000" pitchFamily="2" charset="-34"/>
                <a:cs typeface="Ekachon" panose="00000500000000000000" pitchFamily="2" charset="-34"/>
              </a:rPr>
              <a:t>	   -1.8143     </a:t>
            </a:r>
            <a:r>
              <a:rPr lang="en-US" sz="1400" b="0" i="0" dirty="0">
                <a:effectLst/>
                <a:latin typeface="Ekachon" panose="00000500000000000000" pitchFamily="2" charset="-34"/>
                <a:cs typeface="Ekachon" panose="00000500000000000000" pitchFamily="2" charset="-34"/>
              </a:rPr>
              <a:t>(#Retweet_Neg)</a:t>
            </a:r>
          </a:p>
        </p:txBody>
      </p:sp>
      <p:grpSp>
        <p:nvGrpSpPr>
          <p:cNvPr id="23" name="Group 22">
            <a:extLst>
              <a:ext uri="{FF2B5EF4-FFF2-40B4-BE49-F238E27FC236}">
                <a16:creationId xmlns:a16="http://schemas.microsoft.com/office/drawing/2014/main" id="{50C6491F-BED4-993F-A986-04CB44106899}"/>
              </a:ext>
            </a:extLst>
          </p:cNvPr>
          <p:cNvGrpSpPr/>
          <p:nvPr/>
        </p:nvGrpSpPr>
        <p:grpSpPr>
          <a:xfrm>
            <a:off x="317460" y="5009455"/>
            <a:ext cx="4328902" cy="879687"/>
            <a:chOff x="333915" y="4521576"/>
            <a:chExt cx="4328902" cy="879687"/>
          </a:xfrm>
        </p:grpSpPr>
        <p:pic>
          <p:nvPicPr>
            <p:cNvPr id="24" name="Picture 23">
              <a:extLst>
                <a:ext uri="{FF2B5EF4-FFF2-40B4-BE49-F238E27FC236}">
                  <a16:creationId xmlns:a16="http://schemas.microsoft.com/office/drawing/2014/main" id="{3C11EF4E-F204-6160-E625-9A4BD57C3DFF}"/>
                </a:ext>
              </a:extLst>
            </p:cNvPr>
            <p:cNvPicPr>
              <a:picLocks noChangeAspect="1"/>
            </p:cNvPicPr>
            <p:nvPr/>
          </p:nvPicPr>
          <p:blipFill>
            <a:blip r:embed="rId15"/>
            <a:stretch>
              <a:fillRect/>
            </a:stretch>
          </p:blipFill>
          <p:spPr>
            <a:xfrm>
              <a:off x="401725" y="4521576"/>
              <a:ext cx="3887266" cy="879687"/>
            </a:xfrm>
            <a:prstGeom prst="rect">
              <a:avLst/>
            </a:prstGeom>
          </p:spPr>
        </p:pic>
        <p:sp>
          <p:nvSpPr>
            <p:cNvPr id="28" name="TextBox 27">
              <a:extLst>
                <a:ext uri="{FF2B5EF4-FFF2-40B4-BE49-F238E27FC236}">
                  <a16:creationId xmlns:a16="http://schemas.microsoft.com/office/drawing/2014/main" id="{64F963D0-41DB-9963-8DAC-C2D3F6499A06}"/>
                </a:ext>
              </a:extLst>
            </p:cNvPr>
            <p:cNvSpPr txBox="1"/>
            <p:nvPr/>
          </p:nvSpPr>
          <p:spPr>
            <a:xfrm>
              <a:off x="333915" y="4845228"/>
              <a:ext cx="783102" cy="461665"/>
            </a:xfrm>
            <a:prstGeom prst="rect">
              <a:avLst/>
            </a:prstGeom>
            <a:noFill/>
          </p:spPr>
          <p:txBody>
            <a:bodyPr wrap="square">
              <a:spAutoFit/>
            </a:bodyPr>
            <a:lstStyle/>
            <a:p>
              <a:r>
                <a:rPr lang="en-US" sz="800" dirty="0">
                  <a:highlight>
                    <a:srgbClr val="FFFFFF"/>
                  </a:highlight>
                  <a:latin typeface="Century Gothic" panose="020B0502020202020204" pitchFamily="34" charset="0"/>
                  <a:cs typeface="Ekachon" panose="00000500000000000000" pitchFamily="2" charset="-34"/>
                </a:rPr>
                <a:t> #RT_Pos</a:t>
              </a:r>
            </a:p>
            <a:p>
              <a:r>
                <a:rPr lang="en-US" sz="800" dirty="0">
                  <a:highlight>
                    <a:srgbClr val="FFFFFF"/>
                  </a:highlight>
                  <a:latin typeface="Century Gothic" panose="020B0502020202020204" pitchFamily="34" charset="0"/>
                  <a:cs typeface="Ekachon" panose="00000500000000000000" pitchFamily="2" charset="-34"/>
                </a:rPr>
                <a:t> #RT_Neu</a:t>
              </a:r>
            </a:p>
            <a:p>
              <a:r>
                <a:rPr lang="en-US" sz="800" dirty="0">
                  <a:highlight>
                    <a:srgbClr val="FFFFFF"/>
                  </a:highlight>
                  <a:latin typeface="Century Gothic" panose="020B0502020202020204" pitchFamily="34" charset="0"/>
                  <a:cs typeface="Ekachon" panose="00000500000000000000" pitchFamily="2" charset="-34"/>
                </a:rPr>
                <a:t> #RT_Neg</a:t>
              </a:r>
            </a:p>
          </p:txBody>
        </p:sp>
        <p:sp>
          <p:nvSpPr>
            <p:cNvPr id="30" name="TextBox 29">
              <a:extLst>
                <a:ext uri="{FF2B5EF4-FFF2-40B4-BE49-F238E27FC236}">
                  <a16:creationId xmlns:a16="http://schemas.microsoft.com/office/drawing/2014/main" id="{3AED8F3C-04E1-8D35-9B70-4E91222AED86}"/>
                </a:ext>
              </a:extLst>
            </p:cNvPr>
            <p:cNvSpPr txBox="1"/>
            <p:nvPr/>
          </p:nvSpPr>
          <p:spPr>
            <a:xfrm>
              <a:off x="3286927" y="4711486"/>
              <a:ext cx="783102" cy="215444"/>
            </a:xfrm>
            <a:prstGeom prst="rect">
              <a:avLst/>
            </a:prstGeom>
            <a:noFill/>
          </p:spPr>
          <p:txBody>
            <a:bodyPr wrap="square">
              <a:spAutoFit/>
            </a:bodyPr>
            <a:lstStyle/>
            <a:p>
              <a:r>
                <a:rPr lang="en-US" sz="800" b="1" dirty="0">
                  <a:highlight>
                    <a:srgbClr val="FFFFFF"/>
                  </a:highlight>
                  <a:latin typeface="Century Gothic" panose="020B0502020202020204" pitchFamily="34" charset="0"/>
                  <a:cs typeface="Ekachon" panose="00000500000000000000" pitchFamily="2" charset="-34"/>
                </a:rPr>
                <a:t> Alpha</a:t>
              </a:r>
            </a:p>
          </p:txBody>
        </p:sp>
        <p:sp>
          <p:nvSpPr>
            <p:cNvPr id="32" name="TextBox 31">
              <a:extLst>
                <a:ext uri="{FF2B5EF4-FFF2-40B4-BE49-F238E27FC236}">
                  <a16:creationId xmlns:a16="http://schemas.microsoft.com/office/drawing/2014/main" id="{6B4B4341-381B-C84B-99E1-5A97AC81B68C}"/>
                </a:ext>
              </a:extLst>
            </p:cNvPr>
            <p:cNvSpPr txBox="1"/>
            <p:nvPr/>
          </p:nvSpPr>
          <p:spPr>
            <a:xfrm>
              <a:off x="3286927" y="4828408"/>
              <a:ext cx="1375890" cy="215444"/>
            </a:xfrm>
            <a:prstGeom prst="rect">
              <a:avLst/>
            </a:prstGeom>
            <a:noFill/>
          </p:spPr>
          <p:txBody>
            <a:bodyPr wrap="square">
              <a:spAutoFit/>
            </a:bodyPr>
            <a:lstStyle/>
            <a:p>
              <a:r>
                <a:rPr lang="en-US" sz="800" dirty="0">
                  <a:solidFill>
                    <a:srgbClr val="00B050"/>
                  </a:solidFill>
                  <a:highlight>
                    <a:srgbClr val="FFFFFF"/>
                  </a:highlight>
                  <a:latin typeface="Century Gothic" panose="020B0502020202020204" pitchFamily="34" charset="0"/>
                  <a:cs typeface="Ekachon" panose="00000500000000000000" pitchFamily="2" charset="-34"/>
                </a:rPr>
                <a:t> &lt;0.05  Reject Ho</a:t>
              </a:r>
            </a:p>
          </p:txBody>
        </p:sp>
        <p:sp>
          <p:nvSpPr>
            <p:cNvPr id="33" name="TextBox 32">
              <a:extLst>
                <a:ext uri="{FF2B5EF4-FFF2-40B4-BE49-F238E27FC236}">
                  <a16:creationId xmlns:a16="http://schemas.microsoft.com/office/drawing/2014/main" id="{263FDF35-10D4-588E-02D5-B4005119857B}"/>
                </a:ext>
              </a:extLst>
            </p:cNvPr>
            <p:cNvSpPr txBox="1"/>
            <p:nvPr/>
          </p:nvSpPr>
          <p:spPr>
            <a:xfrm>
              <a:off x="3286926" y="4954995"/>
              <a:ext cx="1216017" cy="215444"/>
            </a:xfrm>
            <a:prstGeom prst="rect">
              <a:avLst/>
            </a:prstGeom>
            <a:noFill/>
          </p:spPr>
          <p:txBody>
            <a:bodyPr wrap="square">
              <a:spAutoFit/>
            </a:bodyPr>
            <a:lstStyle/>
            <a:p>
              <a:r>
                <a:rPr lang="en-US" sz="800" dirty="0">
                  <a:solidFill>
                    <a:srgbClr val="00B050"/>
                  </a:solidFill>
                  <a:highlight>
                    <a:srgbClr val="FFFFFF"/>
                  </a:highlight>
                  <a:latin typeface="Century Gothic" panose="020B0502020202020204" pitchFamily="34" charset="0"/>
                  <a:cs typeface="Ekachon" panose="00000500000000000000" pitchFamily="2" charset="-34"/>
                </a:rPr>
                <a:t> &lt;0.05  Reject Ho</a:t>
              </a:r>
            </a:p>
          </p:txBody>
        </p:sp>
        <p:sp>
          <p:nvSpPr>
            <p:cNvPr id="36" name="TextBox 35">
              <a:extLst>
                <a:ext uri="{FF2B5EF4-FFF2-40B4-BE49-F238E27FC236}">
                  <a16:creationId xmlns:a16="http://schemas.microsoft.com/office/drawing/2014/main" id="{5DEBC6F5-B2CC-DEB9-A666-722BD5017D04}"/>
                </a:ext>
              </a:extLst>
            </p:cNvPr>
            <p:cNvSpPr txBox="1"/>
            <p:nvPr/>
          </p:nvSpPr>
          <p:spPr>
            <a:xfrm>
              <a:off x="3286926" y="5078042"/>
              <a:ext cx="1338723" cy="215444"/>
            </a:xfrm>
            <a:prstGeom prst="rect">
              <a:avLst/>
            </a:prstGeom>
            <a:noFill/>
          </p:spPr>
          <p:txBody>
            <a:bodyPr wrap="square">
              <a:spAutoFit/>
            </a:bodyPr>
            <a:lstStyle/>
            <a:p>
              <a:r>
                <a:rPr lang="en-US" sz="800" dirty="0">
                  <a:solidFill>
                    <a:srgbClr val="C00000"/>
                  </a:solidFill>
                  <a:highlight>
                    <a:srgbClr val="FFFFFF"/>
                  </a:highlight>
                  <a:latin typeface="Century Gothic" panose="020B0502020202020204" pitchFamily="34" charset="0"/>
                  <a:cs typeface="Ekachon" panose="00000500000000000000" pitchFamily="2" charset="-34"/>
                </a:rPr>
                <a:t> &gt;0.05 Do not reject Ho</a:t>
              </a:r>
            </a:p>
          </p:txBody>
        </p:sp>
      </p:grpSp>
      <p:sp>
        <p:nvSpPr>
          <p:cNvPr id="38" name="TextBox 37">
            <a:extLst>
              <a:ext uri="{FF2B5EF4-FFF2-40B4-BE49-F238E27FC236}">
                <a16:creationId xmlns:a16="http://schemas.microsoft.com/office/drawing/2014/main" id="{967A9CB2-DB2D-7DBA-1D08-EC0D28E8B75A}"/>
              </a:ext>
            </a:extLst>
          </p:cNvPr>
          <p:cNvSpPr txBox="1"/>
          <p:nvPr/>
        </p:nvSpPr>
        <p:spPr>
          <a:xfrm>
            <a:off x="317461" y="5912387"/>
            <a:ext cx="3802952" cy="738664"/>
          </a:xfrm>
          <a:prstGeom prst="rect">
            <a:avLst/>
          </a:prstGeom>
          <a:noFill/>
        </p:spPr>
        <p:txBody>
          <a:bodyPr wrap="square">
            <a:spAutoFit/>
          </a:bodyPr>
          <a:lstStyle/>
          <a:p>
            <a:pPr marL="114300" indent="-114300">
              <a:buFont typeface="Arial" panose="020B0604020202020204" pitchFamily="34" charset="0"/>
              <a:buChar char="•"/>
            </a:pPr>
            <a:r>
              <a:rPr lang="en-US" sz="1000" dirty="0">
                <a:latin typeface="Century Gothic" panose="020B0502020202020204" pitchFamily="34" charset="0"/>
                <a:cs typeface="Ekachon" panose="00000500000000000000" pitchFamily="2" charset="-34"/>
              </a:rPr>
              <a:t>At the 0.05 level of significance, </a:t>
            </a:r>
            <a:r>
              <a:rPr lang="en-US" sz="1000" dirty="0" err="1">
                <a:latin typeface="Century Gothic" panose="020B0502020202020204" pitchFamily="34" charset="0"/>
                <a:cs typeface="Ekachon" panose="00000500000000000000" pitchFamily="2" charset="-34"/>
              </a:rPr>
              <a:t>RT_Pos</a:t>
            </a:r>
            <a:r>
              <a:rPr lang="en-US" sz="1000" dirty="0">
                <a:latin typeface="Century Gothic" panose="020B0502020202020204" pitchFamily="34" charset="0"/>
                <a:cs typeface="Ekachon" panose="00000500000000000000" pitchFamily="2" charset="-34"/>
              </a:rPr>
              <a:t> and </a:t>
            </a:r>
            <a:r>
              <a:rPr lang="en-US" sz="1000" dirty="0" err="1">
                <a:latin typeface="Century Gothic" panose="020B0502020202020204" pitchFamily="34" charset="0"/>
                <a:cs typeface="Ekachon" panose="00000500000000000000" pitchFamily="2" charset="-34"/>
              </a:rPr>
              <a:t>RT_Neu</a:t>
            </a:r>
            <a:r>
              <a:rPr lang="en-US" sz="1000" dirty="0">
                <a:latin typeface="Century Gothic" panose="020B0502020202020204" pitchFamily="34" charset="0"/>
                <a:cs typeface="Ekachon" panose="00000500000000000000" pitchFamily="2" charset="-34"/>
              </a:rPr>
              <a:t> has effect to party vote score ranking</a:t>
            </a:r>
          </a:p>
          <a:p>
            <a:pPr marL="114300" indent="-114300">
              <a:buFont typeface="Arial" panose="020B0604020202020204" pitchFamily="34" charset="0"/>
              <a:buChar char="•"/>
            </a:pPr>
            <a:r>
              <a:rPr lang="en-US" sz="1100" b="1" dirty="0">
                <a:solidFill>
                  <a:srgbClr val="C00000"/>
                </a:solidFill>
                <a:latin typeface="Century Gothic" panose="020B0502020202020204" pitchFamily="34" charset="0"/>
                <a:cs typeface="Ekachon" panose="00000500000000000000" pitchFamily="2" charset="-34"/>
              </a:rPr>
              <a:t>At the 0.05 level of significance, </a:t>
            </a:r>
            <a:r>
              <a:rPr lang="en-US" sz="1100" b="1" dirty="0" err="1">
                <a:solidFill>
                  <a:srgbClr val="C00000"/>
                </a:solidFill>
                <a:latin typeface="Century Gothic" panose="020B0502020202020204" pitchFamily="34" charset="0"/>
                <a:cs typeface="Ekachon" panose="00000500000000000000" pitchFamily="2" charset="-34"/>
              </a:rPr>
              <a:t>RT_Neg</a:t>
            </a:r>
            <a:r>
              <a:rPr lang="en-US" sz="1100" b="1" dirty="0">
                <a:solidFill>
                  <a:srgbClr val="C00000"/>
                </a:solidFill>
                <a:latin typeface="Century Gothic" panose="020B0502020202020204" pitchFamily="34" charset="0"/>
                <a:cs typeface="Ekachon" panose="00000500000000000000" pitchFamily="2" charset="-34"/>
              </a:rPr>
              <a:t> has no effect to party vote score ranking</a:t>
            </a:r>
          </a:p>
        </p:txBody>
      </p:sp>
      <p:pic>
        <p:nvPicPr>
          <p:cNvPr id="39" name="Picture 38">
            <a:extLst>
              <a:ext uri="{FF2B5EF4-FFF2-40B4-BE49-F238E27FC236}">
                <a16:creationId xmlns:a16="http://schemas.microsoft.com/office/drawing/2014/main" id="{1F915E46-5258-1675-5FF1-D99E4D8A01F7}"/>
              </a:ext>
            </a:extLst>
          </p:cNvPr>
          <p:cNvPicPr>
            <a:picLocks noChangeAspect="1"/>
          </p:cNvPicPr>
          <p:nvPr/>
        </p:nvPicPr>
        <p:blipFill>
          <a:blip r:embed="rId16"/>
          <a:stretch>
            <a:fillRect/>
          </a:stretch>
        </p:blipFill>
        <p:spPr>
          <a:xfrm>
            <a:off x="4761959" y="4753357"/>
            <a:ext cx="2895303" cy="543915"/>
          </a:xfrm>
          <a:prstGeom prst="rect">
            <a:avLst/>
          </a:prstGeom>
        </p:spPr>
      </p:pic>
      <p:sp>
        <p:nvSpPr>
          <p:cNvPr id="42" name="TextBox 41">
            <a:extLst>
              <a:ext uri="{FF2B5EF4-FFF2-40B4-BE49-F238E27FC236}">
                <a16:creationId xmlns:a16="http://schemas.microsoft.com/office/drawing/2014/main" id="{AA82D03B-4330-C657-87A7-13D375B4BA92}"/>
              </a:ext>
            </a:extLst>
          </p:cNvPr>
          <p:cNvSpPr txBox="1"/>
          <p:nvPr/>
        </p:nvSpPr>
        <p:spPr>
          <a:xfrm>
            <a:off x="7032482" y="5127995"/>
            <a:ext cx="1338723" cy="338554"/>
          </a:xfrm>
          <a:prstGeom prst="rect">
            <a:avLst/>
          </a:prstGeom>
          <a:noFill/>
        </p:spPr>
        <p:txBody>
          <a:bodyPr wrap="square">
            <a:spAutoFit/>
          </a:bodyPr>
          <a:lstStyle/>
          <a:p>
            <a:r>
              <a:rPr lang="en-US" sz="800" dirty="0">
                <a:solidFill>
                  <a:srgbClr val="C00000"/>
                </a:solidFill>
                <a:highlight>
                  <a:srgbClr val="FFFFFF"/>
                </a:highlight>
                <a:latin typeface="Century Gothic" panose="020B0502020202020204" pitchFamily="34" charset="0"/>
                <a:cs typeface="Ekachon" panose="00000500000000000000" pitchFamily="2" charset="-34"/>
              </a:rPr>
              <a:t> &gt; Alpha 0.05 </a:t>
            </a:r>
          </a:p>
          <a:p>
            <a:r>
              <a:rPr lang="en-US" sz="800" dirty="0">
                <a:solidFill>
                  <a:srgbClr val="C00000"/>
                </a:solidFill>
                <a:highlight>
                  <a:srgbClr val="FFFFFF"/>
                </a:highlight>
                <a:latin typeface="Century Gothic" panose="020B0502020202020204" pitchFamily="34" charset="0"/>
                <a:cs typeface="Ekachon" panose="00000500000000000000" pitchFamily="2" charset="-34"/>
              </a:rPr>
              <a:t>Do not reject Ho</a:t>
            </a:r>
          </a:p>
        </p:txBody>
      </p:sp>
      <p:sp>
        <p:nvSpPr>
          <p:cNvPr id="47" name="TextBox 46">
            <a:extLst>
              <a:ext uri="{FF2B5EF4-FFF2-40B4-BE49-F238E27FC236}">
                <a16:creationId xmlns:a16="http://schemas.microsoft.com/office/drawing/2014/main" id="{5927DB51-9711-16A5-42EE-7DAAB36DAE8D}"/>
              </a:ext>
            </a:extLst>
          </p:cNvPr>
          <p:cNvSpPr txBox="1"/>
          <p:nvPr/>
        </p:nvSpPr>
        <p:spPr>
          <a:xfrm>
            <a:off x="838823" y="89271"/>
            <a:ext cx="10649774" cy="369332"/>
          </a:xfrm>
          <a:prstGeom prst="rect">
            <a:avLst/>
          </a:prstGeom>
          <a:noFill/>
        </p:spPr>
        <p:txBody>
          <a:bodyPr wrap="square">
            <a:spAutoFit/>
          </a:bodyPr>
          <a:lstStyle/>
          <a:p>
            <a:r>
              <a:rPr lang="en-US" b="1" dirty="0">
                <a:solidFill>
                  <a:srgbClr val="C00000"/>
                </a:solidFill>
                <a:latin typeface="Ekachon" panose="00000500000000000000" pitchFamily="2" charset="-34"/>
                <a:cs typeface="Ekachon" panose="00000500000000000000" pitchFamily="2" charset="-34"/>
              </a:rPr>
              <a:t>#Negative Retweet Has No Effect To Party Vote Score Ranking</a:t>
            </a:r>
          </a:p>
        </p:txBody>
      </p:sp>
      <p:pic>
        <p:nvPicPr>
          <p:cNvPr id="48" name="Graphic 47" descr="Badge Tick1 with solid fill">
            <a:extLst>
              <a:ext uri="{FF2B5EF4-FFF2-40B4-BE49-F238E27FC236}">
                <a16:creationId xmlns:a16="http://schemas.microsoft.com/office/drawing/2014/main" id="{8E05EE3D-201D-E66C-20E0-BE8A5BE731C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8911" y="5378824"/>
            <a:ext cx="388943" cy="388943"/>
          </a:xfrm>
          <a:prstGeom prst="rect">
            <a:avLst/>
          </a:prstGeom>
        </p:spPr>
      </p:pic>
      <p:pic>
        <p:nvPicPr>
          <p:cNvPr id="49" name="Graphic 48" descr="Badge Tick1 with solid fill">
            <a:extLst>
              <a:ext uri="{FF2B5EF4-FFF2-40B4-BE49-F238E27FC236}">
                <a16:creationId xmlns:a16="http://schemas.microsoft.com/office/drawing/2014/main" id="{C4B064EA-F80A-A2A6-3945-9952C91A01C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3921" y="6307729"/>
            <a:ext cx="388943" cy="388943"/>
          </a:xfrm>
          <a:prstGeom prst="rect">
            <a:avLst/>
          </a:prstGeom>
        </p:spPr>
      </p:pic>
      <p:pic>
        <p:nvPicPr>
          <p:cNvPr id="63" name="Graphic 62" descr="Badge Tick1 with solid fill">
            <a:extLst>
              <a:ext uri="{FF2B5EF4-FFF2-40B4-BE49-F238E27FC236}">
                <a16:creationId xmlns:a16="http://schemas.microsoft.com/office/drawing/2014/main" id="{5C64F889-AFE1-3394-5D05-2E0622EBBC9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15039" y="4714566"/>
            <a:ext cx="388943" cy="388943"/>
          </a:xfrm>
          <a:prstGeom prst="rect">
            <a:avLst/>
          </a:prstGeom>
        </p:spPr>
      </p:pic>
      <p:pic>
        <p:nvPicPr>
          <p:cNvPr id="64" name="Graphic 63" descr="Badge Tick1 with solid fill">
            <a:extLst>
              <a:ext uri="{FF2B5EF4-FFF2-40B4-BE49-F238E27FC236}">
                <a16:creationId xmlns:a16="http://schemas.microsoft.com/office/drawing/2014/main" id="{FB33486A-C88F-02DA-FB82-C62045177A7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03258" y="6304007"/>
            <a:ext cx="388943" cy="388943"/>
          </a:xfrm>
          <a:prstGeom prst="rect">
            <a:avLst/>
          </a:prstGeom>
        </p:spPr>
      </p:pic>
      <p:pic>
        <p:nvPicPr>
          <p:cNvPr id="69" name="Graphic 68" descr="Close with solid fill">
            <a:extLst>
              <a:ext uri="{FF2B5EF4-FFF2-40B4-BE49-F238E27FC236}">
                <a16:creationId xmlns:a16="http://schemas.microsoft.com/office/drawing/2014/main" id="{8663BD21-7704-AF4F-3E11-C5B04AE19B6C}"/>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953041" y="6248892"/>
            <a:ext cx="457200" cy="457200"/>
          </a:xfrm>
          <a:prstGeom prst="rect">
            <a:avLst/>
          </a:prstGeom>
        </p:spPr>
      </p:pic>
      <p:pic>
        <p:nvPicPr>
          <p:cNvPr id="75" name="Graphic 74" descr="Close with solid fill">
            <a:extLst>
              <a:ext uri="{FF2B5EF4-FFF2-40B4-BE49-F238E27FC236}">
                <a16:creationId xmlns:a16="http://schemas.microsoft.com/office/drawing/2014/main" id="{281C60BC-3C21-F216-5317-D5FDD8C276BF}"/>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41388" y="21199"/>
            <a:ext cx="457200" cy="457200"/>
          </a:xfrm>
          <a:prstGeom prst="rect">
            <a:avLst/>
          </a:prstGeom>
        </p:spPr>
      </p:pic>
    </p:spTree>
    <p:extLst>
      <p:ext uri="{BB962C8B-B14F-4D97-AF65-F5344CB8AC3E}">
        <p14:creationId xmlns:p14="http://schemas.microsoft.com/office/powerpoint/2010/main" val="2551023587"/>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132" name="TextBox 131">
            <a:extLst>
              <a:ext uri="{FF2B5EF4-FFF2-40B4-BE49-F238E27FC236}">
                <a16:creationId xmlns:a16="http://schemas.microsoft.com/office/drawing/2014/main" id="{B579AFAA-FADF-D986-DA88-4CBC803BFA4A}"/>
              </a:ext>
            </a:extLst>
          </p:cNvPr>
          <p:cNvSpPr txBox="1"/>
          <p:nvPr/>
        </p:nvSpPr>
        <p:spPr>
          <a:xfrm>
            <a:off x="8996672" y="4242561"/>
            <a:ext cx="2642488" cy="1107996"/>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177800" indent="-177800">
              <a:buFont typeface="+mj-lt"/>
              <a:buAutoNum type="arabicPeriod"/>
            </a:pPr>
            <a:r>
              <a:rPr lang="en-US" dirty="0" err="1"/>
              <a:t>wangchanberta</a:t>
            </a:r>
            <a:r>
              <a:rPr lang="en-US" dirty="0"/>
              <a:t>-base-</a:t>
            </a:r>
            <a:r>
              <a:rPr lang="en-US" dirty="0" err="1"/>
              <a:t>att</a:t>
            </a:r>
            <a:r>
              <a:rPr lang="en-US" dirty="0"/>
              <a:t>-</a:t>
            </a:r>
            <a:r>
              <a:rPr lang="en-US" dirty="0" err="1"/>
              <a:t>spm</a:t>
            </a:r>
            <a:r>
              <a:rPr lang="en-US" dirty="0"/>
              <a:t>-uncased</a:t>
            </a:r>
          </a:p>
          <a:p>
            <a:pPr marL="177800" indent="-177800">
              <a:buFont typeface="+mj-lt"/>
              <a:buAutoNum type="arabicPeriod"/>
            </a:pPr>
            <a:r>
              <a:rPr lang="en-US" dirty="0" err="1"/>
              <a:t>wangchanberta</a:t>
            </a:r>
            <a:r>
              <a:rPr lang="en-US" dirty="0"/>
              <a:t>-base-wiki-</a:t>
            </a:r>
            <a:r>
              <a:rPr lang="en-US" dirty="0" err="1"/>
              <a:t>newmm</a:t>
            </a:r>
            <a:endParaRPr lang="en-US" dirty="0"/>
          </a:p>
          <a:p>
            <a:pPr marL="177800" indent="-177800">
              <a:buFont typeface="+mj-lt"/>
              <a:buAutoNum type="arabicPeriod"/>
            </a:pPr>
            <a:r>
              <a:rPr lang="en-US" dirty="0" err="1"/>
              <a:t>wangchanberta</a:t>
            </a:r>
            <a:r>
              <a:rPr lang="en-US" dirty="0"/>
              <a:t>-base-wiki-</a:t>
            </a:r>
            <a:r>
              <a:rPr lang="en-US" dirty="0" err="1"/>
              <a:t>ssg</a:t>
            </a:r>
            <a:endParaRPr lang="en-US" dirty="0"/>
          </a:p>
          <a:p>
            <a:pPr marL="177800" indent="-177800">
              <a:buFont typeface="+mj-lt"/>
              <a:buAutoNum type="arabicPeriod"/>
            </a:pPr>
            <a:r>
              <a:rPr lang="en-US" dirty="0"/>
              <a:t>Logistic Regression</a:t>
            </a:r>
          </a:p>
        </p:txBody>
      </p:sp>
      <p:sp>
        <p:nvSpPr>
          <p:cNvPr id="142" name="TextBox 141">
            <a:extLst>
              <a:ext uri="{FF2B5EF4-FFF2-40B4-BE49-F238E27FC236}">
                <a16:creationId xmlns:a16="http://schemas.microsoft.com/office/drawing/2014/main" id="{FC26C4C7-AAEC-6DC2-5742-C3A0F86C6043}"/>
              </a:ext>
            </a:extLst>
          </p:cNvPr>
          <p:cNvSpPr txBox="1"/>
          <p:nvPr/>
        </p:nvSpPr>
        <p:spPr>
          <a:xfrm>
            <a:off x="8996672" y="3803984"/>
            <a:ext cx="2364388" cy="461665"/>
          </a:xfrm>
          <a:prstGeom prst="rect">
            <a:avLst/>
          </a:prstGeom>
          <a:noFill/>
        </p:spPr>
        <p:txBody>
          <a:bodyPr wrap="square" rtlCol="0">
            <a:spAutoFit/>
          </a:bodyPr>
          <a:lstStyle>
            <a:defPPr>
              <a:defRPr lang="en-US"/>
            </a:defPPr>
            <a:lvl1pPr>
              <a:defRPr sz="1200" b="1">
                <a:latin typeface="Century Gothic" panose="020B0502020202020204" pitchFamily="34" charset="0"/>
              </a:defRPr>
            </a:lvl1pPr>
          </a:lstStyle>
          <a:p>
            <a:r>
              <a:rPr lang="en-US" dirty="0"/>
              <a:t>Evaluation and Compare Model Performance </a:t>
            </a:r>
          </a:p>
        </p:txBody>
      </p:sp>
      <p:grpSp>
        <p:nvGrpSpPr>
          <p:cNvPr id="146" name="Group 145">
            <a:extLst>
              <a:ext uri="{FF2B5EF4-FFF2-40B4-BE49-F238E27FC236}">
                <a16:creationId xmlns:a16="http://schemas.microsoft.com/office/drawing/2014/main" id="{A6AA2470-B911-F0D1-1377-3A08FFE5AF06}"/>
              </a:ext>
            </a:extLst>
          </p:cNvPr>
          <p:cNvGrpSpPr/>
          <p:nvPr/>
        </p:nvGrpSpPr>
        <p:grpSpPr>
          <a:xfrm>
            <a:off x="8276990" y="432598"/>
            <a:ext cx="2364388" cy="1752595"/>
            <a:chOff x="8276990" y="432598"/>
            <a:chExt cx="2364388" cy="1752595"/>
          </a:xfrm>
        </p:grpSpPr>
        <p:sp>
          <p:nvSpPr>
            <p:cNvPr id="147" name="Arrow: Up 146">
              <a:extLst>
                <a:ext uri="{FF2B5EF4-FFF2-40B4-BE49-F238E27FC236}">
                  <a16:creationId xmlns:a16="http://schemas.microsoft.com/office/drawing/2014/main" id="{6AAA2434-F7C3-808E-B627-21338DC2CB2F}"/>
                </a:ext>
              </a:extLst>
            </p:cNvPr>
            <p:cNvSpPr/>
            <p:nvPr/>
          </p:nvSpPr>
          <p:spPr bwMode="auto">
            <a:xfrm>
              <a:off x="8276990" y="432598"/>
              <a:ext cx="2364388" cy="1752595"/>
            </a:xfrm>
            <a:prstGeom prst="upArrow">
              <a:avLst>
                <a:gd name="adj1" fmla="val 60632"/>
                <a:gd name="adj2" fmla="val 53514"/>
              </a:avLst>
            </a:prstGeom>
            <a:solidFill>
              <a:schemeClr val="accent3"/>
            </a:solidFill>
            <a:ln w="12700">
              <a:noFill/>
              <a:round/>
              <a:headEnd/>
              <a:tailEnd/>
            </a:ln>
            <a:scene3d>
              <a:camera prst="isometricOffAxis2Left">
                <a:rot lat="1608930" lon="2890398" rev="0"/>
              </a:camera>
              <a:lightRig rig="flood" dir="t"/>
            </a:scene3d>
            <a:sp3d prstMaterial="matte">
              <a:bevelT w="0" h="393700"/>
              <a:bevelB w="0" h="0"/>
            </a:sp3d>
          </p:spPr>
          <p:txBody>
            <a:bodyPr rtlCol="0" anchor="ctr"/>
            <a:lstStyle/>
            <a:p>
              <a:pPr algn="ctr" defTabSz="1008126"/>
              <a:endParaRPr lang="en-US" sz="1985" dirty="0">
                <a:solidFill>
                  <a:prstClr val="black"/>
                </a:solidFill>
                <a:latin typeface="Calibri" panose="020F0502020204030204"/>
              </a:endParaRPr>
            </a:p>
          </p:txBody>
        </p:sp>
        <p:sp>
          <p:nvSpPr>
            <p:cNvPr id="148" name="Oval 147">
              <a:extLst>
                <a:ext uri="{FF2B5EF4-FFF2-40B4-BE49-F238E27FC236}">
                  <a16:creationId xmlns:a16="http://schemas.microsoft.com/office/drawing/2014/main" id="{12F3789A-4083-933E-D032-635BCDA3DF38}"/>
                </a:ext>
              </a:extLst>
            </p:cNvPr>
            <p:cNvSpPr/>
            <p:nvPr/>
          </p:nvSpPr>
          <p:spPr>
            <a:xfrm>
              <a:off x="9337043" y="818838"/>
              <a:ext cx="213914" cy="2086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8</a:t>
              </a:r>
            </a:p>
          </p:txBody>
        </p:sp>
        <p:sp>
          <p:nvSpPr>
            <p:cNvPr id="149" name="TextBox 148">
              <a:extLst>
                <a:ext uri="{FF2B5EF4-FFF2-40B4-BE49-F238E27FC236}">
                  <a16:creationId xmlns:a16="http://schemas.microsoft.com/office/drawing/2014/main" id="{7E5251A5-236E-9AF9-30FB-02F1044D3603}"/>
                </a:ext>
              </a:extLst>
            </p:cNvPr>
            <p:cNvSpPr txBox="1"/>
            <p:nvPr/>
          </p:nvSpPr>
          <p:spPr>
            <a:xfrm>
              <a:off x="8701610" y="1092430"/>
              <a:ext cx="1642094" cy="326964"/>
            </a:xfrm>
            <a:prstGeom prst="rect">
              <a:avLst/>
            </a:prstGeom>
            <a:noFill/>
            <a:ln>
              <a:noFill/>
            </a:ln>
          </p:spPr>
          <p:txBody>
            <a:bodyPr wrap="square" rtlCol="0" anchor="ctr" anchorCtr="1">
              <a:noAutofit/>
              <a:scene3d>
                <a:camera prst="orthographicFront">
                  <a:rot lat="615967" lon="21088209" rev="20250207"/>
                </a:camera>
                <a:lightRig rig="threePt" dir="t"/>
              </a:scene3d>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dirty="0">
                  <a:solidFill>
                    <a:schemeClr val="bg1"/>
                  </a:solidFill>
                </a:rPr>
                <a:t>Summary</a:t>
              </a:r>
            </a:p>
          </p:txBody>
        </p:sp>
      </p:grpSp>
      <p:grpSp>
        <p:nvGrpSpPr>
          <p:cNvPr id="150" name="Group 149">
            <a:extLst>
              <a:ext uri="{FF2B5EF4-FFF2-40B4-BE49-F238E27FC236}">
                <a16:creationId xmlns:a16="http://schemas.microsoft.com/office/drawing/2014/main" id="{D9200BAC-F573-3233-C3B9-A8BA859FA1BD}"/>
              </a:ext>
            </a:extLst>
          </p:cNvPr>
          <p:cNvGrpSpPr/>
          <p:nvPr/>
        </p:nvGrpSpPr>
        <p:grpSpPr>
          <a:xfrm>
            <a:off x="1721164" y="5181020"/>
            <a:ext cx="1452449" cy="1325501"/>
            <a:chOff x="1721164" y="5181020"/>
            <a:chExt cx="1452449" cy="1325501"/>
          </a:xfrm>
        </p:grpSpPr>
        <p:sp>
          <p:nvSpPr>
            <p:cNvPr id="151" name="Rectangle 150">
              <a:extLst>
                <a:ext uri="{FF2B5EF4-FFF2-40B4-BE49-F238E27FC236}">
                  <a16:creationId xmlns:a16="http://schemas.microsoft.com/office/drawing/2014/main" id="{18BB491B-C5C3-BE5B-7790-6F56FC61B7B0}"/>
                </a:ext>
              </a:extLst>
            </p:cNvPr>
            <p:cNvSpPr/>
            <p:nvPr/>
          </p:nvSpPr>
          <p:spPr bwMode="auto">
            <a:xfrm>
              <a:off x="1721164" y="5181020"/>
              <a:ext cx="1408012" cy="1325501"/>
            </a:xfrm>
            <a:prstGeom prst="rect">
              <a:avLst/>
            </a:prstGeom>
            <a:solidFill>
              <a:schemeClr val="accent1">
                <a:lumMod val="40000"/>
                <a:lumOff val="60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52" name="TextBox 151">
              <a:extLst>
                <a:ext uri="{FF2B5EF4-FFF2-40B4-BE49-F238E27FC236}">
                  <a16:creationId xmlns:a16="http://schemas.microsoft.com/office/drawing/2014/main" id="{0905DBE6-96B8-6C39-8249-B85D3AC4287F}"/>
                </a:ext>
              </a:extLst>
            </p:cNvPr>
            <p:cNvSpPr txBox="1"/>
            <p:nvPr/>
          </p:nvSpPr>
          <p:spPr>
            <a:xfrm>
              <a:off x="1724126" y="5648529"/>
              <a:ext cx="1449487" cy="505878"/>
            </a:xfrm>
            <a:prstGeom prst="rect">
              <a:avLst/>
            </a:prstGeom>
            <a:noFill/>
            <a:ln>
              <a:noFill/>
            </a:ln>
          </p:spPr>
          <p:txBody>
            <a:bodyPr wrap="none" rtlCol="0" anchor="ctr" anchorCtr="1">
              <a:noAutofit/>
            </a:bodyPr>
            <a:lstStyle/>
            <a:p>
              <a:r>
                <a:rPr lang="en-US" sz="1400" b="1" dirty="0">
                  <a:latin typeface="Ekachon" panose="00000500000000000000" pitchFamily="2" charset="-34"/>
                  <a:cs typeface="Ekachon" panose="00000500000000000000" pitchFamily="2" charset="-34"/>
                </a:rPr>
                <a:t>Data Collection</a:t>
              </a:r>
            </a:p>
          </p:txBody>
        </p:sp>
        <p:sp>
          <p:nvSpPr>
            <p:cNvPr id="153" name="Oval 152">
              <a:extLst>
                <a:ext uri="{FF2B5EF4-FFF2-40B4-BE49-F238E27FC236}">
                  <a16:creationId xmlns:a16="http://schemas.microsoft.com/office/drawing/2014/main" id="{A8E08E48-5E78-A1A6-0851-44CF45CF8D0D}"/>
                </a:ext>
              </a:extLst>
            </p:cNvPr>
            <p:cNvSpPr/>
            <p:nvPr/>
          </p:nvSpPr>
          <p:spPr>
            <a:xfrm>
              <a:off x="2336400" y="5509419"/>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1</a:t>
              </a:r>
            </a:p>
          </p:txBody>
        </p:sp>
      </p:grpSp>
      <p:grpSp>
        <p:nvGrpSpPr>
          <p:cNvPr id="154" name="Group 153">
            <a:extLst>
              <a:ext uri="{FF2B5EF4-FFF2-40B4-BE49-F238E27FC236}">
                <a16:creationId xmlns:a16="http://schemas.microsoft.com/office/drawing/2014/main" id="{C6F3042C-5FB4-9CCE-4156-59C9B98F650D}"/>
              </a:ext>
            </a:extLst>
          </p:cNvPr>
          <p:cNvGrpSpPr/>
          <p:nvPr/>
        </p:nvGrpSpPr>
        <p:grpSpPr>
          <a:xfrm>
            <a:off x="2696007" y="4392603"/>
            <a:ext cx="1430044" cy="1325501"/>
            <a:chOff x="2696007" y="4392603"/>
            <a:chExt cx="1430044" cy="1325501"/>
          </a:xfrm>
        </p:grpSpPr>
        <p:sp>
          <p:nvSpPr>
            <p:cNvPr id="155" name="Rectangle 154">
              <a:extLst>
                <a:ext uri="{FF2B5EF4-FFF2-40B4-BE49-F238E27FC236}">
                  <a16:creationId xmlns:a16="http://schemas.microsoft.com/office/drawing/2014/main" id="{C261B273-1E11-3EBC-ABFD-95D7842AB412}"/>
                </a:ext>
              </a:extLst>
            </p:cNvPr>
            <p:cNvSpPr/>
            <p:nvPr/>
          </p:nvSpPr>
          <p:spPr bwMode="auto">
            <a:xfrm>
              <a:off x="2718039" y="4392603"/>
              <a:ext cx="1408012" cy="1325501"/>
            </a:xfrm>
            <a:prstGeom prst="rect">
              <a:avLst/>
            </a:prstGeom>
            <a:solidFill>
              <a:schemeClr val="accent1">
                <a:lumMod val="60000"/>
                <a:lumOff val="40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56" name="TextBox 155">
              <a:extLst>
                <a:ext uri="{FF2B5EF4-FFF2-40B4-BE49-F238E27FC236}">
                  <a16:creationId xmlns:a16="http://schemas.microsoft.com/office/drawing/2014/main" id="{FE0862C4-E7A5-73E6-1A25-963963A93690}"/>
                </a:ext>
              </a:extLst>
            </p:cNvPr>
            <p:cNvSpPr txBox="1"/>
            <p:nvPr/>
          </p:nvSpPr>
          <p:spPr>
            <a:xfrm>
              <a:off x="2696007" y="4824310"/>
              <a:ext cx="1408012"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dirty="0"/>
                <a:t>Data </a:t>
              </a:r>
            </a:p>
            <a:p>
              <a:pPr algn="ctr"/>
              <a:r>
                <a:rPr lang="en-US" sz="1400" dirty="0"/>
                <a:t>Preprocessing</a:t>
              </a:r>
            </a:p>
          </p:txBody>
        </p:sp>
        <p:sp>
          <p:nvSpPr>
            <p:cNvPr id="157" name="Oval 156">
              <a:extLst>
                <a:ext uri="{FF2B5EF4-FFF2-40B4-BE49-F238E27FC236}">
                  <a16:creationId xmlns:a16="http://schemas.microsoft.com/office/drawing/2014/main" id="{6EB97C84-2AD9-44B9-9967-A088D051E652}"/>
                </a:ext>
              </a:extLst>
            </p:cNvPr>
            <p:cNvSpPr/>
            <p:nvPr/>
          </p:nvSpPr>
          <p:spPr>
            <a:xfrm>
              <a:off x="3328540" y="4651026"/>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2</a:t>
              </a:r>
            </a:p>
          </p:txBody>
        </p:sp>
      </p:grpSp>
      <p:grpSp>
        <p:nvGrpSpPr>
          <p:cNvPr id="158" name="Group 157">
            <a:extLst>
              <a:ext uri="{FF2B5EF4-FFF2-40B4-BE49-F238E27FC236}">
                <a16:creationId xmlns:a16="http://schemas.microsoft.com/office/drawing/2014/main" id="{655EA02C-5D2F-EDF0-1934-E530B071B272}"/>
              </a:ext>
            </a:extLst>
          </p:cNvPr>
          <p:cNvGrpSpPr/>
          <p:nvPr/>
        </p:nvGrpSpPr>
        <p:grpSpPr>
          <a:xfrm>
            <a:off x="3582785" y="3604186"/>
            <a:ext cx="1740480" cy="1325501"/>
            <a:chOff x="3582785" y="3604186"/>
            <a:chExt cx="1740480" cy="1325501"/>
          </a:xfrm>
        </p:grpSpPr>
        <p:sp>
          <p:nvSpPr>
            <p:cNvPr id="159" name="Rectangle 158">
              <a:extLst>
                <a:ext uri="{FF2B5EF4-FFF2-40B4-BE49-F238E27FC236}">
                  <a16:creationId xmlns:a16="http://schemas.microsoft.com/office/drawing/2014/main" id="{100B28CD-A5B7-30C1-D215-1C1064BEE32D}"/>
                </a:ext>
              </a:extLst>
            </p:cNvPr>
            <p:cNvSpPr/>
            <p:nvPr/>
          </p:nvSpPr>
          <p:spPr bwMode="auto">
            <a:xfrm>
              <a:off x="3714914" y="3604186"/>
              <a:ext cx="1408012" cy="1325501"/>
            </a:xfrm>
            <a:prstGeom prst="rect">
              <a:avLst/>
            </a:prstGeom>
            <a:solidFill>
              <a:schemeClr val="accent1">
                <a:lumMod val="75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60" name="Oval 159">
              <a:extLst>
                <a:ext uri="{FF2B5EF4-FFF2-40B4-BE49-F238E27FC236}">
                  <a16:creationId xmlns:a16="http://schemas.microsoft.com/office/drawing/2014/main" id="{4ACB21FC-9AFF-06A9-36BC-6CE8180209C4}"/>
                </a:ext>
              </a:extLst>
            </p:cNvPr>
            <p:cNvSpPr/>
            <p:nvPr/>
          </p:nvSpPr>
          <p:spPr>
            <a:xfrm>
              <a:off x="4317216" y="3855497"/>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3</a:t>
              </a:r>
            </a:p>
          </p:txBody>
        </p:sp>
        <p:sp>
          <p:nvSpPr>
            <p:cNvPr id="161" name="TextBox 160">
              <a:extLst>
                <a:ext uri="{FF2B5EF4-FFF2-40B4-BE49-F238E27FC236}">
                  <a16:creationId xmlns:a16="http://schemas.microsoft.com/office/drawing/2014/main" id="{3E514BC0-D9F5-B4F9-3D41-03C36A046E36}"/>
                </a:ext>
              </a:extLst>
            </p:cNvPr>
            <p:cNvSpPr txBox="1"/>
            <p:nvPr/>
          </p:nvSpPr>
          <p:spPr>
            <a:xfrm>
              <a:off x="3582785" y="4110932"/>
              <a:ext cx="1740480"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dirty="0">
                  <a:solidFill>
                    <a:schemeClr val="bg1"/>
                  </a:solidFill>
                </a:rPr>
                <a:t>Label Sentiment</a:t>
              </a:r>
            </a:p>
            <a:p>
              <a:pPr algn="ctr"/>
              <a:r>
                <a:rPr lang="en-US" sz="1400" dirty="0">
                  <a:solidFill>
                    <a:schemeClr val="bg1"/>
                  </a:solidFill>
                </a:rPr>
                <a:t>Manually</a:t>
              </a:r>
            </a:p>
          </p:txBody>
        </p:sp>
      </p:grpSp>
      <p:grpSp>
        <p:nvGrpSpPr>
          <p:cNvPr id="162" name="Group 161">
            <a:extLst>
              <a:ext uri="{FF2B5EF4-FFF2-40B4-BE49-F238E27FC236}">
                <a16:creationId xmlns:a16="http://schemas.microsoft.com/office/drawing/2014/main" id="{F89FA622-C56F-46A8-A585-FD21E710A247}"/>
              </a:ext>
            </a:extLst>
          </p:cNvPr>
          <p:cNvGrpSpPr/>
          <p:nvPr/>
        </p:nvGrpSpPr>
        <p:grpSpPr>
          <a:xfrm>
            <a:off x="4678537" y="2813046"/>
            <a:ext cx="1498746" cy="1325501"/>
            <a:chOff x="4678537" y="2813046"/>
            <a:chExt cx="1498746" cy="1325501"/>
          </a:xfrm>
        </p:grpSpPr>
        <p:sp>
          <p:nvSpPr>
            <p:cNvPr id="163" name="Rectangle 162">
              <a:extLst>
                <a:ext uri="{FF2B5EF4-FFF2-40B4-BE49-F238E27FC236}">
                  <a16:creationId xmlns:a16="http://schemas.microsoft.com/office/drawing/2014/main" id="{B44E5646-704A-441F-B87F-4184CF960106}"/>
                </a:ext>
              </a:extLst>
            </p:cNvPr>
            <p:cNvSpPr/>
            <p:nvPr/>
          </p:nvSpPr>
          <p:spPr bwMode="auto">
            <a:xfrm>
              <a:off x="4711790" y="2813046"/>
              <a:ext cx="1408012" cy="1325501"/>
            </a:xfrm>
            <a:prstGeom prst="rect">
              <a:avLst/>
            </a:prstGeom>
            <a:solidFill>
              <a:schemeClr val="accent1">
                <a:lumMod val="50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64" name="Oval 163">
              <a:extLst>
                <a:ext uri="{FF2B5EF4-FFF2-40B4-BE49-F238E27FC236}">
                  <a16:creationId xmlns:a16="http://schemas.microsoft.com/office/drawing/2014/main" id="{0AD5285F-9BC5-1A85-C943-FCF45A64230C}"/>
                </a:ext>
              </a:extLst>
            </p:cNvPr>
            <p:cNvSpPr/>
            <p:nvPr/>
          </p:nvSpPr>
          <p:spPr>
            <a:xfrm>
              <a:off x="5328071" y="3067969"/>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4</a:t>
              </a:r>
            </a:p>
          </p:txBody>
        </p:sp>
        <p:sp>
          <p:nvSpPr>
            <p:cNvPr id="165" name="TextBox 164">
              <a:extLst>
                <a:ext uri="{FF2B5EF4-FFF2-40B4-BE49-F238E27FC236}">
                  <a16:creationId xmlns:a16="http://schemas.microsoft.com/office/drawing/2014/main" id="{D0598017-2367-D5B6-7782-6B129E3DAFF4}"/>
                </a:ext>
              </a:extLst>
            </p:cNvPr>
            <p:cNvSpPr txBox="1"/>
            <p:nvPr/>
          </p:nvSpPr>
          <p:spPr>
            <a:xfrm>
              <a:off x="4678537" y="3337503"/>
              <a:ext cx="1498746"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dirty="0">
                  <a:solidFill>
                    <a:schemeClr val="bg1"/>
                  </a:solidFill>
                </a:rPr>
                <a:t>Train/Test </a:t>
              </a:r>
            </a:p>
            <a:p>
              <a:pPr algn="ctr"/>
              <a:r>
                <a:rPr lang="en-US" sz="1400" dirty="0">
                  <a:solidFill>
                    <a:schemeClr val="bg1"/>
                  </a:solidFill>
                </a:rPr>
                <a:t>Split</a:t>
              </a:r>
            </a:p>
          </p:txBody>
        </p:sp>
      </p:grpSp>
      <p:grpSp>
        <p:nvGrpSpPr>
          <p:cNvPr id="166" name="Group 165">
            <a:extLst>
              <a:ext uri="{FF2B5EF4-FFF2-40B4-BE49-F238E27FC236}">
                <a16:creationId xmlns:a16="http://schemas.microsoft.com/office/drawing/2014/main" id="{1B14A9CC-3FC4-F77D-D53D-5F838D760B1E}"/>
              </a:ext>
            </a:extLst>
          </p:cNvPr>
          <p:cNvGrpSpPr/>
          <p:nvPr/>
        </p:nvGrpSpPr>
        <p:grpSpPr>
          <a:xfrm>
            <a:off x="6165038" y="2964110"/>
            <a:ext cx="1612354" cy="1325501"/>
            <a:chOff x="6165038" y="2964110"/>
            <a:chExt cx="1612354" cy="1325501"/>
          </a:xfrm>
        </p:grpSpPr>
        <p:sp>
          <p:nvSpPr>
            <p:cNvPr id="167" name="Rectangle 166">
              <a:extLst>
                <a:ext uri="{FF2B5EF4-FFF2-40B4-BE49-F238E27FC236}">
                  <a16:creationId xmlns:a16="http://schemas.microsoft.com/office/drawing/2014/main" id="{59674ADE-D305-76F8-7430-9D7EDD741C4B}"/>
                </a:ext>
              </a:extLst>
            </p:cNvPr>
            <p:cNvSpPr/>
            <p:nvPr/>
          </p:nvSpPr>
          <p:spPr bwMode="auto">
            <a:xfrm>
              <a:off x="6267208" y="2964110"/>
              <a:ext cx="1408013" cy="1325501"/>
            </a:xfrm>
            <a:prstGeom prst="rect">
              <a:avLst/>
            </a:prstGeom>
            <a:solidFill>
              <a:schemeClr val="accent5">
                <a:lumMod val="60000"/>
                <a:lumOff val="40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68" name="Oval 167">
              <a:extLst>
                <a:ext uri="{FF2B5EF4-FFF2-40B4-BE49-F238E27FC236}">
                  <a16:creationId xmlns:a16="http://schemas.microsoft.com/office/drawing/2014/main" id="{FC1796B5-7D9B-9E77-C4D6-6E1EEC5FF5C0}"/>
                </a:ext>
              </a:extLst>
            </p:cNvPr>
            <p:cNvSpPr/>
            <p:nvPr/>
          </p:nvSpPr>
          <p:spPr>
            <a:xfrm>
              <a:off x="6869509" y="3254422"/>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5</a:t>
              </a:r>
            </a:p>
          </p:txBody>
        </p:sp>
        <p:sp>
          <p:nvSpPr>
            <p:cNvPr id="169" name="TextBox 168">
              <a:extLst>
                <a:ext uri="{FF2B5EF4-FFF2-40B4-BE49-F238E27FC236}">
                  <a16:creationId xmlns:a16="http://schemas.microsoft.com/office/drawing/2014/main" id="{CD42CFCB-5C1B-D3A0-411A-2972E7C6CD30}"/>
                </a:ext>
              </a:extLst>
            </p:cNvPr>
            <p:cNvSpPr txBox="1"/>
            <p:nvPr/>
          </p:nvSpPr>
          <p:spPr>
            <a:xfrm>
              <a:off x="6165038" y="3415285"/>
              <a:ext cx="1612354"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dirty="0">
                  <a:solidFill>
                    <a:sysClr val="windowText" lastClr="000000"/>
                  </a:solidFill>
                </a:rPr>
                <a:t>Feature Extraction</a:t>
              </a:r>
            </a:p>
          </p:txBody>
        </p:sp>
      </p:grpSp>
      <p:grpSp>
        <p:nvGrpSpPr>
          <p:cNvPr id="170" name="Group 169">
            <a:extLst>
              <a:ext uri="{FF2B5EF4-FFF2-40B4-BE49-F238E27FC236}">
                <a16:creationId xmlns:a16="http://schemas.microsoft.com/office/drawing/2014/main" id="{CE8C89EC-B8CE-CD47-5A85-94D8B42AC1BF}"/>
              </a:ext>
            </a:extLst>
          </p:cNvPr>
          <p:cNvGrpSpPr/>
          <p:nvPr/>
        </p:nvGrpSpPr>
        <p:grpSpPr>
          <a:xfrm>
            <a:off x="7167374" y="2175693"/>
            <a:ext cx="1612356" cy="1325501"/>
            <a:chOff x="7167374" y="2175693"/>
            <a:chExt cx="1612356" cy="1325501"/>
          </a:xfrm>
        </p:grpSpPr>
        <p:sp>
          <p:nvSpPr>
            <p:cNvPr id="171" name="Rectangle 170">
              <a:extLst>
                <a:ext uri="{FF2B5EF4-FFF2-40B4-BE49-F238E27FC236}">
                  <a16:creationId xmlns:a16="http://schemas.microsoft.com/office/drawing/2014/main" id="{2D764D97-DD00-FBEB-A8C8-AD186A628E44}"/>
                </a:ext>
              </a:extLst>
            </p:cNvPr>
            <p:cNvSpPr/>
            <p:nvPr/>
          </p:nvSpPr>
          <p:spPr bwMode="auto">
            <a:xfrm>
              <a:off x="7264082" y="2175693"/>
              <a:ext cx="1408013" cy="1325501"/>
            </a:xfrm>
            <a:prstGeom prst="rect">
              <a:avLst/>
            </a:prstGeom>
            <a:solidFill>
              <a:srgbClr val="0070C0"/>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72" name="Oval 171">
              <a:extLst>
                <a:ext uri="{FF2B5EF4-FFF2-40B4-BE49-F238E27FC236}">
                  <a16:creationId xmlns:a16="http://schemas.microsoft.com/office/drawing/2014/main" id="{752F898B-05C4-E0F1-F535-4493269CC10F}"/>
                </a:ext>
              </a:extLst>
            </p:cNvPr>
            <p:cNvSpPr/>
            <p:nvPr/>
          </p:nvSpPr>
          <p:spPr>
            <a:xfrm>
              <a:off x="7889003" y="2445217"/>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6</a:t>
              </a:r>
            </a:p>
          </p:txBody>
        </p:sp>
        <p:sp>
          <p:nvSpPr>
            <p:cNvPr id="173" name="TextBox 172">
              <a:extLst>
                <a:ext uri="{FF2B5EF4-FFF2-40B4-BE49-F238E27FC236}">
                  <a16:creationId xmlns:a16="http://schemas.microsoft.com/office/drawing/2014/main" id="{8F90D439-E7B4-4465-0E41-4E64B0DE5F90}"/>
                </a:ext>
              </a:extLst>
            </p:cNvPr>
            <p:cNvSpPr txBox="1"/>
            <p:nvPr/>
          </p:nvSpPr>
          <p:spPr>
            <a:xfrm>
              <a:off x="7167374" y="2641339"/>
              <a:ext cx="1612356"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dirty="0">
                  <a:solidFill>
                    <a:schemeClr val="bg1"/>
                  </a:solidFill>
                </a:rPr>
                <a:t>Model</a:t>
              </a:r>
            </a:p>
            <a:p>
              <a:pPr algn="ctr"/>
              <a:r>
                <a:rPr lang="en-US" sz="1400" dirty="0">
                  <a:solidFill>
                    <a:schemeClr val="bg1"/>
                  </a:solidFill>
                </a:rPr>
                <a:t>Evaluation</a:t>
              </a:r>
            </a:p>
          </p:txBody>
        </p:sp>
      </p:grpSp>
      <p:grpSp>
        <p:nvGrpSpPr>
          <p:cNvPr id="174" name="Group 173">
            <a:extLst>
              <a:ext uri="{FF2B5EF4-FFF2-40B4-BE49-F238E27FC236}">
                <a16:creationId xmlns:a16="http://schemas.microsoft.com/office/drawing/2014/main" id="{8BA9D332-F4C6-C4C7-AFEE-FFB80E7A16F0}"/>
              </a:ext>
            </a:extLst>
          </p:cNvPr>
          <p:cNvGrpSpPr/>
          <p:nvPr/>
        </p:nvGrpSpPr>
        <p:grpSpPr>
          <a:xfrm>
            <a:off x="8260959" y="1384553"/>
            <a:ext cx="1408013" cy="1325501"/>
            <a:chOff x="8260959" y="1384553"/>
            <a:chExt cx="1408013" cy="1325501"/>
          </a:xfrm>
        </p:grpSpPr>
        <p:sp>
          <p:nvSpPr>
            <p:cNvPr id="175" name="Rectangle 174">
              <a:extLst>
                <a:ext uri="{FF2B5EF4-FFF2-40B4-BE49-F238E27FC236}">
                  <a16:creationId xmlns:a16="http://schemas.microsoft.com/office/drawing/2014/main" id="{6D1F9FD6-2615-26EE-C91C-0310E97AAB45}"/>
                </a:ext>
              </a:extLst>
            </p:cNvPr>
            <p:cNvSpPr/>
            <p:nvPr/>
          </p:nvSpPr>
          <p:spPr bwMode="auto">
            <a:xfrm>
              <a:off x="8260959" y="1384553"/>
              <a:ext cx="1408013" cy="1325501"/>
            </a:xfrm>
            <a:prstGeom prst="rect">
              <a:avLst/>
            </a:prstGeom>
            <a:solidFill>
              <a:schemeClr val="accent5">
                <a:lumMod val="75000"/>
              </a:schemeClr>
            </a:solidFill>
            <a:ln w="12700">
              <a:noFill/>
              <a:round/>
              <a:headEnd/>
              <a:tailEnd/>
            </a:ln>
            <a:scene3d>
              <a:camera prst="isometricTopUp">
                <a:rot lat="19334319" lon="18553889" rev="3806096"/>
              </a:camera>
              <a:lightRig rig="threePt" dir="t"/>
            </a:scene3d>
            <a:sp3d prstMaterial="matte">
              <a:bevelT w="0" h="355600"/>
              <a:bevelB w="0" h="0"/>
            </a:sp3d>
          </p:spPr>
          <p:txBody>
            <a:bodyPr rtlCol="0" anchor="ctr"/>
            <a:lstStyle/>
            <a:p>
              <a:pPr algn="ctr" defTabSz="1008126"/>
              <a:endParaRPr lang="en-US" sz="1985" dirty="0">
                <a:solidFill>
                  <a:prstClr val="black"/>
                </a:solidFill>
                <a:latin typeface="Calibri" panose="020F0502020204030204"/>
              </a:endParaRPr>
            </a:p>
          </p:txBody>
        </p:sp>
        <p:sp>
          <p:nvSpPr>
            <p:cNvPr id="176" name="Oval 175">
              <a:extLst>
                <a:ext uri="{FF2B5EF4-FFF2-40B4-BE49-F238E27FC236}">
                  <a16:creationId xmlns:a16="http://schemas.microsoft.com/office/drawing/2014/main" id="{69FE1792-08B3-C5A7-11EE-B540C8703E26}"/>
                </a:ext>
              </a:extLst>
            </p:cNvPr>
            <p:cNvSpPr/>
            <p:nvPr/>
          </p:nvSpPr>
          <p:spPr>
            <a:xfrm>
              <a:off x="8877240" y="1650514"/>
              <a:ext cx="213914" cy="20868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solidFill>
                  <a:latin typeface="Century Gothic" panose="020B0502020202020204" pitchFamily="34" charset="0"/>
                </a:rPr>
                <a:t>7</a:t>
              </a:r>
            </a:p>
          </p:txBody>
        </p:sp>
        <p:sp>
          <p:nvSpPr>
            <p:cNvPr id="177" name="TextBox 176">
              <a:extLst>
                <a:ext uri="{FF2B5EF4-FFF2-40B4-BE49-F238E27FC236}">
                  <a16:creationId xmlns:a16="http://schemas.microsoft.com/office/drawing/2014/main" id="{27C67F2D-C374-124E-18EE-648DCD99E867}"/>
                </a:ext>
              </a:extLst>
            </p:cNvPr>
            <p:cNvSpPr txBox="1"/>
            <p:nvPr/>
          </p:nvSpPr>
          <p:spPr>
            <a:xfrm>
              <a:off x="8299422" y="1813249"/>
              <a:ext cx="1326591" cy="573816"/>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800" dirty="0">
                  <a:solidFill>
                    <a:schemeClr val="bg1"/>
                  </a:solidFill>
                </a:rPr>
                <a:t>Framework</a:t>
              </a:r>
            </a:p>
          </p:txBody>
        </p:sp>
      </p:grpSp>
      <p:sp>
        <p:nvSpPr>
          <p:cNvPr id="129" name="TextBox 128">
            <a:extLst>
              <a:ext uri="{FF2B5EF4-FFF2-40B4-BE49-F238E27FC236}">
                <a16:creationId xmlns:a16="http://schemas.microsoft.com/office/drawing/2014/main" id="{B9E48660-2A82-9A27-8F48-D2ADED7672FA}"/>
              </a:ext>
            </a:extLst>
          </p:cNvPr>
          <p:cNvSpPr txBox="1"/>
          <p:nvPr/>
        </p:nvSpPr>
        <p:spPr>
          <a:xfrm>
            <a:off x="6971214" y="5114156"/>
            <a:ext cx="1672868" cy="261610"/>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r>
              <a:rPr lang="en-US" dirty="0"/>
              <a:t>TF-IDF</a:t>
            </a:r>
          </a:p>
        </p:txBody>
      </p:sp>
      <p:sp>
        <p:nvSpPr>
          <p:cNvPr id="125" name="TextBox 124">
            <a:extLst>
              <a:ext uri="{FF2B5EF4-FFF2-40B4-BE49-F238E27FC236}">
                <a16:creationId xmlns:a16="http://schemas.microsoft.com/office/drawing/2014/main" id="{0FC30A91-7FF5-CFD3-28E5-91DD6A3841AE}"/>
              </a:ext>
            </a:extLst>
          </p:cNvPr>
          <p:cNvSpPr txBox="1"/>
          <p:nvPr/>
        </p:nvSpPr>
        <p:spPr>
          <a:xfrm>
            <a:off x="4837248" y="5102971"/>
            <a:ext cx="2122141" cy="1446550"/>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200">
                <a:solidFill>
                  <a:schemeClr val="tx1">
                    <a:lumMod val="85000"/>
                    <a:lumOff val="15000"/>
                  </a:schemeClr>
                </a:solidFill>
                <a:latin typeface="Ekachon" panose="00000500000000000000" pitchFamily="2" charset="-34"/>
                <a:cs typeface="Ekachon" panose="00000500000000000000" pitchFamily="2" charset="-34"/>
              </a:defRPr>
            </a:lvl1pPr>
          </a:lstStyle>
          <a:p>
            <a:r>
              <a:rPr lang="en-US" sz="1100" dirty="0">
                <a:latin typeface="Century Gothic" panose="020B0502020202020204" pitchFamily="34" charset="0"/>
              </a:rPr>
              <a:t>Remove Emoji</a:t>
            </a:r>
          </a:p>
          <a:p>
            <a:r>
              <a:rPr lang="en-US" sz="1100" dirty="0">
                <a:latin typeface="Century Gothic" panose="020B0502020202020204" pitchFamily="34" charset="0"/>
              </a:rPr>
              <a:t>Remove non-alphabet</a:t>
            </a:r>
          </a:p>
          <a:p>
            <a:r>
              <a:rPr lang="en-US" sz="1100" dirty="0">
                <a:latin typeface="Century Gothic" panose="020B0502020202020204" pitchFamily="34" charset="0"/>
              </a:rPr>
              <a:t>Remove URL</a:t>
            </a:r>
          </a:p>
          <a:p>
            <a:r>
              <a:rPr lang="en-US" sz="1100" dirty="0">
                <a:latin typeface="Century Gothic" panose="020B0502020202020204" pitchFamily="34" charset="0"/>
              </a:rPr>
              <a:t>Remove Hashtag</a:t>
            </a:r>
          </a:p>
          <a:p>
            <a:r>
              <a:rPr lang="en-US" sz="1100" dirty="0">
                <a:latin typeface="Century Gothic" panose="020B0502020202020204" pitchFamily="34" charset="0"/>
              </a:rPr>
              <a:t>Remove </a:t>
            </a:r>
            <a:r>
              <a:rPr lang="en-US" sz="1100" dirty="0" err="1">
                <a:latin typeface="Century Gothic" panose="020B0502020202020204" pitchFamily="34" charset="0"/>
              </a:rPr>
              <a:t>Stopword</a:t>
            </a:r>
            <a:endParaRPr lang="en-US" sz="1100" dirty="0">
              <a:latin typeface="Century Gothic" panose="020B0502020202020204" pitchFamily="34" charset="0"/>
            </a:endParaRPr>
          </a:p>
          <a:p>
            <a:r>
              <a:rPr lang="en-US" sz="1100" dirty="0">
                <a:latin typeface="Century Gothic" panose="020B0502020202020204" pitchFamily="34" charset="0"/>
              </a:rPr>
              <a:t>Remove more than 3 repetitive</a:t>
            </a:r>
          </a:p>
          <a:p>
            <a:r>
              <a:rPr lang="en-US" sz="1100" dirty="0">
                <a:latin typeface="Century Gothic" panose="020B0502020202020204" pitchFamily="34" charset="0"/>
              </a:rPr>
              <a:t>Word Tokenized</a:t>
            </a:r>
          </a:p>
        </p:txBody>
      </p:sp>
      <p:sp>
        <p:nvSpPr>
          <p:cNvPr id="111" name="TextBox 110">
            <a:extLst>
              <a:ext uri="{FF2B5EF4-FFF2-40B4-BE49-F238E27FC236}">
                <a16:creationId xmlns:a16="http://schemas.microsoft.com/office/drawing/2014/main" id="{060AB6DD-1907-0913-7DF0-7E04DC41A99D}"/>
              </a:ext>
            </a:extLst>
          </p:cNvPr>
          <p:cNvSpPr txBox="1"/>
          <p:nvPr/>
        </p:nvSpPr>
        <p:spPr>
          <a:xfrm>
            <a:off x="787217" y="412182"/>
            <a:ext cx="4851981" cy="499638"/>
          </a:xfrm>
          <a:prstGeom prst="rect">
            <a:avLst/>
          </a:prstGeom>
          <a:noFill/>
          <a:ln>
            <a:noFill/>
          </a:ln>
        </p:spPr>
        <p:txBody>
          <a:bodyPr wrap="none" rtlCol="0" anchor="ctr" anchorCtr="1">
            <a:noAutofit/>
            <a:scene3d>
              <a:camera prst="orthographicFront"/>
              <a:lightRig rig="threePt" dir="t"/>
            </a:scene3d>
            <a:sp3d extrusionH="57150">
              <a:bevelT w="82550" h="38100" prst="coolSlant"/>
            </a:sp3d>
          </a:bodyPr>
          <a:lstStyle/>
          <a:p>
            <a:r>
              <a:rPr lang="en-US" sz="6000" b="1" dirty="0">
                <a:solidFill>
                  <a:srgbClr val="000059"/>
                </a:solidFill>
                <a:latin typeface="Ekachon" panose="00000500000000000000" pitchFamily="2" charset="-34"/>
                <a:cs typeface="Ekachon" panose="00000500000000000000" pitchFamily="2" charset="-34"/>
              </a:rPr>
              <a:t>DATA PROCESS</a:t>
            </a:r>
          </a:p>
        </p:txBody>
      </p:sp>
      <p:sp>
        <p:nvSpPr>
          <p:cNvPr id="112" name="TextBox 111">
            <a:extLst>
              <a:ext uri="{FF2B5EF4-FFF2-40B4-BE49-F238E27FC236}">
                <a16:creationId xmlns:a16="http://schemas.microsoft.com/office/drawing/2014/main" id="{A9C4E56C-C52B-BFA1-2860-3FAC320E5291}"/>
              </a:ext>
            </a:extLst>
          </p:cNvPr>
          <p:cNvSpPr txBox="1"/>
          <p:nvPr/>
        </p:nvSpPr>
        <p:spPr>
          <a:xfrm>
            <a:off x="224437" y="4201079"/>
            <a:ext cx="2022191" cy="1277273"/>
          </a:xfrm>
          <a:prstGeom prst="rect">
            <a:avLst/>
          </a:prstGeom>
          <a:noFill/>
        </p:spPr>
        <p:txBody>
          <a:bodyPr wrap="square" rtlCol="0">
            <a:spAutoFit/>
          </a:bodyPr>
          <a:lstStyle/>
          <a:p>
            <a:pPr marL="114300" indent="-114300">
              <a:buFont typeface="Arial" panose="020B0604020202020204" pitchFamily="34" charset="0"/>
              <a:buChar char="•"/>
            </a:pPr>
            <a:r>
              <a:rPr lang="en-US" sz="1100" dirty="0">
                <a:solidFill>
                  <a:schemeClr val="tx1">
                    <a:lumMod val="85000"/>
                    <a:lumOff val="15000"/>
                  </a:schemeClr>
                </a:solidFill>
                <a:latin typeface="Century Gothic" panose="020B0502020202020204" pitchFamily="34" charset="0"/>
                <a:cs typeface="Ekachon" panose="00000500000000000000" pitchFamily="2" charset="-34"/>
              </a:rPr>
              <a:t>Using </a:t>
            </a:r>
            <a:r>
              <a:rPr lang="en-US" sz="1100" dirty="0" err="1">
                <a:solidFill>
                  <a:schemeClr val="tx1">
                    <a:lumMod val="85000"/>
                    <a:lumOff val="15000"/>
                  </a:schemeClr>
                </a:solidFill>
                <a:latin typeface="Century Gothic" panose="020B0502020202020204" pitchFamily="34" charset="0"/>
                <a:cs typeface="Ekachon" panose="00000500000000000000" pitchFamily="2" charset="-34"/>
              </a:rPr>
              <a:t>SNScrape</a:t>
            </a:r>
            <a:r>
              <a:rPr lang="en-US" sz="1100" dirty="0">
                <a:solidFill>
                  <a:schemeClr val="tx1">
                    <a:lumMod val="85000"/>
                    <a:lumOff val="15000"/>
                  </a:schemeClr>
                </a:solidFill>
                <a:latin typeface="Century Gothic" panose="020B0502020202020204" pitchFamily="34" charset="0"/>
                <a:cs typeface="Ekachon" panose="00000500000000000000" pitchFamily="2" charset="-34"/>
              </a:rPr>
              <a:t> to scrape data from Twitter</a:t>
            </a:r>
          </a:p>
          <a:p>
            <a:pPr marL="114300" indent="-114300">
              <a:buFont typeface="Arial" panose="020B0604020202020204" pitchFamily="34" charset="0"/>
              <a:buChar char="•"/>
            </a:pPr>
            <a:r>
              <a:rPr lang="en-US" sz="1100" dirty="0">
                <a:solidFill>
                  <a:schemeClr val="tx1">
                    <a:lumMod val="85000"/>
                    <a:lumOff val="15000"/>
                  </a:schemeClr>
                </a:solidFill>
                <a:latin typeface="Century Gothic" panose="020B0502020202020204" pitchFamily="34" charset="0"/>
                <a:cs typeface="Ekachon" panose="00000500000000000000" pitchFamily="2" charset="-34"/>
              </a:rPr>
              <a:t>Search 25 Keywords </a:t>
            </a:r>
          </a:p>
          <a:p>
            <a:pPr marL="114300" indent="-114300">
              <a:buFont typeface="Arial" panose="020B0604020202020204" pitchFamily="34" charset="0"/>
              <a:buChar char="•"/>
            </a:pPr>
            <a:r>
              <a:rPr lang="en-US" sz="1100" dirty="0">
                <a:solidFill>
                  <a:schemeClr val="tx1">
                    <a:lumMod val="85000"/>
                    <a:lumOff val="15000"/>
                  </a:schemeClr>
                </a:solidFill>
                <a:latin typeface="Century Gothic" panose="020B0502020202020204" pitchFamily="34" charset="0"/>
                <a:cs typeface="Ekachon" panose="00000500000000000000" pitchFamily="2" charset="-34"/>
              </a:rPr>
              <a:t>Remove duplicate tweets of the same username and the same text</a:t>
            </a:r>
          </a:p>
        </p:txBody>
      </p:sp>
      <p:grpSp>
        <p:nvGrpSpPr>
          <p:cNvPr id="47" name="Group 46">
            <a:extLst>
              <a:ext uri="{FF2B5EF4-FFF2-40B4-BE49-F238E27FC236}">
                <a16:creationId xmlns:a16="http://schemas.microsoft.com/office/drawing/2014/main" id="{1AD4EF80-3AD3-1357-8817-0FEB86F22587}"/>
              </a:ext>
            </a:extLst>
          </p:cNvPr>
          <p:cNvGrpSpPr/>
          <p:nvPr/>
        </p:nvGrpSpPr>
        <p:grpSpPr>
          <a:xfrm>
            <a:off x="1814149" y="1936127"/>
            <a:ext cx="3023097" cy="3941147"/>
            <a:chOff x="171295" y="1506743"/>
            <a:chExt cx="3387688" cy="4482538"/>
          </a:xfrm>
        </p:grpSpPr>
        <p:grpSp>
          <p:nvGrpSpPr>
            <p:cNvPr id="14" name="Group 13">
              <a:extLst>
                <a:ext uri="{FF2B5EF4-FFF2-40B4-BE49-F238E27FC236}">
                  <a16:creationId xmlns:a16="http://schemas.microsoft.com/office/drawing/2014/main" id="{CF8898B9-5B37-84D0-B749-E9BAD8455208}"/>
                </a:ext>
              </a:extLst>
            </p:cNvPr>
            <p:cNvGrpSpPr/>
            <p:nvPr/>
          </p:nvGrpSpPr>
          <p:grpSpPr>
            <a:xfrm>
              <a:off x="1281772" y="2758627"/>
              <a:ext cx="1062449" cy="1413467"/>
              <a:chOff x="7028415" y="1280503"/>
              <a:chExt cx="1705743" cy="1282002"/>
            </a:xfrm>
          </p:grpSpPr>
          <p:cxnSp>
            <p:nvCxnSpPr>
              <p:cNvPr id="15" name="Straight Connector 14">
                <a:extLst>
                  <a:ext uri="{FF2B5EF4-FFF2-40B4-BE49-F238E27FC236}">
                    <a16:creationId xmlns:a16="http://schemas.microsoft.com/office/drawing/2014/main" id="{247A6A8F-4627-C59F-21A2-753545A87ECF}"/>
                  </a:ext>
                </a:extLst>
              </p:cNvPr>
              <p:cNvCxnSpPr>
                <a:cxnSpLocks/>
              </p:cNvCxnSpPr>
              <p:nvPr/>
            </p:nvCxnSpPr>
            <p:spPr>
              <a:xfrm>
                <a:off x="7028415" y="1280503"/>
                <a:ext cx="1632907"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369A8A4-7D46-E200-3070-A2B8A2368701}"/>
                  </a:ext>
                </a:extLst>
              </p:cNvPr>
              <p:cNvCxnSpPr>
                <a:cxnSpLocks/>
                <a:endCxn id="17" idx="0"/>
              </p:cNvCxnSpPr>
              <p:nvPr/>
            </p:nvCxnSpPr>
            <p:spPr>
              <a:xfrm>
                <a:off x="8661321" y="1280503"/>
                <a:ext cx="0" cy="120103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300C7C5A-A9F2-81BB-243C-092C6A6A4A21}"/>
                  </a:ext>
                </a:extLst>
              </p:cNvPr>
              <p:cNvSpPr/>
              <p:nvPr/>
            </p:nvSpPr>
            <p:spPr>
              <a:xfrm>
                <a:off x="8588484" y="2481542"/>
                <a:ext cx="145674" cy="8096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grpSp>
          <p:nvGrpSpPr>
            <p:cNvPr id="21" name="Group 20">
              <a:extLst>
                <a:ext uri="{FF2B5EF4-FFF2-40B4-BE49-F238E27FC236}">
                  <a16:creationId xmlns:a16="http://schemas.microsoft.com/office/drawing/2014/main" id="{0E5D5197-5F9B-A2F3-D016-6B5D226A7C96}"/>
                </a:ext>
              </a:extLst>
            </p:cNvPr>
            <p:cNvGrpSpPr/>
            <p:nvPr/>
          </p:nvGrpSpPr>
          <p:grpSpPr>
            <a:xfrm>
              <a:off x="171295" y="4214884"/>
              <a:ext cx="447020" cy="1497610"/>
              <a:chOff x="7468299" y="1280503"/>
              <a:chExt cx="1327778" cy="650168"/>
            </a:xfrm>
          </p:grpSpPr>
          <p:cxnSp>
            <p:nvCxnSpPr>
              <p:cNvPr id="22" name="Straight Connector 21">
                <a:extLst>
                  <a:ext uri="{FF2B5EF4-FFF2-40B4-BE49-F238E27FC236}">
                    <a16:creationId xmlns:a16="http://schemas.microsoft.com/office/drawing/2014/main" id="{FA0B21AA-834E-76C7-7C26-124E44039825}"/>
                  </a:ext>
                </a:extLst>
              </p:cNvPr>
              <p:cNvCxnSpPr/>
              <p:nvPr/>
            </p:nvCxnSpPr>
            <p:spPr>
              <a:xfrm flipV="1">
                <a:off x="7468299" y="1280503"/>
                <a:ext cx="1193024"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75A2C7D-A436-5BD3-84F0-81B6FBC968D3}"/>
                  </a:ext>
                </a:extLst>
              </p:cNvPr>
              <p:cNvCxnSpPr/>
              <p:nvPr/>
            </p:nvCxnSpPr>
            <p:spPr>
              <a:xfrm>
                <a:off x="8661321" y="1280503"/>
                <a:ext cx="0" cy="610776"/>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0C6F4A90-73CE-D98D-2F8D-F5CA7FE18D49}"/>
                  </a:ext>
                </a:extLst>
              </p:cNvPr>
              <p:cNvSpPr/>
              <p:nvPr/>
            </p:nvSpPr>
            <p:spPr>
              <a:xfrm>
                <a:off x="8526567" y="1891279"/>
                <a:ext cx="269510" cy="39392"/>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grpSp>
          <p:nvGrpSpPr>
            <p:cNvPr id="28" name="Group 27">
              <a:extLst>
                <a:ext uri="{FF2B5EF4-FFF2-40B4-BE49-F238E27FC236}">
                  <a16:creationId xmlns:a16="http://schemas.microsoft.com/office/drawing/2014/main" id="{ADC8F0A8-3F49-C336-57E6-CAAD00614C8C}"/>
                </a:ext>
              </a:extLst>
            </p:cNvPr>
            <p:cNvGrpSpPr/>
            <p:nvPr/>
          </p:nvGrpSpPr>
          <p:grpSpPr>
            <a:xfrm flipH="1" flipV="1">
              <a:off x="2222968" y="5313994"/>
              <a:ext cx="1336015" cy="675287"/>
              <a:chOff x="7412573" y="1160410"/>
              <a:chExt cx="1493128" cy="609655"/>
            </a:xfrm>
          </p:grpSpPr>
          <p:cxnSp>
            <p:nvCxnSpPr>
              <p:cNvPr id="29" name="Straight Connector 28">
                <a:extLst>
                  <a:ext uri="{FF2B5EF4-FFF2-40B4-BE49-F238E27FC236}">
                    <a16:creationId xmlns:a16="http://schemas.microsoft.com/office/drawing/2014/main" id="{E7398BF6-BA9D-080F-2267-EBC051803D8F}"/>
                  </a:ext>
                </a:extLst>
              </p:cNvPr>
              <p:cNvCxnSpPr>
                <a:cxnSpLocks/>
              </p:cNvCxnSpPr>
              <p:nvPr/>
            </p:nvCxnSpPr>
            <p:spPr>
              <a:xfrm>
                <a:off x="7412573" y="1161460"/>
                <a:ext cx="1442427" cy="4742"/>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B960AF5-C9DD-9DB1-601C-F03F69880F43}"/>
                  </a:ext>
                </a:extLst>
              </p:cNvPr>
              <p:cNvCxnSpPr>
                <a:cxnSpLocks/>
              </p:cNvCxnSpPr>
              <p:nvPr/>
            </p:nvCxnSpPr>
            <p:spPr>
              <a:xfrm flipH="1">
                <a:off x="8854998" y="1160410"/>
                <a:ext cx="1" cy="52869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E7A8ABF1-6890-EAC3-6E0D-77E03FA50FB0}"/>
                  </a:ext>
                </a:extLst>
              </p:cNvPr>
              <p:cNvSpPr/>
              <p:nvPr/>
            </p:nvSpPr>
            <p:spPr>
              <a:xfrm>
                <a:off x="8804296" y="1689102"/>
                <a:ext cx="101405" cy="8096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grpSp>
          <p:nvGrpSpPr>
            <p:cNvPr id="43" name="Group 42">
              <a:extLst>
                <a:ext uri="{FF2B5EF4-FFF2-40B4-BE49-F238E27FC236}">
                  <a16:creationId xmlns:a16="http://schemas.microsoft.com/office/drawing/2014/main" id="{05C5A77B-061B-4127-5A4D-C2CD6A3FC3EB}"/>
                </a:ext>
              </a:extLst>
            </p:cNvPr>
            <p:cNvGrpSpPr/>
            <p:nvPr/>
          </p:nvGrpSpPr>
          <p:grpSpPr>
            <a:xfrm>
              <a:off x="2314443" y="1506743"/>
              <a:ext cx="1194689" cy="1723488"/>
              <a:chOff x="7468299" y="1280503"/>
              <a:chExt cx="1242565" cy="644718"/>
            </a:xfrm>
          </p:grpSpPr>
          <p:cxnSp>
            <p:nvCxnSpPr>
              <p:cNvPr id="44" name="Straight Connector 43">
                <a:extLst>
                  <a:ext uri="{FF2B5EF4-FFF2-40B4-BE49-F238E27FC236}">
                    <a16:creationId xmlns:a16="http://schemas.microsoft.com/office/drawing/2014/main" id="{50097714-9E77-FD08-A9D3-D7AB6C113567}"/>
                  </a:ext>
                </a:extLst>
              </p:cNvPr>
              <p:cNvCxnSpPr/>
              <p:nvPr/>
            </p:nvCxnSpPr>
            <p:spPr>
              <a:xfrm flipV="1">
                <a:off x="7468299" y="1280503"/>
                <a:ext cx="1193024"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6EFD496F-E393-AE7C-D29B-9E54AE30B4C0}"/>
                  </a:ext>
                </a:extLst>
              </p:cNvPr>
              <p:cNvCxnSpPr>
                <a:cxnSpLocks/>
              </p:cNvCxnSpPr>
              <p:nvPr/>
            </p:nvCxnSpPr>
            <p:spPr>
              <a:xfrm>
                <a:off x="8661321" y="1280503"/>
                <a:ext cx="0" cy="610776"/>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17C3C46-14CF-96FC-0325-1E2CBF4D59C6}"/>
                  </a:ext>
                </a:extLst>
              </p:cNvPr>
              <p:cNvSpPr/>
              <p:nvPr/>
            </p:nvSpPr>
            <p:spPr>
              <a:xfrm>
                <a:off x="8616493" y="1891279"/>
                <a:ext cx="94371" cy="33942"/>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grpSp>
      <p:grpSp>
        <p:nvGrpSpPr>
          <p:cNvPr id="48" name="Group 47">
            <a:extLst>
              <a:ext uri="{FF2B5EF4-FFF2-40B4-BE49-F238E27FC236}">
                <a16:creationId xmlns:a16="http://schemas.microsoft.com/office/drawing/2014/main" id="{D9F2AFE5-76EE-A441-A7AF-0C8ABB6909C0}"/>
              </a:ext>
            </a:extLst>
          </p:cNvPr>
          <p:cNvGrpSpPr/>
          <p:nvPr/>
        </p:nvGrpSpPr>
        <p:grpSpPr>
          <a:xfrm>
            <a:off x="7002435" y="2370570"/>
            <a:ext cx="3072388" cy="2735889"/>
            <a:chOff x="2008092" y="3625589"/>
            <a:chExt cx="3442923" cy="3111715"/>
          </a:xfrm>
        </p:grpSpPr>
        <p:grpSp>
          <p:nvGrpSpPr>
            <p:cNvPr id="59" name="Group 58">
              <a:extLst>
                <a:ext uri="{FF2B5EF4-FFF2-40B4-BE49-F238E27FC236}">
                  <a16:creationId xmlns:a16="http://schemas.microsoft.com/office/drawing/2014/main" id="{9EC524CA-A5D5-AB2C-1761-24DCFD4CF29A}"/>
                </a:ext>
              </a:extLst>
            </p:cNvPr>
            <p:cNvGrpSpPr/>
            <p:nvPr/>
          </p:nvGrpSpPr>
          <p:grpSpPr>
            <a:xfrm>
              <a:off x="3143726" y="3670956"/>
              <a:ext cx="2307289" cy="1849609"/>
              <a:chOff x="10017749" y="2107977"/>
              <a:chExt cx="3704312" cy="1677579"/>
            </a:xfrm>
          </p:grpSpPr>
          <p:cxnSp>
            <p:nvCxnSpPr>
              <p:cNvPr id="89" name="Straight Connector 88">
                <a:extLst>
                  <a:ext uri="{FF2B5EF4-FFF2-40B4-BE49-F238E27FC236}">
                    <a16:creationId xmlns:a16="http://schemas.microsoft.com/office/drawing/2014/main" id="{D70BBD35-F8AC-7D94-FAE9-0C7A5ED8D1A3}"/>
                  </a:ext>
                </a:extLst>
              </p:cNvPr>
              <p:cNvCxnSpPr>
                <a:cxnSpLocks/>
              </p:cNvCxnSpPr>
              <p:nvPr/>
            </p:nvCxnSpPr>
            <p:spPr>
              <a:xfrm>
                <a:off x="10090586" y="3785555"/>
                <a:ext cx="1729258"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6E5FAC87-B14D-8C59-9718-3F421199A286}"/>
                  </a:ext>
                </a:extLst>
              </p:cNvPr>
              <p:cNvCxnSpPr>
                <a:cxnSpLocks/>
              </p:cNvCxnSpPr>
              <p:nvPr/>
            </p:nvCxnSpPr>
            <p:spPr>
              <a:xfrm>
                <a:off x="10090586" y="2901760"/>
                <a:ext cx="0" cy="883796"/>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91" name="Oval 90">
                <a:extLst>
                  <a:ext uri="{FF2B5EF4-FFF2-40B4-BE49-F238E27FC236}">
                    <a16:creationId xmlns:a16="http://schemas.microsoft.com/office/drawing/2014/main" id="{96A86A9E-5B6E-CE61-B54D-361CFC0C5575}"/>
                  </a:ext>
                </a:extLst>
              </p:cNvPr>
              <p:cNvSpPr/>
              <p:nvPr/>
            </p:nvSpPr>
            <p:spPr>
              <a:xfrm>
                <a:off x="10017749" y="2849966"/>
                <a:ext cx="145674" cy="8096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cxnSp>
            <p:nvCxnSpPr>
              <p:cNvPr id="135" name="Straight Connector 134">
                <a:extLst>
                  <a:ext uri="{FF2B5EF4-FFF2-40B4-BE49-F238E27FC236}">
                    <a16:creationId xmlns:a16="http://schemas.microsoft.com/office/drawing/2014/main" id="{5A90458A-DF6A-A707-A037-3136923CA359}"/>
                  </a:ext>
                </a:extLst>
              </p:cNvPr>
              <p:cNvCxnSpPr>
                <a:cxnSpLocks/>
              </p:cNvCxnSpPr>
              <p:nvPr/>
            </p:nvCxnSpPr>
            <p:spPr>
              <a:xfrm>
                <a:off x="11782354" y="2107977"/>
                <a:ext cx="1939707" cy="604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7F6BA90B-43FB-49AA-07C7-1A10DFF5BCD8}"/>
                  </a:ext>
                </a:extLst>
              </p:cNvPr>
              <p:cNvCxnSpPr>
                <a:cxnSpLocks/>
              </p:cNvCxnSpPr>
              <p:nvPr/>
            </p:nvCxnSpPr>
            <p:spPr>
              <a:xfrm>
                <a:off x="13722061" y="2115288"/>
                <a:ext cx="0" cy="1025418"/>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82D157DF-F0F9-ABAA-B845-3D0DA17411E2}"/>
                </a:ext>
              </a:extLst>
            </p:cNvPr>
            <p:cNvGrpSpPr/>
            <p:nvPr/>
          </p:nvGrpSpPr>
          <p:grpSpPr>
            <a:xfrm flipH="1" flipV="1">
              <a:off x="2008092" y="5358188"/>
              <a:ext cx="1112853" cy="1379116"/>
              <a:chOff x="7902135" y="485087"/>
              <a:chExt cx="1243724" cy="1245077"/>
            </a:xfrm>
          </p:grpSpPr>
          <p:cxnSp>
            <p:nvCxnSpPr>
              <p:cNvPr id="79" name="Straight Connector 78">
                <a:extLst>
                  <a:ext uri="{FF2B5EF4-FFF2-40B4-BE49-F238E27FC236}">
                    <a16:creationId xmlns:a16="http://schemas.microsoft.com/office/drawing/2014/main" id="{BA4DAEAA-4180-104B-D332-B061432F362F}"/>
                  </a:ext>
                </a:extLst>
              </p:cNvPr>
              <p:cNvCxnSpPr/>
              <p:nvPr/>
            </p:nvCxnSpPr>
            <p:spPr>
              <a:xfrm flipV="1">
                <a:off x="7902135" y="485087"/>
                <a:ext cx="1193025" cy="1"/>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4394653A-329F-AD83-B83C-E2BDF310A8E4}"/>
                  </a:ext>
                </a:extLst>
              </p:cNvPr>
              <p:cNvCxnSpPr>
                <a:cxnSpLocks/>
              </p:cNvCxnSpPr>
              <p:nvPr/>
            </p:nvCxnSpPr>
            <p:spPr>
              <a:xfrm flipH="1">
                <a:off x="9095154" y="486701"/>
                <a:ext cx="6" cy="1162499"/>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1" name="Oval 80">
                <a:extLst>
                  <a:ext uri="{FF2B5EF4-FFF2-40B4-BE49-F238E27FC236}">
                    <a16:creationId xmlns:a16="http://schemas.microsoft.com/office/drawing/2014/main" id="{5DA71A69-5EA5-246E-D9EF-AB6B95CA884C}"/>
                  </a:ext>
                </a:extLst>
              </p:cNvPr>
              <p:cNvSpPr/>
              <p:nvPr/>
            </p:nvSpPr>
            <p:spPr>
              <a:xfrm>
                <a:off x="9044453" y="1649201"/>
                <a:ext cx="101406" cy="80963"/>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sp>
          <p:nvSpPr>
            <p:cNvPr id="134" name="Oval 133">
              <a:extLst>
                <a:ext uri="{FF2B5EF4-FFF2-40B4-BE49-F238E27FC236}">
                  <a16:creationId xmlns:a16="http://schemas.microsoft.com/office/drawing/2014/main" id="{5B34FFE2-65FC-C78B-6700-ADDBF287BCBC}"/>
                </a:ext>
              </a:extLst>
            </p:cNvPr>
            <p:cNvSpPr/>
            <p:nvPr/>
          </p:nvSpPr>
          <p:spPr>
            <a:xfrm>
              <a:off x="4157196" y="3625589"/>
              <a:ext cx="90735" cy="90735"/>
            </a:xfrm>
            <a:prstGeom prst="ellipse">
              <a:avLst/>
            </a:pr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08126"/>
              <a:endParaRPr lang="en-US" sz="1985" noProof="1">
                <a:solidFill>
                  <a:prstClr val="white"/>
                </a:solidFill>
                <a:latin typeface="Calibri" panose="020F0502020204030204"/>
              </a:endParaRPr>
            </a:p>
          </p:txBody>
        </p:sp>
      </p:grpSp>
      <p:sp>
        <p:nvSpPr>
          <p:cNvPr id="127" name="TextBox 126">
            <a:extLst>
              <a:ext uri="{FF2B5EF4-FFF2-40B4-BE49-F238E27FC236}">
                <a16:creationId xmlns:a16="http://schemas.microsoft.com/office/drawing/2014/main" id="{D25EE539-9E0A-7B65-4221-164070E527E7}"/>
              </a:ext>
            </a:extLst>
          </p:cNvPr>
          <p:cNvSpPr txBox="1"/>
          <p:nvPr/>
        </p:nvSpPr>
        <p:spPr>
          <a:xfrm>
            <a:off x="904692" y="2723303"/>
            <a:ext cx="2308516" cy="1107996"/>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200">
                <a:solidFill>
                  <a:schemeClr val="tx1">
                    <a:lumMod val="85000"/>
                    <a:lumOff val="15000"/>
                  </a:schemeClr>
                </a:solidFill>
                <a:latin typeface="Ekachon" panose="00000500000000000000" pitchFamily="2" charset="-34"/>
                <a:cs typeface="Ekachon" panose="00000500000000000000" pitchFamily="2" charset="-34"/>
              </a:defRPr>
            </a:lvl1pPr>
          </a:lstStyle>
          <a:p>
            <a:r>
              <a:rPr lang="en-US" sz="1100" dirty="0">
                <a:latin typeface="Century Gothic" panose="020B0502020202020204" pitchFamily="34" charset="0"/>
              </a:rPr>
              <a:t>Test set: 1,000 messages are selected randomly, with party proportions equivalent to the overall data</a:t>
            </a:r>
            <a:endParaRPr lang="th-TH" sz="1100" dirty="0">
              <a:latin typeface="Century Gothic" panose="020B0502020202020204" pitchFamily="34" charset="0"/>
            </a:endParaRPr>
          </a:p>
          <a:p>
            <a:r>
              <a:rPr lang="en-US" sz="1100" dirty="0">
                <a:latin typeface="Century Gothic" panose="020B0502020202020204" pitchFamily="34" charset="0"/>
              </a:rPr>
              <a:t>Label the sentiment of each tweet manually</a:t>
            </a:r>
          </a:p>
        </p:txBody>
      </p:sp>
      <p:sp>
        <p:nvSpPr>
          <p:cNvPr id="128" name="TextBox 127">
            <a:extLst>
              <a:ext uri="{FF2B5EF4-FFF2-40B4-BE49-F238E27FC236}">
                <a16:creationId xmlns:a16="http://schemas.microsoft.com/office/drawing/2014/main" id="{12B3406A-F8E3-5E9D-E640-CDC4C25EBA96}"/>
              </a:ext>
            </a:extLst>
          </p:cNvPr>
          <p:cNvSpPr txBox="1"/>
          <p:nvPr/>
        </p:nvSpPr>
        <p:spPr>
          <a:xfrm>
            <a:off x="1070645" y="1613974"/>
            <a:ext cx="3190728" cy="600164"/>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r>
              <a:rPr lang="en-US" dirty="0"/>
              <a:t>Dataset for training model: </a:t>
            </a:r>
            <a:r>
              <a:rPr lang="en-US" dirty="0" err="1"/>
              <a:t>Wisesight</a:t>
            </a:r>
            <a:r>
              <a:rPr lang="en-US" dirty="0"/>
              <a:t> Sentiment Corpus 26,737 messages </a:t>
            </a:r>
          </a:p>
          <a:p>
            <a:r>
              <a:rPr lang="en-US" dirty="0"/>
              <a:t>Split Train : Test : Validate (76:10:14)</a:t>
            </a:r>
          </a:p>
        </p:txBody>
      </p:sp>
      <p:sp>
        <p:nvSpPr>
          <p:cNvPr id="139" name="TextBox 138">
            <a:extLst>
              <a:ext uri="{FF2B5EF4-FFF2-40B4-BE49-F238E27FC236}">
                <a16:creationId xmlns:a16="http://schemas.microsoft.com/office/drawing/2014/main" id="{ABDD3A7C-5265-8904-2AD4-179FFFA4798A}"/>
              </a:ext>
            </a:extLst>
          </p:cNvPr>
          <p:cNvSpPr txBox="1"/>
          <p:nvPr/>
        </p:nvSpPr>
        <p:spPr>
          <a:xfrm>
            <a:off x="10038090" y="2367800"/>
            <a:ext cx="1472006" cy="1107996"/>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r>
              <a:rPr lang="en-US" dirty="0"/>
              <a:t>Criteria for selecting tweets</a:t>
            </a:r>
          </a:p>
          <a:p>
            <a:r>
              <a:rPr lang="en-US" dirty="0"/>
              <a:t>Party scoring by user</a:t>
            </a:r>
          </a:p>
          <a:p>
            <a:r>
              <a:rPr lang="en-US" dirty="0"/>
              <a:t>Multiple Linear Regression</a:t>
            </a:r>
            <a:endParaRPr lang="th-TH" dirty="0"/>
          </a:p>
        </p:txBody>
      </p:sp>
      <p:pic>
        <p:nvPicPr>
          <p:cNvPr id="145" name="Picture 2" descr="หลักสูตร - NIDA-GSAS">
            <a:extLst>
              <a:ext uri="{FF2B5EF4-FFF2-40B4-BE49-F238E27FC236}">
                <a16:creationId xmlns:a16="http://schemas.microsoft.com/office/drawing/2014/main" id="{EB347095-ED36-EC9D-FF58-36565743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176D50C-BC0A-B08B-8279-D8ADB25BC3E1}"/>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a:t>
            </a:fld>
            <a:endParaRPr lang="en-US" sz="1400" dirty="0">
              <a:latin typeface="Century Gothic" panose="020B0502020202020204" pitchFamily="34" charset="0"/>
              <a:cs typeface="Ekachon" panose="00000500000000000000" pitchFamily="2" charset="-34"/>
            </a:endParaRPr>
          </a:p>
        </p:txBody>
      </p:sp>
    </p:spTree>
    <p:extLst>
      <p:ext uri="{BB962C8B-B14F-4D97-AF65-F5344CB8AC3E}">
        <p14:creationId xmlns:p14="http://schemas.microsoft.com/office/powerpoint/2010/main" val="12993884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E2A5BFD-9989-6D97-664F-27CBBCD6F343}"/>
              </a:ext>
            </a:extLst>
          </p:cNvPr>
          <p:cNvSpPr/>
          <p:nvPr/>
        </p:nvSpPr>
        <p:spPr>
          <a:xfrm>
            <a:off x="8363854" y="1427260"/>
            <a:ext cx="3547677" cy="1608064"/>
          </a:xfrm>
          <a:prstGeom prst="roundRect">
            <a:avLst>
              <a:gd name="adj" fmla="val 9191"/>
            </a:avLst>
          </a:prstGeom>
          <a:solidFill>
            <a:schemeClr val="accent4">
              <a:lumMod val="20000"/>
              <a:lumOff val="80000"/>
            </a:schemeClr>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4" name="Rectangle 73">
            <a:extLst>
              <a:ext uri="{FF2B5EF4-FFF2-40B4-BE49-F238E27FC236}">
                <a16:creationId xmlns:a16="http://schemas.microsoft.com/office/drawing/2014/main" id="{70B212C7-1A8B-8FBD-ADA1-48A81F4ECCBB}"/>
              </a:ext>
            </a:extLst>
          </p:cNvPr>
          <p:cNvSpPr/>
          <p:nvPr/>
        </p:nvSpPr>
        <p:spPr>
          <a:xfrm>
            <a:off x="3892192" y="1681902"/>
            <a:ext cx="4324035" cy="227981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2" name="Rectangle 71">
            <a:extLst>
              <a:ext uri="{FF2B5EF4-FFF2-40B4-BE49-F238E27FC236}">
                <a16:creationId xmlns:a16="http://schemas.microsoft.com/office/drawing/2014/main" id="{E7278094-6823-34C0-319A-9DAB5E45FD51}"/>
              </a:ext>
            </a:extLst>
          </p:cNvPr>
          <p:cNvSpPr/>
          <p:nvPr/>
        </p:nvSpPr>
        <p:spPr>
          <a:xfrm>
            <a:off x="333568" y="1681902"/>
            <a:ext cx="3420285" cy="227981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70" name="Rectangle 69">
            <a:extLst>
              <a:ext uri="{FF2B5EF4-FFF2-40B4-BE49-F238E27FC236}">
                <a16:creationId xmlns:a16="http://schemas.microsoft.com/office/drawing/2014/main" id="{BF96F629-6444-211C-03B1-3503D65B9481}"/>
              </a:ext>
            </a:extLst>
          </p:cNvPr>
          <p:cNvSpPr/>
          <p:nvPr/>
        </p:nvSpPr>
        <p:spPr>
          <a:xfrm>
            <a:off x="8349045" y="5285572"/>
            <a:ext cx="3547680" cy="1438408"/>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6" name="Rectangle 65">
            <a:extLst>
              <a:ext uri="{FF2B5EF4-FFF2-40B4-BE49-F238E27FC236}">
                <a16:creationId xmlns:a16="http://schemas.microsoft.com/office/drawing/2014/main" id="{9B194913-9CF9-C5BB-C379-03B2AAEE1932}"/>
              </a:ext>
            </a:extLst>
          </p:cNvPr>
          <p:cNvSpPr/>
          <p:nvPr/>
        </p:nvSpPr>
        <p:spPr>
          <a:xfrm>
            <a:off x="8349045" y="3187815"/>
            <a:ext cx="3547680" cy="1968389"/>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2" name="Rectangle 61">
            <a:extLst>
              <a:ext uri="{FF2B5EF4-FFF2-40B4-BE49-F238E27FC236}">
                <a16:creationId xmlns:a16="http://schemas.microsoft.com/office/drawing/2014/main" id="{2836EE5D-1143-EF54-4D6B-1AC54A611481}"/>
              </a:ext>
            </a:extLst>
          </p:cNvPr>
          <p:cNvSpPr/>
          <p:nvPr/>
        </p:nvSpPr>
        <p:spPr>
          <a:xfrm>
            <a:off x="4668547" y="5859041"/>
            <a:ext cx="3547680" cy="866442"/>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7" name="Rectangle 56">
            <a:extLst>
              <a:ext uri="{FF2B5EF4-FFF2-40B4-BE49-F238E27FC236}">
                <a16:creationId xmlns:a16="http://schemas.microsoft.com/office/drawing/2014/main" id="{E77B1E64-37F6-E3DD-76C1-04FBAB7D74C2}"/>
              </a:ext>
            </a:extLst>
          </p:cNvPr>
          <p:cNvSpPr/>
          <p:nvPr/>
        </p:nvSpPr>
        <p:spPr>
          <a:xfrm>
            <a:off x="4668547" y="4384435"/>
            <a:ext cx="3547680" cy="1376154"/>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3" name="Rectangle 52">
            <a:extLst>
              <a:ext uri="{FF2B5EF4-FFF2-40B4-BE49-F238E27FC236}">
                <a16:creationId xmlns:a16="http://schemas.microsoft.com/office/drawing/2014/main" id="{6D645DBA-695D-D03E-B000-DBB0DC1690AE}"/>
              </a:ext>
            </a:extLst>
          </p:cNvPr>
          <p:cNvSpPr/>
          <p:nvPr/>
        </p:nvSpPr>
        <p:spPr>
          <a:xfrm>
            <a:off x="346237" y="4384436"/>
            <a:ext cx="4177670" cy="2334206"/>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pic>
        <p:nvPicPr>
          <p:cNvPr id="34" name="Picture 33">
            <a:extLst>
              <a:ext uri="{FF2B5EF4-FFF2-40B4-BE49-F238E27FC236}">
                <a16:creationId xmlns:a16="http://schemas.microsoft.com/office/drawing/2014/main" id="{BD4883B6-13EF-B785-C169-BBF061E4FCC0}"/>
              </a:ext>
            </a:extLst>
          </p:cNvPr>
          <p:cNvPicPr>
            <a:picLocks noChangeAspect="1"/>
          </p:cNvPicPr>
          <p:nvPr/>
        </p:nvPicPr>
        <p:blipFill rotWithShape="1">
          <a:blip r:embed="rId2"/>
          <a:srcRect r="11887"/>
          <a:stretch/>
        </p:blipFill>
        <p:spPr>
          <a:xfrm>
            <a:off x="4798019" y="4745886"/>
            <a:ext cx="3230544" cy="539905"/>
          </a:xfrm>
          <a:prstGeom prst="rect">
            <a:avLst/>
          </a:prstGeom>
        </p:spPr>
      </p:pic>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 name="Picture 2" descr="หลักสูตร - NIDA-GSAS">
            <a:extLst>
              <a:ext uri="{FF2B5EF4-FFF2-40B4-BE49-F238E27FC236}">
                <a16:creationId xmlns:a16="http://schemas.microsoft.com/office/drawing/2014/main" id="{F8EF8C37-379C-1E1D-98BC-AFBF80D0E9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1">
            <a:extLst>
              <a:ext uri="{FF2B5EF4-FFF2-40B4-BE49-F238E27FC236}">
                <a16:creationId xmlns:a16="http://schemas.microsoft.com/office/drawing/2014/main" id="{45ED9AF8-0F35-8A07-8067-3C6C23442B74}"/>
              </a:ext>
            </a:extLst>
          </p:cNvPr>
          <p:cNvSpPr txBox="1">
            <a:spLocks/>
          </p:cNvSpPr>
          <p:nvPr/>
        </p:nvSpPr>
        <p:spPr>
          <a:xfrm>
            <a:off x="9419824" y="656224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30</a:t>
            </a:fld>
            <a:endParaRPr lang="en-US" sz="1400" dirty="0">
              <a:latin typeface="Century Gothic" panose="020B0502020202020204" pitchFamily="34" charset="0"/>
              <a:cs typeface="Ekachon" panose="00000500000000000000" pitchFamily="2" charset="-34"/>
            </a:endParaRPr>
          </a:p>
        </p:txBody>
      </p:sp>
      <p:sp>
        <p:nvSpPr>
          <p:cNvPr id="5" name="TextBox 4">
            <a:extLst>
              <a:ext uri="{FF2B5EF4-FFF2-40B4-BE49-F238E27FC236}">
                <a16:creationId xmlns:a16="http://schemas.microsoft.com/office/drawing/2014/main" id="{BA0A5A4A-CDC3-E137-C7C7-779D058A144F}"/>
              </a:ext>
            </a:extLst>
          </p:cNvPr>
          <p:cNvSpPr txBox="1"/>
          <p:nvPr/>
        </p:nvSpPr>
        <p:spPr>
          <a:xfrm>
            <a:off x="1606756" y="814632"/>
            <a:ext cx="10138409" cy="369332"/>
          </a:xfrm>
          <a:prstGeom prst="rect">
            <a:avLst/>
          </a:prstGeom>
          <a:noFill/>
        </p:spPr>
        <p:txBody>
          <a:bodyPr wrap="square">
            <a:spAutoFit/>
          </a:bodyPr>
          <a:lstStyle/>
          <a:p>
            <a:r>
              <a:rPr lang="en-US" dirty="0">
                <a:latin typeface="Ekachon" panose="00000500000000000000" pitchFamily="2" charset="-34"/>
                <a:cs typeface="Ekachon" panose="00000500000000000000" pitchFamily="2" charset="-34"/>
              </a:rPr>
              <a:t>Are number of retweets in Twitter in each sentiment predictive of party vote score ranking?</a:t>
            </a:r>
          </a:p>
        </p:txBody>
      </p:sp>
      <p:sp>
        <p:nvSpPr>
          <p:cNvPr id="6" name="TextBox 5">
            <a:extLst>
              <a:ext uri="{FF2B5EF4-FFF2-40B4-BE49-F238E27FC236}">
                <a16:creationId xmlns:a16="http://schemas.microsoft.com/office/drawing/2014/main" id="{AA2923F6-1B9A-64F6-2005-2AC38DD24DC6}"/>
              </a:ext>
            </a:extLst>
          </p:cNvPr>
          <p:cNvSpPr txBox="1"/>
          <p:nvPr/>
        </p:nvSpPr>
        <p:spPr>
          <a:xfrm>
            <a:off x="278470" y="814632"/>
            <a:ext cx="6097604"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Objective:</a:t>
            </a:r>
          </a:p>
        </p:txBody>
      </p:sp>
      <p:sp>
        <p:nvSpPr>
          <p:cNvPr id="7" name="TextBox 6">
            <a:extLst>
              <a:ext uri="{FF2B5EF4-FFF2-40B4-BE49-F238E27FC236}">
                <a16:creationId xmlns:a16="http://schemas.microsoft.com/office/drawing/2014/main" id="{8AAC83B9-A14B-DC69-96CC-FA4FCB6D06E5}"/>
              </a:ext>
            </a:extLst>
          </p:cNvPr>
          <p:cNvSpPr txBox="1"/>
          <p:nvPr/>
        </p:nvSpPr>
        <p:spPr>
          <a:xfrm>
            <a:off x="295275" y="1298523"/>
            <a:ext cx="1968932"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Data collection:</a:t>
            </a:r>
          </a:p>
        </p:txBody>
      </p:sp>
      <p:sp>
        <p:nvSpPr>
          <p:cNvPr id="11" name="TextBox 10">
            <a:extLst>
              <a:ext uri="{FF2B5EF4-FFF2-40B4-BE49-F238E27FC236}">
                <a16:creationId xmlns:a16="http://schemas.microsoft.com/office/drawing/2014/main" id="{562F0426-7572-778F-A767-B1BC8D63CD64}"/>
              </a:ext>
            </a:extLst>
          </p:cNvPr>
          <p:cNvSpPr txBox="1"/>
          <p:nvPr/>
        </p:nvSpPr>
        <p:spPr>
          <a:xfrm>
            <a:off x="3830188" y="1278015"/>
            <a:ext cx="6097604" cy="369332"/>
          </a:xfrm>
          <a:prstGeom prst="rect">
            <a:avLst/>
          </a:prstGeom>
          <a:noFill/>
        </p:spPr>
        <p:txBody>
          <a:bodyPr wrap="square">
            <a:spAutoFit/>
          </a:bodyPr>
          <a:lstStyle/>
          <a:p>
            <a:r>
              <a:rPr lang="en-US" b="1" dirty="0">
                <a:latin typeface="Ekachon" panose="00000500000000000000" pitchFamily="2" charset="-34"/>
                <a:cs typeface="Ekachon" panose="00000500000000000000" pitchFamily="2" charset="-34"/>
              </a:rPr>
              <a:t>Estimation of Coefficients (OLS):</a:t>
            </a:r>
          </a:p>
        </p:txBody>
      </p:sp>
      <p:sp>
        <p:nvSpPr>
          <p:cNvPr id="12" name="TextBox 11">
            <a:extLst>
              <a:ext uri="{FF2B5EF4-FFF2-40B4-BE49-F238E27FC236}">
                <a16:creationId xmlns:a16="http://schemas.microsoft.com/office/drawing/2014/main" id="{3CFB7D97-6AD4-C2EE-73BE-07C13AFCC6CC}"/>
              </a:ext>
            </a:extLst>
          </p:cNvPr>
          <p:cNvSpPr txBox="1"/>
          <p:nvPr/>
        </p:nvSpPr>
        <p:spPr>
          <a:xfrm>
            <a:off x="8392124" y="1498137"/>
            <a:ext cx="3169771" cy="400110"/>
          </a:xfrm>
          <a:prstGeom prst="rect">
            <a:avLst/>
          </a:prstGeom>
          <a:noFill/>
        </p:spPr>
        <p:txBody>
          <a:bodyPr wrap="square">
            <a:spAutoFit/>
          </a:bodyPr>
          <a:lstStyle/>
          <a:p>
            <a:pPr algn="l"/>
            <a:r>
              <a:rPr lang="en-US" sz="2000" b="0" i="0" dirty="0">
                <a:solidFill>
                  <a:srgbClr val="0000CC"/>
                </a:solidFill>
                <a:effectLst/>
                <a:latin typeface="Ekachon" panose="00000500000000000000" pitchFamily="2" charset="-34"/>
                <a:cs typeface="Ekachon" panose="00000500000000000000" pitchFamily="2" charset="-34"/>
              </a:rPr>
              <a:t>Y</a:t>
            </a:r>
            <a:r>
              <a:rPr lang="en-US" sz="2000" b="0" i="0" dirty="0">
                <a:effectLst/>
                <a:latin typeface="Ekachon" panose="00000500000000000000" pitchFamily="2" charset="-34"/>
                <a:cs typeface="Ekachon" panose="00000500000000000000" pitchFamily="2" charset="-34"/>
              </a:rPr>
              <a:t> = </a:t>
            </a:r>
            <a:r>
              <a:rPr lang="en-US" sz="2000" b="0" i="0" dirty="0">
                <a:solidFill>
                  <a:srgbClr val="F14E41"/>
                </a:solidFill>
                <a:effectLst/>
                <a:latin typeface="Ekachon" panose="00000500000000000000" pitchFamily="2" charset="-34"/>
                <a:cs typeface="Ekachon" panose="00000500000000000000" pitchFamily="2" charset="-34"/>
              </a:rPr>
              <a:t>β₀</a:t>
            </a:r>
            <a:r>
              <a:rPr lang="en-US" sz="2000" b="0" i="0" dirty="0">
                <a:effectLst/>
                <a:latin typeface="Ekachon" panose="00000500000000000000" pitchFamily="2" charset="-34"/>
                <a:cs typeface="Ekachon" panose="00000500000000000000" pitchFamily="2" charset="-34"/>
              </a:rPr>
              <a:t> + </a:t>
            </a:r>
            <a:r>
              <a:rPr lang="en-US" sz="2000" b="0" i="0" dirty="0">
                <a:solidFill>
                  <a:srgbClr val="C00000"/>
                </a:solidFill>
                <a:effectLst/>
                <a:latin typeface="Ekachon" panose="00000500000000000000" pitchFamily="2" charset="-34"/>
                <a:cs typeface="Ekachon" panose="00000500000000000000" pitchFamily="2" charset="-34"/>
              </a:rPr>
              <a:t>β₁</a:t>
            </a:r>
            <a:r>
              <a:rPr lang="en-US" sz="2000" b="0" i="0" dirty="0">
                <a:effectLst/>
                <a:latin typeface="Ekachon" panose="00000500000000000000" pitchFamily="2" charset="-34"/>
                <a:cs typeface="Ekachon" panose="00000500000000000000" pitchFamily="2" charset="-34"/>
              </a:rPr>
              <a:t>X₁ + </a:t>
            </a:r>
            <a:r>
              <a:rPr lang="en-US" sz="2000" b="0" i="0" dirty="0">
                <a:solidFill>
                  <a:srgbClr val="C00000"/>
                </a:solidFill>
                <a:effectLst/>
                <a:latin typeface="Ekachon" panose="00000500000000000000" pitchFamily="2" charset="-34"/>
                <a:cs typeface="Ekachon" panose="00000500000000000000" pitchFamily="2" charset="-34"/>
              </a:rPr>
              <a:t>β₂</a:t>
            </a:r>
            <a:r>
              <a:rPr lang="en-US" sz="2000" b="0" i="0" dirty="0">
                <a:effectLst/>
                <a:latin typeface="Ekachon" panose="00000500000000000000" pitchFamily="2" charset="-34"/>
                <a:cs typeface="Ekachon" panose="00000500000000000000" pitchFamily="2" charset="-34"/>
              </a:rPr>
              <a:t>X₂ + ɛ</a:t>
            </a:r>
          </a:p>
        </p:txBody>
      </p:sp>
      <p:sp>
        <p:nvSpPr>
          <p:cNvPr id="13" name="TextBox 12">
            <a:extLst>
              <a:ext uri="{FF2B5EF4-FFF2-40B4-BE49-F238E27FC236}">
                <a16:creationId xmlns:a16="http://schemas.microsoft.com/office/drawing/2014/main" id="{0DD86647-F98C-13ED-FCDD-36148A4C21F6}"/>
              </a:ext>
            </a:extLst>
          </p:cNvPr>
          <p:cNvSpPr txBox="1"/>
          <p:nvPr/>
        </p:nvSpPr>
        <p:spPr>
          <a:xfrm>
            <a:off x="8404982" y="1890113"/>
            <a:ext cx="3020206" cy="1077218"/>
          </a:xfrm>
          <a:prstGeom prst="rect">
            <a:avLst/>
          </a:prstGeom>
          <a:noFill/>
        </p:spPr>
        <p:txBody>
          <a:bodyPr wrap="square">
            <a:spAutoFit/>
          </a:bodyPr>
          <a:lstStyle/>
          <a:p>
            <a:pPr algn="l"/>
            <a:r>
              <a:rPr lang="en-US" sz="1600" b="0" i="0" dirty="0">
                <a:solidFill>
                  <a:srgbClr val="0000CC"/>
                </a:solidFill>
                <a:effectLst/>
                <a:latin typeface="Ekachon" panose="00000500000000000000" pitchFamily="2" charset="-34"/>
                <a:cs typeface="Ekachon" panose="00000500000000000000" pitchFamily="2" charset="-34"/>
              </a:rPr>
              <a:t>Score Rank </a:t>
            </a:r>
          </a:p>
          <a:p>
            <a:pPr algn="l"/>
            <a:r>
              <a:rPr lang="en-US" sz="1600" b="0" i="0" dirty="0">
                <a:effectLst/>
                <a:latin typeface="Ekachon" panose="00000500000000000000" pitchFamily="2" charset="-34"/>
                <a:cs typeface="Ekachon" panose="00000500000000000000" pitchFamily="2" charset="-34"/>
              </a:rPr>
              <a:t>= </a:t>
            </a:r>
            <a:r>
              <a:rPr lang="en-US" sz="1600" b="0" i="0" dirty="0">
                <a:solidFill>
                  <a:srgbClr val="F14E41"/>
                </a:solidFill>
                <a:effectLst/>
                <a:latin typeface="Ekachon" panose="00000500000000000000" pitchFamily="2" charset="-34"/>
                <a:cs typeface="Ekachon" panose="00000500000000000000" pitchFamily="2" charset="-34"/>
              </a:rPr>
              <a:t>6.0244</a:t>
            </a:r>
            <a:r>
              <a:rPr lang="en-US" sz="1600" b="0" i="0" dirty="0">
                <a:effectLst/>
                <a:latin typeface="Ekachon" panose="00000500000000000000" pitchFamily="2" charset="-34"/>
                <a:cs typeface="Ekachon" panose="00000500000000000000" pitchFamily="2" charset="-34"/>
              </a:rPr>
              <a:t> </a:t>
            </a:r>
          </a:p>
          <a:p>
            <a:pPr algn="l"/>
            <a:r>
              <a:rPr lang="en-US" sz="1600" b="0" i="0" dirty="0">
                <a:effectLst/>
                <a:latin typeface="Ekachon" panose="00000500000000000000" pitchFamily="2" charset="-34"/>
                <a:cs typeface="Ekachon" panose="00000500000000000000" pitchFamily="2" charset="-34"/>
              </a:rPr>
              <a:t>   +</a:t>
            </a:r>
            <a:r>
              <a:rPr lang="en-US" sz="1600" b="0" i="0" dirty="0">
                <a:solidFill>
                  <a:srgbClr val="C00000"/>
                </a:solidFill>
                <a:effectLst/>
                <a:latin typeface="Ekachon" panose="00000500000000000000" pitchFamily="2" charset="-34"/>
                <a:cs typeface="Ekachon" panose="00000500000000000000" pitchFamily="2" charset="-34"/>
              </a:rPr>
              <a:t>15.32 </a:t>
            </a:r>
            <a:r>
              <a:rPr lang="en-US" sz="1600" b="0" i="0" dirty="0">
                <a:effectLst/>
                <a:latin typeface="Ekachon" panose="00000500000000000000" pitchFamily="2" charset="-34"/>
                <a:cs typeface="Ekachon" panose="00000500000000000000" pitchFamily="2" charset="-34"/>
              </a:rPr>
              <a:t>(#Retweet_Pos) 	     </a:t>
            </a:r>
          </a:p>
          <a:p>
            <a:pPr algn="l"/>
            <a:r>
              <a:rPr lang="en-US" sz="1600" b="0" i="0" dirty="0">
                <a:solidFill>
                  <a:srgbClr val="C00000"/>
                </a:solidFill>
                <a:effectLst/>
                <a:latin typeface="Ekachon" panose="00000500000000000000" pitchFamily="2" charset="-34"/>
                <a:cs typeface="Ekachon" panose="00000500000000000000" pitchFamily="2" charset="-34"/>
              </a:rPr>
              <a:t>   -29.4906  </a:t>
            </a:r>
            <a:r>
              <a:rPr lang="en-US" sz="1600" b="0" i="0" dirty="0">
                <a:effectLst/>
                <a:latin typeface="Ekachon" panose="00000500000000000000" pitchFamily="2" charset="-34"/>
                <a:cs typeface="Ekachon" panose="00000500000000000000" pitchFamily="2" charset="-34"/>
              </a:rPr>
              <a:t>(#Retweet_Neu) </a:t>
            </a:r>
          </a:p>
        </p:txBody>
      </p:sp>
      <p:sp>
        <p:nvSpPr>
          <p:cNvPr id="17" name="TextBox 16">
            <a:extLst>
              <a:ext uri="{FF2B5EF4-FFF2-40B4-BE49-F238E27FC236}">
                <a16:creationId xmlns:a16="http://schemas.microsoft.com/office/drawing/2014/main" id="{17DF1A7B-99F3-EEA8-838E-28FD307EFB82}"/>
              </a:ext>
            </a:extLst>
          </p:cNvPr>
          <p:cNvSpPr txBox="1"/>
          <p:nvPr/>
        </p:nvSpPr>
        <p:spPr>
          <a:xfrm>
            <a:off x="307590" y="4045881"/>
            <a:ext cx="2286000" cy="338554"/>
          </a:xfrm>
          <a:prstGeom prst="rect">
            <a:avLst/>
          </a:prstGeom>
          <a:noFill/>
        </p:spPr>
        <p:txBody>
          <a:bodyPr wrap="square">
            <a:spAutoFit/>
          </a:bodyPr>
          <a:lstStyle/>
          <a:p>
            <a:r>
              <a:rPr lang="en-US" sz="1600" b="1" dirty="0">
                <a:latin typeface="Ekachon" panose="00000500000000000000" pitchFamily="2" charset="-34"/>
                <a:cs typeface="Ekachon" panose="00000500000000000000" pitchFamily="2" charset="-34"/>
              </a:rPr>
              <a:t>Test Hypothesis:</a:t>
            </a:r>
          </a:p>
        </p:txBody>
      </p:sp>
      <p:grpSp>
        <p:nvGrpSpPr>
          <p:cNvPr id="55" name="Group 54">
            <a:extLst>
              <a:ext uri="{FF2B5EF4-FFF2-40B4-BE49-F238E27FC236}">
                <a16:creationId xmlns:a16="http://schemas.microsoft.com/office/drawing/2014/main" id="{4F8CB06E-B49E-7285-82E4-C3BFCE413462}"/>
              </a:ext>
            </a:extLst>
          </p:cNvPr>
          <p:cNvGrpSpPr/>
          <p:nvPr/>
        </p:nvGrpSpPr>
        <p:grpSpPr>
          <a:xfrm>
            <a:off x="333568" y="5082293"/>
            <a:ext cx="4334979" cy="776094"/>
            <a:chOff x="329646" y="4819221"/>
            <a:chExt cx="4334979" cy="776094"/>
          </a:xfrm>
        </p:grpSpPr>
        <p:pic>
          <p:nvPicPr>
            <p:cNvPr id="19" name="Picture 18">
              <a:extLst>
                <a:ext uri="{FF2B5EF4-FFF2-40B4-BE49-F238E27FC236}">
                  <a16:creationId xmlns:a16="http://schemas.microsoft.com/office/drawing/2014/main" id="{5CCF20A7-7FC1-516E-D096-9F3CECC4FE89}"/>
                </a:ext>
              </a:extLst>
            </p:cNvPr>
            <p:cNvPicPr>
              <a:picLocks noChangeAspect="1"/>
            </p:cNvPicPr>
            <p:nvPr/>
          </p:nvPicPr>
          <p:blipFill rotWithShape="1">
            <a:blip r:embed="rId4"/>
            <a:srcRect b="10024"/>
            <a:stretch/>
          </p:blipFill>
          <p:spPr>
            <a:xfrm>
              <a:off x="414048" y="4819221"/>
              <a:ext cx="4101218" cy="776094"/>
            </a:xfrm>
            <a:prstGeom prst="rect">
              <a:avLst/>
            </a:prstGeom>
          </p:spPr>
        </p:pic>
        <p:grpSp>
          <p:nvGrpSpPr>
            <p:cNvPr id="26" name="Group 25">
              <a:extLst>
                <a:ext uri="{FF2B5EF4-FFF2-40B4-BE49-F238E27FC236}">
                  <a16:creationId xmlns:a16="http://schemas.microsoft.com/office/drawing/2014/main" id="{7D51A108-19E2-CCE0-1E9D-6C87E8D8CBCD}"/>
                </a:ext>
              </a:extLst>
            </p:cNvPr>
            <p:cNvGrpSpPr/>
            <p:nvPr/>
          </p:nvGrpSpPr>
          <p:grpSpPr>
            <a:xfrm>
              <a:off x="329646" y="5030748"/>
              <a:ext cx="4334979" cy="467436"/>
              <a:chOff x="317324" y="4765194"/>
              <a:chExt cx="4334979" cy="467436"/>
            </a:xfrm>
          </p:grpSpPr>
          <p:sp>
            <p:nvSpPr>
              <p:cNvPr id="25" name="TextBox 24">
                <a:extLst>
                  <a:ext uri="{FF2B5EF4-FFF2-40B4-BE49-F238E27FC236}">
                    <a16:creationId xmlns:a16="http://schemas.microsoft.com/office/drawing/2014/main" id="{0E6290D2-4CE0-CD67-111E-86CB058B6DA8}"/>
                  </a:ext>
                </a:extLst>
              </p:cNvPr>
              <p:cNvSpPr txBox="1"/>
              <p:nvPr/>
            </p:nvSpPr>
            <p:spPr>
              <a:xfrm>
                <a:off x="317324" y="4893409"/>
                <a:ext cx="783102" cy="338554"/>
              </a:xfrm>
              <a:prstGeom prst="rect">
                <a:avLst/>
              </a:prstGeom>
              <a:noFill/>
            </p:spPr>
            <p:txBody>
              <a:bodyPr wrap="square">
                <a:spAutoFit/>
              </a:bodyPr>
              <a:lstStyle/>
              <a:p>
                <a:r>
                  <a:rPr lang="en-US" sz="800" dirty="0">
                    <a:highlight>
                      <a:srgbClr val="FFFFFF"/>
                    </a:highlight>
                    <a:latin typeface="Century Gothic" panose="020B0502020202020204" pitchFamily="34" charset="0"/>
                    <a:cs typeface="Ekachon" panose="00000500000000000000" pitchFamily="2" charset="-34"/>
                  </a:rPr>
                  <a:t> #RT_Pos</a:t>
                </a:r>
              </a:p>
              <a:p>
                <a:r>
                  <a:rPr lang="en-US" sz="800" dirty="0">
                    <a:highlight>
                      <a:srgbClr val="FFFFFF"/>
                    </a:highlight>
                    <a:latin typeface="Century Gothic" panose="020B0502020202020204" pitchFamily="34" charset="0"/>
                    <a:cs typeface="Ekachon" panose="00000500000000000000" pitchFamily="2" charset="-34"/>
                  </a:rPr>
                  <a:t> #RT_Neu </a:t>
                </a:r>
              </a:p>
            </p:txBody>
          </p:sp>
          <p:sp>
            <p:nvSpPr>
              <p:cNvPr id="27" name="TextBox 26">
                <a:extLst>
                  <a:ext uri="{FF2B5EF4-FFF2-40B4-BE49-F238E27FC236}">
                    <a16:creationId xmlns:a16="http://schemas.microsoft.com/office/drawing/2014/main" id="{007F30D5-5D51-83C3-0691-085DFE161E8F}"/>
                  </a:ext>
                </a:extLst>
              </p:cNvPr>
              <p:cNvSpPr txBox="1"/>
              <p:nvPr/>
            </p:nvSpPr>
            <p:spPr>
              <a:xfrm>
                <a:off x="3286927" y="4765194"/>
                <a:ext cx="783102" cy="215444"/>
              </a:xfrm>
              <a:prstGeom prst="rect">
                <a:avLst/>
              </a:prstGeom>
              <a:noFill/>
            </p:spPr>
            <p:txBody>
              <a:bodyPr wrap="square">
                <a:spAutoFit/>
              </a:bodyPr>
              <a:lstStyle/>
              <a:p>
                <a:r>
                  <a:rPr lang="en-US" sz="800" b="1" dirty="0">
                    <a:highlight>
                      <a:srgbClr val="FFFFFF"/>
                    </a:highlight>
                    <a:latin typeface="Century Gothic" panose="020B0502020202020204" pitchFamily="34" charset="0"/>
                    <a:cs typeface="Ekachon" panose="00000500000000000000" pitchFamily="2" charset="-34"/>
                  </a:rPr>
                  <a:t> Alpha</a:t>
                </a:r>
              </a:p>
            </p:txBody>
          </p:sp>
          <p:sp>
            <p:nvSpPr>
              <p:cNvPr id="29" name="TextBox 28">
                <a:extLst>
                  <a:ext uri="{FF2B5EF4-FFF2-40B4-BE49-F238E27FC236}">
                    <a16:creationId xmlns:a16="http://schemas.microsoft.com/office/drawing/2014/main" id="{54CF873C-1379-46F6-90A7-29C26FF1E6F5}"/>
                  </a:ext>
                </a:extLst>
              </p:cNvPr>
              <p:cNvSpPr txBox="1"/>
              <p:nvPr/>
            </p:nvSpPr>
            <p:spPr>
              <a:xfrm>
                <a:off x="3276413" y="4877141"/>
                <a:ext cx="1375890" cy="215444"/>
              </a:xfrm>
              <a:prstGeom prst="rect">
                <a:avLst/>
              </a:prstGeom>
              <a:noFill/>
            </p:spPr>
            <p:txBody>
              <a:bodyPr wrap="square">
                <a:spAutoFit/>
              </a:bodyPr>
              <a:lstStyle/>
              <a:p>
                <a:r>
                  <a:rPr lang="en-US" sz="800" dirty="0">
                    <a:solidFill>
                      <a:srgbClr val="00B050"/>
                    </a:solidFill>
                    <a:highlight>
                      <a:srgbClr val="FFFFFF"/>
                    </a:highlight>
                    <a:latin typeface="Century Gothic" panose="020B0502020202020204" pitchFamily="34" charset="0"/>
                    <a:cs typeface="Ekachon" panose="00000500000000000000" pitchFamily="2" charset="-34"/>
                  </a:rPr>
                  <a:t> &lt;0.05  Reject Ho</a:t>
                </a:r>
              </a:p>
            </p:txBody>
          </p:sp>
          <p:sp>
            <p:nvSpPr>
              <p:cNvPr id="31" name="TextBox 30">
                <a:extLst>
                  <a:ext uri="{FF2B5EF4-FFF2-40B4-BE49-F238E27FC236}">
                    <a16:creationId xmlns:a16="http://schemas.microsoft.com/office/drawing/2014/main" id="{E26E8621-46EA-5651-18D7-9DE76833E5E0}"/>
                  </a:ext>
                </a:extLst>
              </p:cNvPr>
              <p:cNvSpPr txBox="1"/>
              <p:nvPr/>
            </p:nvSpPr>
            <p:spPr>
              <a:xfrm>
                <a:off x="3286927" y="5017186"/>
                <a:ext cx="1216017" cy="215444"/>
              </a:xfrm>
              <a:prstGeom prst="rect">
                <a:avLst/>
              </a:prstGeom>
              <a:noFill/>
            </p:spPr>
            <p:txBody>
              <a:bodyPr wrap="square">
                <a:spAutoFit/>
              </a:bodyPr>
              <a:lstStyle/>
              <a:p>
                <a:r>
                  <a:rPr lang="en-US" sz="800" dirty="0">
                    <a:solidFill>
                      <a:srgbClr val="00B050"/>
                    </a:solidFill>
                    <a:highlight>
                      <a:srgbClr val="FFFFFF"/>
                    </a:highlight>
                    <a:latin typeface="Century Gothic" panose="020B0502020202020204" pitchFamily="34" charset="0"/>
                    <a:cs typeface="Ekachon" panose="00000500000000000000" pitchFamily="2" charset="-34"/>
                  </a:rPr>
                  <a:t> &lt;0.05  Reject Ho</a:t>
                </a:r>
              </a:p>
            </p:txBody>
          </p:sp>
        </p:grpSp>
      </p:grpSp>
      <p:pic>
        <p:nvPicPr>
          <p:cNvPr id="35" name="Picture 34">
            <a:extLst>
              <a:ext uri="{FF2B5EF4-FFF2-40B4-BE49-F238E27FC236}">
                <a16:creationId xmlns:a16="http://schemas.microsoft.com/office/drawing/2014/main" id="{A6A88B7A-F66A-83C1-37E0-9293E39C808B}"/>
              </a:ext>
            </a:extLst>
          </p:cNvPr>
          <p:cNvPicPr>
            <a:picLocks noChangeAspect="1"/>
          </p:cNvPicPr>
          <p:nvPr/>
        </p:nvPicPr>
        <p:blipFill>
          <a:blip r:embed="rId5"/>
          <a:stretch>
            <a:fillRect/>
          </a:stretch>
        </p:blipFill>
        <p:spPr>
          <a:xfrm>
            <a:off x="3554484" y="4498218"/>
            <a:ext cx="938365" cy="499915"/>
          </a:xfrm>
          <a:prstGeom prst="rect">
            <a:avLst/>
          </a:prstGeom>
        </p:spPr>
      </p:pic>
      <p:sp>
        <p:nvSpPr>
          <p:cNvPr id="37" name="TextBox 36">
            <a:extLst>
              <a:ext uri="{FF2B5EF4-FFF2-40B4-BE49-F238E27FC236}">
                <a16:creationId xmlns:a16="http://schemas.microsoft.com/office/drawing/2014/main" id="{29C63329-A150-7604-F0DA-26F46219A33D}"/>
              </a:ext>
            </a:extLst>
          </p:cNvPr>
          <p:cNvSpPr txBox="1"/>
          <p:nvPr/>
        </p:nvSpPr>
        <p:spPr>
          <a:xfrm>
            <a:off x="403068" y="6054370"/>
            <a:ext cx="3583570" cy="400110"/>
          </a:xfrm>
          <a:prstGeom prst="rect">
            <a:avLst/>
          </a:prstGeom>
          <a:noFill/>
        </p:spPr>
        <p:txBody>
          <a:bodyPr wrap="square">
            <a:spAutoFit/>
          </a:bodyPr>
          <a:lstStyle/>
          <a:p>
            <a:pPr marL="114300" indent="-114300">
              <a:buFont typeface="Arial" panose="020B0604020202020204" pitchFamily="34" charset="0"/>
              <a:buChar char="•"/>
            </a:pPr>
            <a:r>
              <a:rPr lang="en-US" sz="1000" dirty="0">
                <a:latin typeface="Century Gothic" panose="020B0502020202020204" pitchFamily="34" charset="0"/>
                <a:cs typeface="Ekachon" panose="00000500000000000000" pitchFamily="2" charset="-34"/>
              </a:rPr>
              <a:t>At the 0.05 level of significance, </a:t>
            </a:r>
            <a:r>
              <a:rPr lang="en-US" sz="1000" dirty="0" err="1">
                <a:latin typeface="Century Gothic" panose="020B0502020202020204" pitchFamily="34" charset="0"/>
                <a:cs typeface="Ekachon" panose="00000500000000000000" pitchFamily="2" charset="-34"/>
              </a:rPr>
              <a:t>RT_Pos</a:t>
            </a:r>
            <a:r>
              <a:rPr lang="en-US" sz="1000" dirty="0">
                <a:latin typeface="Century Gothic" panose="020B0502020202020204" pitchFamily="34" charset="0"/>
                <a:cs typeface="Ekachon" panose="00000500000000000000" pitchFamily="2" charset="-34"/>
              </a:rPr>
              <a:t> and </a:t>
            </a:r>
            <a:r>
              <a:rPr lang="en-US" sz="1000" dirty="0" err="1">
                <a:latin typeface="Century Gothic" panose="020B0502020202020204" pitchFamily="34" charset="0"/>
                <a:cs typeface="Ekachon" panose="00000500000000000000" pitchFamily="2" charset="-34"/>
              </a:rPr>
              <a:t>RT_Neu</a:t>
            </a:r>
            <a:r>
              <a:rPr lang="en-US" sz="1000" dirty="0">
                <a:latin typeface="Century Gothic" panose="020B0502020202020204" pitchFamily="34" charset="0"/>
                <a:cs typeface="Ekachon" panose="00000500000000000000" pitchFamily="2" charset="-34"/>
              </a:rPr>
              <a:t> has effect to party vote score ranking</a:t>
            </a:r>
          </a:p>
        </p:txBody>
      </p:sp>
      <p:pic>
        <p:nvPicPr>
          <p:cNvPr id="41" name="Picture 40">
            <a:extLst>
              <a:ext uri="{FF2B5EF4-FFF2-40B4-BE49-F238E27FC236}">
                <a16:creationId xmlns:a16="http://schemas.microsoft.com/office/drawing/2014/main" id="{04F50EE6-2363-1418-EC10-3508697DA490}"/>
              </a:ext>
            </a:extLst>
          </p:cNvPr>
          <p:cNvPicPr>
            <a:picLocks noChangeAspect="1"/>
          </p:cNvPicPr>
          <p:nvPr/>
        </p:nvPicPr>
        <p:blipFill>
          <a:blip r:embed="rId6"/>
          <a:stretch>
            <a:fillRect/>
          </a:stretch>
        </p:blipFill>
        <p:spPr>
          <a:xfrm>
            <a:off x="397915" y="4481577"/>
            <a:ext cx="3125511" cy="232005"/>
          </a:xfrm>
          <a:prstGeom prst="rect">
            <a:avLst/>
          </a:prstGeom>
        </p:spPr>
      </p:pic>
      <p:pic>
        <p:nvPicPr>
          <p:cNvPr id="45" name="Picture 44">
            <a:extLst>
              <a:ext uri="{FF2B5EF4-FFF2-40B4-BE49-F238E27FC236}">
                <a16:creationId xmlns:a16="http://schemas.microsoft.com/office/drawing/2014/main" id="{B7EDA0BB-398C-13E5-C7FD-63685EA7F847}"/>
              </a:ext>
            </a:extLst>
          </p:cNvPr>
          <p:cNvPicPr>
            <a:picLocks noChangeAspect="1"/>
          </p:cNvPicPr>
          <p:nvPr/>
        </p:nvPicPr>
        <p:blipFill>
          <a:blip r:embed="rId7"/>
          <a:stretch>
            <a:fillRect/>
          </a:stretch>
        </p:blipFill>
        <p:spPr>
          <a:xfrm>
            <a:off x="4761959" y="4457704"/>
            <a:ext cx="2803503" cy="198267"/>
          </a:xfrm>
          <a:prstGeom prst="rect">
            <a:avLst/>
          </a:prstGeom>
        </p:spPr>
      </p:pic>
      <p:sp>
        <p:nvSpPr>
          <p:cNvPr id="51" name="TextBox 50">
            <a:extLst>
              <a:ext uri="{FF2B5EF4-FFF2-40B4-BE49-F238E27FC236}">
                <a16:creationId xmlns:a16="http://schemas.microsoft.com/office/drawing/2014/main" id="{4603148E-C723-DE1D-CFAB-220E7898AB92}"/>
              </a:ext>
            </a:extLst>
          </p:cNvPr>
          <p:cNvSpPr txBox="1"/>
          <p:nvPr/>
        </p:nvSpPr>
        <p:spPr>
          <a:xfrm>
            <a:off x="7070790" y="5081600"/>
            <a:ext cx="1338723" cy="338554"/>
          </a:xfrm>
          <a:prstGeom prst="rect">
            <a:avLst/>
          </a:prstGeom>
          <a:noFill/>
        </p:spPr>
        <p:txBody>
          <a:bodyPr wrap="square">
            <a:spAutoFit/>
          </a:bodyPr>
          <a:lstStyle/>
          <a:p>
            <a:r>
              <a:rPr lang="en-US" sz="800" dirty="0">
                <a:solidFill>
                  <a:srgbClr val="C00000"/>
                </a:solidFill>
                <a:highlight>
                  <a:srgbClr val="FFFFFF"/>
                </a:highlight>
                <a:latin typeface="Century Gothic" panose="020B0502020202020204" pitchFamily="34" charset="0"/>
                <a:cs typeface="Ekachon" panose="00000500000000000000" pitchFamily="2" charset="-34"/>
              </a:rPr>
              <a:t> &gt; Alpha 0.05 </a:t>
            </a:r>
          </a:p>
          <a:p>
            <a:r>
              <a:rPr lang="en-US" sz="800" dirty="0">
                <a:solidFill>
                  <a:srgbClr val="C00000"/>
                </a:solidFill>
                <a:highlight>
                  <a:srgbClr val="FFFFFF"/>
                </a:highlight>
                <a:latin typeface="Century Gothic" panose="020B0502020202020204" pitchFamily="34" charset="0"/>
                <a:cs typeface="Ekachon" panose="00000500000000000000" pitchFamily="2" charset="-34"/>
              </a:rPr>
              <a:t>Do not reject Ho</a:t>
            </a:r>
          </a:p>
        </p:txBody>
      </p:sp>
      <p:pic>
        <p:nvPicPr>
          <p:cNvPr id="54" name="Picture 53">
            <a:extLst>
              <a:ext uri="{FF2B5EF4-FFF2-40B4-BE49-F238E27FC236}">
                <a16:creationId xmlns:a16="http://schemas.microsoft.com/office/drawing/2014/main" id="{E2E62BA2-5404-E05A-D1A2-38A9864C7E52}"/>
              </a:ext>
            </a:extLst>
          </p:cNvPr>
          <p:cNvPicPr>
            <a:picLocks noChangeAspect="1"/>
          </p:cNvPicPr>
          <p:nvPr/>
        </p:nvPicPr>
        <p:blipFill>
          <a:blip r:embed="rId8"/>
          <a:stretch>
            <a:fillRect/>
          </a:stretch>
        </p:blipFill>
        <p:spPr>
          <a:xfrm>
            <a:off x="7430042" y="4449522"/>
            <a:ext cx="683419" cy="328692"/>
          </a:xfrm>
          <a:prstGeom prst="rect">
            <a:avLst/>
          </a:prstGeom>
        </p:spPr>
      </p:pic>
      <p:sp>
        <p:nvSpPr>
          <p:cNvPr id="56" name="TextBox 55">
            <a:extLst>
              <a:ext uri="{FF2B5EF4-FFF2-40B4-BE49-F238E27FC236}">
                <a16:creationId xmlns:a16="http://schemas.microsoft.com/office/drawing/2014/main" id="{BC392928-381F-03E8-48F4-DD62F4297F25}"/>
              </a:ext>
            </a:extLst>
          </p:cNvPr>
          <p:cNvSpPr txBox="1"/>
          <p:nvPr/>
        </p:nvSpPr>
        <p:spPr>
          <a:xfrm>
            <a:off x="4702916" y="5304042"/>
            <a:ext cx="2329582" cy="400110"/>
          </a:xfrm>
          <a:prstGeom prst="rect">
            <a:avLst/>
          </a:prstGeom>
          <a:noFill/>
        </p:spPr>
        <p:txBody>
          <a:bodyPr wrap="square">
            <a:spAutoFit/>
          </a:bodyPr>
          <a:lstStyle/>
          <a:p>
            <a:pPr marL="114300" indent="-114300">
              <a:buFont typeface="Arial" panose="020B0604020202020204" pitchFamily="34" charset="0"/>
              <a:buChar char="•"/>
            </a:pPr>
            <a:r>
              <a:rPr lang="en-US" sz="1000" dirty="0">
                <a:latin typeface="Century Gothic" panose="020B0502020202020204" pitchFamily="34" charset="0"/>
                <a:cs typeface="Ekachon" panose="00000500000000000000" pitchFamily="2" charset="-34"/>
              </a:rPr>
              <a:t>At the 0.05 level of significance, Random errors are independent. </a:t>
            </a:r>
          </a:p>
        </p:txBody>
      </p:sp>
      <p:pic>
        <p:nvPicPr>
          <p:cNvPr id="58" name="Picture 57">
            <a:extLst>
              <a:ext uri="{FF2B5EF4-FFF2-40B4-BE49-F238E27FC236}">
                <a16:creationId xmlns:a16="http://schemas.microsoft.com/office/drawing/2014/main" id="{7402D6BD-F623-40A2-51D5-BCD2E42EC7B4}"/>
              </a:ext>
            </a:extLst>
          </p:cNvPr>
          <p:cNvPicPr>
            <a:picLocks noChangeAspect="1"/>
          </p:cNvPicPr>
          <p:nvPr/>
        </p:nvPicPr>
        <p:blipFill rotWithShape="1">
          <a:blip r:embed="rId9"/>
          <a:srcRect t="1" r="60962" b="5730"/>
          <a:stretch/>
        </p:blipFill>
        <p:spPr>
          <a:xfrm>
            <a:off x="4761959" y="5933637"/>
            <a:ext cx="2746445" cy="180643"/>
          </a:xfrm>
          <a:prstGeom prst="rect">
            <a:avLst/>
          </a:prstGeom>
        </p:spPr>
      </p:pic>
      <p:pic>
        <p:nvPicPr>
          <p:cNvPr id="59" name="Picture 58">
            <a:extLst>
              <a:ext uri="{FF2B5EF4-FFF2-40B4-BE49-F238E27FC236}">
                <a16:creationId xmlns:a16="http://schemas.microsoft.com/office/drawing/2014/main" id="{C6F06962-E84E-060C-940B-9F16501F6E30}"/>
              </a:ext>
            </a:extLst>
          </p:cNvPr>
          <p:cNvPicPr>
            <a:picLocks noChangeAspect="1"/>
          </p:cNvPicPr>
          <p:nvPr/>
        </p:nvPicPr>
        <p:blipFill rotWithShape="1">
          <a:blip r:embed="rId9"/>
          <a:srcRect l="40732" t="1845" r="51227" b="-11763"/>
          <a:stretch/>
        </p:blipFill>
        <p:spPr>
          <a:xfrm>
            <a:off x="4798018" y="6215241"/>
            <a:ext cx="485182" cy="180642"/>
          </a:xfrm>
          <a:prstGeom prst="rect">
            <a:avLst/>
          </a:prstGeom>
        </p:spPr>
      </p:pic>
      <p:pic>
        <p:nvPicPr>
          <p:cNvPr id="61" name="Picture 60">
            <a:extLst>
              <a:ext uri="{FF2B5EF4-FFF2-40B4-BE49-F238E27FC236}">
                <a16:creationId xmlns:a16="http://schemas.microsoft.com/office/drawing/2014/main" id="{6F10278F-7C46-55C0-BF11-1D825438B89B}"/>
              </a:ext>
            </a:extLst>
          </p:cNvPr>
          <p:cNvPicPr>
            <a:picLocks noChangeAspect="1"/>
          </p:cNvPicPr>
          <p:nvPr/>
        </p:nvPicPr>
        <p:blipFill>
          <a:blip r:embed="rId10"/>
          <a:stretch>
            <a:fillRect/>
          </a:stretch>
        </p:blipFill>
        <p:spPr>
          <a:xfrm>
            <a:off x="8446294" y="3277379"/>
            <a:ext cx="3256902" cy="240592"/>
          </a:xfrm>
          <a:prstGeom prst="rect">
            <a:avLst/>
          </a:prstGeom>
        </p:spPr>
      </p:pic>
      <p:sp>
        <p:nvSpPr>
          <p:cNvPr id="65" name="TextBox 64">
            <a:extLst>
              <a:ext uri="{FF2B5EF4-FFF2-40B4-BE49-F238E27FC236}">
                <a16:creationId xmlns:a16="http://schemas.microsoft.com/office/drawing/2014/main" id="{DC426ACA-54FC-E40E-8DFE-43AA84BF1491}"/>
              </a:ext>
            </a:extLst>
          </p:cNvPr>
          <p:cNvSpPr txBox="1"/>
          <p:nvPr/>
        </p:nvSpPr>
        <p:spPr>
          <a:xfrm>
            <a:off x="10303645" y="3897440"/>
            <a:ext cx="1378139" cy="707886"/>
          </a:xfrm>
          <a:prstGeom prst="rect">
            <a:avLst/>
          </a:prstGeom>
          <a:noFill/>
        </p:spPr>
        <p:txBody>
          <a:bodyPr wrap="square">
            <a:spAutoFit/>
          </a:bodyPr>
          <a:lstStyle>
            <a:defPPr>
              <a:defRPr lang="en-US"/>
            </a:defPPr>
            <a:lvl1pPr marL="114300" indent="-114300">
              <a:buFont typeface="Arial" panose="020B0604020202020204" pitchFamily="34" charset="0"/>
              <a:buChar char="•"/>
              <a:defRPr sz="1000">
                <a:latin typeface="Century Gothic" panose="020B0502020202020204" pitchFamily="34" charset="0"/>
                <a:cs typeface="Ekachon" panose="00000500000000000000" pitchFamily="2" charset="-34"/>
              </a:defRPr>
            </a:lvl1pPr>
          </a:lstStyle>
          <a:p>
            <a:r>
              <a:rPr lang="en-US" dirty="0"/>
              <a:t>∴ Random errors are homogeneity of variance</a:t>
            </a:r>
          </a:p>
          <a:p>
            <a:r>
              <a:rPr lang="en-US" dirty="0"/>
              <a:t>No outlier</a:t>
            </a:r>
          </a:p>
        </p:txBody>
      </p:sp>
      <p:pic>
        <p:nvPicPr>
          <p:cNvPr id="67" name="Picture 66">
            <a:extLst>
              <a:ext uri="{FF2B5EF4-FFF2-40B4-BE49-F238E27FC236}">
                <a16:creationId xmlns:a16="http://schemas.microsoft.com/office/drawing/2014/main" id="{4673B326-4283-8BD5-47DD-0122BE1FD30A}"/>
              </a:ext>
            </a:extLst>
          </p:cNvPr>
          <p:cNvPicPr>
            <a:picLocks noChangeAspect="1"/>
          </p:cNvPicPr>
          <p:nvPr/>
        </p:nvPicPr>
        <p:blipFill>
          <a:blip r:embed="rId11"/>
          <a:stretch>
            <a:fillRect/>
          </a:stretch>
        </p:blipFill>
        <p:spPr>
          <a:xfrm>
            <a:off x="8446293" y="3595180"/>
            <a:ext cx="3256901" cy="224924"/>
          </a:xfrm>
          <a:prstGeom prst="rect">
            <a:avLst/>
          </a:prstGeom>
        </p:spPr>
      </p:pic>
      <p:pic>
        <p:nvPicPr>
          <p:cNvPr id="71" name="Picture 70">
            <a:extLst>
              <a:ext uri="{FF2B5EF4-FFF2-40B4-BE49-F238E27FC236}">
                <a16:creationId xmlns:a16="http://schemas.microsoft.com/office/drawing/2014/main" id="{196CAA0B-480A-1656-30B4-07EF5F8A5368}"/>
              </a:ext>
            </a:extLst>
          </p:cNvPr>
          <p:cNvPicPr>
            <a:picLocks noChangeAspect="1"/>
          </p:cNvPicPr>
          <p:nvPr/>
        </p:nvPicPr>
        <p:blipFill>
          <a:blip r:embed="rId12"/>
          <a:stretch>
            <a:fillRect/>
          </a:stretch>
        </p:blipFill>
        <p:spPr>
          <a:xfrm>
            <a:off x="8447738" y="5333620"/>
            <a:ext cx="3255456" cy="228375"/>
          </a:xfrm>
          <a:prstGeom prst="rect">
            <a:avLst/>
          </a:prstGeom>
        </p:spPr>
      </p:pic>
      <p:sp>
        <p:nvSpPr>
          <p:cNvPr id="73" name="TextBox 72">
            <a:extLst>
              <a:ext uri="{FF2B5EF4-FFF2-40B4-BE49-F238E27FC236}">
                <a16:creationId xmlns:a16="http://schemas.microsoft.com/office/drawing/2014/main" id="{C9E85F55-B73D-1F3F-F44C-7AF7117A771C}"/>
              </a:ext>
            </a:extLst>
          </p:cNvPr>
          <p:cNvSpPr txBox="1"/>
          <p:nvPr/>
        </p:nvSpPr>
        <p:spPr>
          <a:xfrm>
            <a:off x="10384239" y="5649698"/>
            <a:ext cx="1413064" cy="861774"/>
          </a:xfrm>
          <a:prstGeom prst="rect">
            <a:avLst/>
          </a:prstGeom>
          <a:noFill/>
        </p:spPr>
        <p:txBody>
          <a:bodyPr wrap="square">
            <a:spAutoFit/>
          </a:bodyPr>
          <a:lstStyle>
            <a:defPPr>
              <a:defRPr lang="en-US"/>
            </a:defPPr>
            <a:lvl1pPr marL="114300" indent="-114300">
              <a:buFont typeface="Arial" panose="020B0604020202020204" pitchFamily="34" charset="0"/>
              <a:buChar char="•"/>
              <a:defRPr sz="1000">
                <a:latin typeface="Century Gothic" panose="020B0502020202020204" pitchFamily="34" charset="0"/>
                <a:cs typeface="Ekachon" panose="00000500000000000000" pitchFamily="2" charset="-34"/>
              </a:defRPr>
            </a:lvl1pPr>
          </a:lstStyle>
          <a:p>
            <a:r>
              <a:rPr lang="en-US" dirty="0"/>
              <a:t>Random errors follow line</a:t>
            </a:r>
          </a:p>
          <a:p>
            <a:r>
              <a:rPr lang="en-US" dirty="0"/>
              <a:t>∴ Random errors are Normal Distribution</a:t>
            </a:r>
          </a:p>
        </p:txBody>
      </p:sp>
      <p:pic>
        <p:nvPicPr>
          <p:cNvPr id="9" name="Picture 8">
            <a:extLst>
              <a:ext uri="{FF2B5EF4-FFF2-40B4-BE49-F238E27FC236}">
                <a16:creationId xmlns:a16="http://schemas.microsoft.com/office/drawing/2014/main" id="{FADB1312-7B1E-1D22-C9E4-03CDD5B94724}"/>
              </a:ext>
            </a:extLst>
          </p:cNvPr>
          <p:cNvPicPr>
            <a:picLocks noChangeAspect="1"/>
          </p:cNvPicPr>
          <p:nvPr/>
        </p:nvPicPr>
        <p:blipFill>
          <a:blip r:embed="rId13"/>
          <a:stretch>
            <a:fillRect/>
          </a:stretch>
        </p:blipFill>
        <p:spPr>
          <a:xfrm>
            <a:off x="4011662" y="1793849"/>
            <a:ext cx="4004241" cy="1890783"/>
          </a:xfrm>
          <a:prstGeom prst="rect">
            <a:avLst/>
          </a:prstGeom>
        </p:spPr>
      </p:pic>
      <p:sp>
        <p:nvSpPr>
          <p:cNvPr id="44" name="TextBox 43">
            <a:extLst>
              <a:ext uri="{FF2B5EF4-FFF2-40B4-BE49-F238E27FC236}">
                <a16:creationId xmlns:a16="http://schemas.microsoft.com/office/drawing/2014/main" id="{7DC5F972-8C21-A313-D6C9-93B7D238F5D8}"/>
              </a:ext>
            </a:extLst>
          </p:cNvPr>
          <p:cNvSpPr txBox="1"/>
          <p:nvPr/>
        </p:nvSpPr>
        <p:spPr>
          <a:xfrm>
            <a:off x="10384239" y="1090103"/>
            <a:ext cx="1921414" cy="338554"/>
          </a:xfrm>
          <a:prstGeom prst="rect">
            <a:avLst/>
          </a:prstGeom>
          <a:noFill/>
        </p:spPr>
        <p:txBody>
          <a:bodyPr wrap="square">
            <a:spAutoFit/>
          </a:bodyPr>
          <a:lstStyle/>
          <a:p>
            <a:r>
              <a:rPr lang="en-US" sz="1600" dirty="0">
                <a:solidFill>
                  <a:srgbClr val="C00000"/>
                </a:solidFill>
                <a:latin typeface="Ekachon" panose="00000500000000000000" pitchFamily="2" charset="-34"/>
                <a:cs typeface="Ekachon" panose="00000500000000000000" pitchFamily="2" charset="-34"/>
              </a:rPr>
              <a:t>MSE:  0.2994</a:t>
            </a:r>
          </a:p>
        </p:txBody>
      </p:sp>
      <p:pic>
        <p:nvPicPr>
          <p:cNvPr id="50" name="Picture 49">
            <a:extLst>
              <a:ext uri="{FF2B5EF4-FFF2-40B4-BE49-F238E27FC236}">
                <a16:creationId xmlns:a16="http://schemas.microsoft.com/office/drawing/2014/main" id="{92026952-87F8-1DDF-14D3-82F5A59AA73C}"/>
              </a:ext>
            </a:extLst>
          </p:cNvPr>
          <p:cNvPicPr>
            <a:picLocks noChangeAspect="1"/>
          </p:cNvPicPr>
          <p:nvPr/>
        </p:nvPicPr>
        <p:blipFill rotWithShape="1">
          <a:blip r:embed="rId14"/>
          <a:srcRect l="900" t="2762" r="2678"/>
          <a:stretch/>
        </p:blipFill>
        <p:spPr>
          <a:xfrm>
            <a:off x="362242" y="1795542"/>
            <a:ext cx="3323077" cy="1862748"/>
          </a:xfrm>
          <a:prstGeom prst="rect">
            <a:avLst/>
          </a:prstGeom>
        </p:spPr>
      </p:pic>
      <p:sp>
        <p:nvSpPr>
          <p:cNvPr id="52" name="TextBox 51">
            <a:extLst>
              <a:ext uri="{FF2B5EF4-FFF2-40B4-BE49-F238E27FC236}">
                <a16:creationId xmlns:a16="http://schemas.microsoft.com/office/drawing/2014/main" id="{BF7E76A1-38D6-C114-35EB-99242746C425}"/>
              </a:ext>
            </a:extLst>
          </p:cNvPr>
          <p:cNvSpPr txBox="1"/>
          <p:nvPr/>
        </p:nvSpPr>
        <p:spPr>
          <a:xfrm>
            <a:off x="290785" y="447621"/>
            <a:ext cx="4330380" cy="400110"/>
          </a:xfrm>
          <a:prstGeom prst="rect">
            <a:avLst/>
          </a:prstGeom>
          <a:noFill/>
        </p:spPr>
        <p:txBody>
          <a:bodyPr wrap="square">
            <a:spAutoFit/>
          </a:bodyPr>
          <a:lstStyle/>
          <a:p>
            <a:r>
              <a:rPr lang="en-US" sz="2000" b="1" u="sng" dirty="0">
                <a:effectLst/>
                <a:latin typeface="Ekachon" panose="00000500000000000000" pitchFamily="2" charset="-34"/>
                <a:cs typeface="Ekachon" panose="00000500000000000000" pitchFamily="2" charset="-34"/>
              </a:rPr>
              <a:t>Multiple Linear Regression </a:t>
            </a:r>
            <a:endParaRPr lang="en-US" sz="2000" b="1" u="sng" dirty="0"/>
          </a:p>
        </p:txBody>
      </p:sp>
      <p:pic>
        <p:nvPicPr>
          <p:cNvPr id="60" name="Picture 59">
            <a:extLst>
              <a:ext uri="{FF2B5EF4-FFF2-40B4-BE49-F238E27FC236}">
                <a16:creationId xmlns:a16="http://schemas.microsoft.com/office/drawing/2014/main" id="{2CDC778D-50DB-C79C-E03B-697174AE4E1E}"/>
              </a:ext>
            </a:extLst>
          </p:cNvPr>
          <p:cNvPicPr>
            <a:picLocks noChangeAspect="1"/>
          </p:cNvPicPr>
          <p:nvPr/>
        </p:nvPicPr>
        <p:blipFill rotWithShape="1">
          <a:blip r:embed="rId9"/>
          <a:srcRect l="52938" t="-10718" r="3914" b="12563"/>
          <a:stretch/>
        </p:blipFill>
        <p:spPr>
          <a:xfrm>
            <a:off x="4833431" y="6449429"/>
            <a:ext cx="2603500" cy="161310"/>
          </a:xfrm>
          <a:prstGeom prst="rect">
            <a:avLst/>
          </a:prstGeom>
        </p:spPr>
      </p:pic>
      <p:sp>
        <p:nvSpPr>
          <p:cNvPr id="10" name="TextBox 9">
            <a:extLst>
              <a:ext uri="{FF2B5EF4-FFF2-40B4-BE49-F238E27FC236}">
                <a16:creationId xmlns:a16="http://schemas.microsoft.com/office/drawing/2014/main" id="{7AE2B7CF-DB28-2F53-96CF-A26968BEFD91}"/>
              </a:ext>
            </a:extLst>
          </p:cNvPr>
          <p:cNvSpPr txBox="1"/>
          <p:nvPr/>
        </p:nvSpPr>
        <p:spPr>
          <a:xfrm>
            <a:off x="3930609" y="2614922"/>
            <a:ext cx="783102" cy="338554"/>
          </a:xfrm>
          <a:prstGeom prst="rect">
            <a:avLst/>
          </a:prstGeom>
          <a:noFill/>
        </p:spPr>
        <p:txBody>
          <a:bodyPr wrap="square">
            <a:spAutoFit/>
          </a:bodyPr>
          <a:lstStyle/>
          <a:p>
            <a:r>
              <a:rPr lang="en-US" sz="800" dirty="0">
                <a:highlight>
                  <a:srgbClr val="FFFFFF"/>
                </a:highlight>
                <a:latin typeface="Century Gothic" panose="020B0502020202020204" pitchFamily="34" charset="0"/>
                <a:cs typeface="Ekachon" panose="00000500000000000000" pitchFamily="2" charset="-34"/>
              </a:rPr>
              <a:t>#RT_Pos    .   </a:t>
            </a:r>
          </a:p>
          <a:p>
            <a:r>
              <a:rPr lang="en-US" sz="800" dirty="0">
                <a:highlight>
                  <a:srgbClr val="FFFFFF"/>
                </a:highlight>
                <a:latin typeface="Century Gothic" panose="020B0502020202020204" pitchFamily="34" charset="0"/>
                <a:cs typeface="Ekachon" panose="00000500000000000000" pitchFamily="2" charset="-34"/>
              </a:rPr>
              <a:t>#RT_Neu    .</a:t>
            </a:r>
          </a:p>
        </p:txBody>
      </p:sp>
      <p:pic>
        <p:nvPicPr>
          <p:cNvPr id="18" name="Picture 17">
            <a:extLst>
              <a:ext uri="{FF2B5EF4-FFF2-40B4-BE49-F238E27FC236}">
                <a16:creationId xmlns:a16="http://schemas.microsoft.com/office/drawing/2014/main" id="{FB7086EA-E7F0-3D5C-8BF7-A7D354721037}"/>
              </a:ext>
            </a:extLst>
          </p:cNvPr>
          <p:cNvPicPr>
            <a:picLocks noChangeAspect="1"/>
          </p:cNvPicPr>
          <p:nvPr/>
        </p:nvPicPr>
        <p:blipFill>
          <a:blip r:embed="rId15"/>
          <a:stretch>
            <a:fillRect/>
          </a:stretch>
        </p:blipFill>
        <p:spPr>
          <a:xfrm>
            <a:off x="8505077" y="3852292"/>
            <a:ext cx="1653922" cy="1229308"/>
          </a:xfrm>
          <a:prstGeom prst="rect">
            <a:avLst/>
          </a:prstGeom>
        </p:spPr>
      </p:pic>
      <p:pic>
        <p:nvPicPr>
          <p:cNvPr id="20" name="Picture 19">
            <a:extLst>
              <a:ext uri="{FF2B5EF4-FFF2-40B4-BE49-F238E27FC236}">
                <a16:creationId xmlns:a16="http://schemas.microsoft.com/office/drawing/2014/main" id="{B69141C1-007D-7938-D37C-8BFA6772D1D3}"/>
              </a:ext>
            </a:extLst>
          </p:cNvPr>
          <p:cNvPicPr>
            <a:picLocks noChangeAspect="1"/>
          </p:cNvPicPr>
          <p:nvPr/>
        </p:nvPicPr>
        <p:blipFill>
          <a:blip r:embed="rId16"/>
          <a:stretch>
            <a:fillRect/>
          </a:stretch>
        </p:blipFill>
        <p:spPr>
          <a:xfrm>
            <a:off x="8465189" y="5563415"/>
            <a:ext cx="1693810" cy="1133257"/>
          </a:xfrm>
          <a:prstGeom prst="rect">
            <a:avLst/>
          </a:prstGeom>
        </p:spPr>
      </p:pic>
      <p:sp>
        <p:nvSpPr>
          <p:cNvPr id="21" name="TextBox 20">
            <a:extLst>
              <a:ext uri="{FF2B5EF4-FFF2-40B4-BE49-F238E27FC236}">
                <a16:creationId xmlns:a16="http://schemas.microsoft.com/office/drawing/2014/main" id="{8B99A9F3-5CAF-80BF-27D5-12F8C9F76F06}"/>
              </a:ext>
            </a:extLst>
          </p:cNvPr>
          <p:cNvSpPr txBox="1"/>
          <p:nvPr/>
        </p:nvSpPr>
        <p:spPr>
          <a:xfrm>
            <a:off x="619247" y="89849"/>
            <a:ext cx="12028203" cy="369332"/>
          </a:xfrm>
          <a:prstGeom prst="rect">
            <a:avLst/>
          </a:prstGeom>
          <a:noFill/>
        </p:spPr>
        <p:txBody>
          <a:bodyPr wrap="square">
            <a:spAutoFit/>
          </a:bodyPr>
          <a:lstStyle/>
          <a:p>
            <a:r>
              <a:rPr lang="en-US" b="1" dirty="0">
                <a:solidFill>
                  <a:srgbClr val="0000CC"/>
                </a:solidFill>
                <a:latin typeface="Ekachon" panose="00000500000000000000" pitchFamily="2" charset="-34"/>
                <a:cs typeface="Ekachon" panose="00000500000000000000" pitchFamily="2" charset="-34"/>
              </a:rPr>
              <a:t>MLR With 2 Independent Variables Is Consistent With All Assumptions. </a:t>
            </a:r>
            <a:endParaRPr lang="en-US" sz="1400" dirty="0">
              <a:solidFill>
                <a:schemeClr val="tx1">
                  <a:lumMod val="65000"/>
                  <a:lumOff val="35000"/>
                </a:schemeClr>
              </a:solidFill>
              <a:latin typeface="Ekachon" panose="00000500000000000000" pitchFamily="2" charset="-34"/>
              <a:cs typeface="Ekachon" panose="00000500000000000000" pitchFamily="2" charset="-34"/>
            </a:endParaRPr>
          </a:p>
        </p:txBody>
      </p:sp>
      <p:sp>
        <p:nvSpPr>
          <p:cNvPr id="22" name="TextBox 21">
            <a:extLst>
              <a:ext uri="{FF2B5EF4-FFF2-40B4-BE49-F238E27FC236}">
                <a16:creationId xmlns:a16="http://schemas.microsoft.com/office/drawing/2014/main" id="{9AA96FA0-C2A4-62B1-735A-91BA1020F216}"/>
              </a:ext>
            </a:extLst>
          </p:cNvPr>
          <p:cNvSpPr txBox="1"/>
          <p:nvPr/>
        </p:nvSpPr>
        <p:spPr>
          <a:xfrm>
            <a:off x="7964957" y="140547"/>
            <a:ext cx="3766812" cy="276999"/>
          </a:xfrm>
          <a:prstGeom prst="rect">
            <a:avLst/>
          </a:prstGeom>
          <a:noFill/>
        </p:spPr>
        <p:txBody>
          <a:bodyPr wrap="square">
            <a:spAutoFit/>
          </a:bodyPr>
          <a:lstStyle/>
          <a:p>
            <a:r>
              <a:rPr lang="en-US" sz="1200" dirty="0">
                <a:solidFill>
                  <a:schemeClr val="tx1">
                    <a:lumMod val="65000"/>
                    <a:lumOff val="35000"/>
                  </a:schemeClr>
                </a:solidFill>
                <a:latin typeface="Ekachon" panose="00000500000000000000" pitchFamily="2" charset="-34"/>
                <a:cs typeface="Ekachon" panose="00000500000000000000" pitchFamily="2" charset="-34"/>
              </a:rPr>
              <a:t>(#Positive Retweet &amp; #Neutral Retweet)</a:t>
            </a:r>
          </a:p>
        </p:txBody>
      </p:sp>
      <p:pic>
        <p:nvPicPr>
          <p:cNvPr id="24" name="Graphic 23" descr="Badge Tick1 with solid fill">
            <a:extLst>
              <a:ext uri="{FF2B5EF4-FFF2-40B4-BE49-F238E27FC236}">
                <a16:creationId xmlns:a16="http://schemas.microsoft.com/office/drawing/2014/main" id="{FFDBC998-A6A3-7267-985A-B285C5B57E2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036441" y="6263282"/>
            <a:ext cx="388943" cy="388943"/>
          </a:xfrm>
          <a:prstGeom prst="rect">
            <a:avLst/>
          </a:prstGeom>
        </p:spPr>
      </p:pic>
      <p:pic>
        <p:nvPicPr>
          <p:cNvPr id="28" name="Graphic 27" descr="Badge Tick1 with solid fill">
            <a:extLst>
              <a:ext uri="{FF2B5EF4-FFF2-40B4-BE49-F238E27FC236}">
                <a16:creationId xmlns:a16="http://schemas.microsoft.com/office/drawing/2014/main" id="{B7278737-1F94-7D24-B725-4D4A6EEA9D7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88911" y="5378824"/>
            <a:ext cx="388943" cy="388943"/>
          </a:xfrm>
          <a:prstGeom prst="rect">
            <a:avLst/>
          </a:prstGeom>
        </p:spPr>
      </p:pic>
      <p:pic>
        <p:nvPicPr>
          <p:cNvPr id="30" name="Graphic 29" descr="Badge Tick1 with solid fill">
            <a:extLst>
              <a:ext uri="{FF2B5EF4-FFF2-40B4-BE49-F238E27FC236}">
                <a16:creationId xmlns:a16="http://schemas.microsoft.com/office/drawing/2014/main" id="{D70B99CF-6457-2603-4533-28E2B0E9B5E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3921" y="6307729"/>
            <a:ext cx="388943" cy="388943"/>
          </a:xfrm>
          <a:prstGeom prst="rect">
            <a:avLst/>
          </a:prstGeom>
        </p:spPr>
      </p:pic>
      <p:pic>
        <p:nvPicPr>
          <p:cNvPr id="32" name="Graphic 31" descr="Badge Tick1 with solid fill">
            <a:extLst>
              <a:ext uri="{FF2B5EF4-FFF2-40B4-BE49-F238E27FC236}">
                <a16:creationId xmlns:a16="http://schemas.microsoft.com/office/drawing/2014/main" id="{47C017E9-02A3-A336-C481-CC011D22582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15039" y="4714566"/>
            <a:ext cx="388943" cy="388943"/>
          </a:xfrm>
          <a:prstGeom prst="rect">
            <a:avLst/>
          </a:prstGeom>
        </p:spPr>
      </p:pic>
      <p:pic>
        <p:nvPicPr>
          <p:cNvPr id="33" name="Graphic 32" descr="Badge Tick1 with solid fill">
            <a:extLst>
              <a:ext uri="{FF2B5EF4-FFF2-40B4-BE49-F238E27FC236}">
                <a16:creationId xmlns:a16="http://schemas.microsoft.com/office/drawing/2014/main" id="{90964042-4D73-4418-C29A-CA19E0A3D3C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403258" y="6304007"/>
            <a:ext cx="388943" cy="388943"/>
          </a:xfrm>
          <a:prstGeom prst="rect">
            <a:avLst/>
          </a:prstGeom>
        </p:spPr>
      </p:pic>
      <p:pic>
        <p:nvPicPr>
          <p:cNvPr id="36" name="Graphic 35" descr="Badge Tick1 with solid fill">
            <a:extLst>
              <a:ext uri="{FF2B5EF4-FFF2-40B4-BE49-F238E27FC236}">
                <a16:creationId xmlns:a16="http://schemas.microsoft.com/office/drawing/2014/main" id="{CF7C73C4-1376-C49F-9ECF-9F41F2A480D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77448" y="58793"/>
            <a:ext cx="388943" cy="388943"/>
          </a:xfrm>
          <a:prstGeom prst="rect">
            <a:avLst/>
          </a:prstGeom>
        </p:spPr>
      </p:pic>
    </p:spTree>
    <p:extLst>
      <p:ext uri="{BB962C8B-B14F-4D97-AF65-F5344CB8AC3E}">
        <p14:creationId xmlns:p14="http://schemas.microsoft.com/office/powerpoint/2010/main" val="4240234432"/>
      </p:ext>
    </p:extLst>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D7DEDCC-4DFD-D484-4802-8C9830FFB48B}"/>
              </a:ext>
            </a:extLst>
          </p:cNvPr>
          <p:cNvSpPr/>
          <p:nvPr/>
        </p:nvSpPr>
        <p:spPr>
          <a:xfrm>
            <a:off x="7006814" y="1148949"/>
            <a:ext cx="3708914" cy="531274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8" name="Rectangle 7">
            <a:extLst>
              <a:ext uri="{FF2B5EF4-FFF2-40B4-BE49-F238E27FC236}">
                <a16:creationId xmlns:a16="http://schemas.microsoft.com/office/drawing/2014/main" id="{920A867C-96FD-5CDC-FD6D-C58D71A4234B}"/>
              </a:ext>
            </a:extLst>
          </p:cNvPr>
          <p:cNvSpPr/>
          <p:nvPr/>
        </p:nvSpPr>
        <p:spPr>
          <a:xfrm>
            <a:off x="2954350" y="1148949"/>
            <a:ext cx="3708914" cy="5312740"/>
          </a:xfrm>
          <a:prstGeom prst="rect">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520377"/>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31" name="Picture 4">
            <a:extLst>
              <a:ext uri="{FF2B5EF4-FFF2-40B4-BE49-F238E27FC236}">
                <a16:creationId xmlns:a16="http://schemas.microsoft.com/office/drawing/2014/main" id="{D26C3EFB-35F2-A411-C67A-AD7EB60D2EC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55170" y="483389"/>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A9090F9C-99D7-7926-D3EA-892D04C380C2}"/>
              </a:ext>
            </a:extLst>
          </p:cNvPr>
          <p:cNvSpPr txBox="1"/>
          <p:nvPr/>
        </p:nvSpPr>
        <p:spPr>
          <a:xfrm>
            <a:off x="672242" y="411860"/>
            <a:ext cx="1038657" cy="313853"/>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sz="2000" b="1">
                <a:solidFill>
                  <a:schemeClr val="bg1"/>
                </a:solidFill>
                <a:latin typeface="Ekachon" panose="00000500000000000000" pitchFamily="2" charset="-34"/>
                <a:cs typeface="Ekachon" panose="00000500000000000000" pitchFamily="2" charset="-34"/>
              </a:defRPr>
            </a:lvl1pPr>
          </a:lstStyle>
          <a:p>
            <a:r>
              <a:rPr lang="en-US" sz="2400" dirty="0"/>
              <a:t>Summary</a:t>
            </a:r>
          </a:p>
        </p:txBody>
      </p: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31</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E21AA9-DD5C-021F-BF62-E184D5720D28}"/>
              </a:ext>
            </a:extLst>
          </p:cNvPr>
          <p:cNvSpPr txBox="1"/>
          <p:nvPr/>
        </p:nvSpPr>
        <p:spPr>
          <a:xfrm>
            <a:off x="7006813" y="1148949"/>
            <a:ext cx="3708915" cy="365125"/>
          </a:xfrm>
          <a:prstGeom prst="rect">
            <a:avLst/>
          </a:prstGeom>
          <a:solidFill>
            <a:schemeClr val="accent5">
              <a:lumMod val="50000"/>
            </a:schemeClr>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II) Tweet Level</a:t>
            </a:r>
          </a:p>
        </p:txBody>
      </p:sp>
      <p:sp>
        <p:nvSpPr>
          <p:cNvPr id="3" name="TextBox 2">
            <a:extLst>
              <a:ext uri="{FF2B5EF4-FFF2-40B4-BE49-F238E27FC236}">
                <a16:creationId xmlns:a16="http://schemas.microsoft.com/office/drawing/2014/main" id="{9CDC8A38-3C17-0C15-EC16-79A8ACF37AF3}"/>
              </a:ext>
            </a:extLst>
          </p:cNvPr>
          <p:cNvSpPr txBox="1"/>
          <p:nvPr/>
        </p:nvSpPr>
        <p:spPr>
          <a:xfrm>
            <a:off x="2954349" y="1137276"/>
            <a:ext cx="3708915" cy="365125"/>
          </a:xfrm>
          <a:prstGeom prst="rect">
            <a:avLst/>
          </a:prstGeom>
          <a:solidFill>
            <a:schemeClr val="accent5">
              <a:lumMod val="50000"/>
            </a:schemeClr>
          </a:solidFill>
          <a:ln>
            <a:noFill/>
          </a:ln>
          <a:effectLst/>
        </p:spPr>
        <p:txBody>
          <a:bodyPr wrap="none" rtlCol="0" anchor="ctr" anchorCtr="1">
            <a:noAutofit/>
          </a:bodyPr>
          <a:lstStyle/>
          <a:p>
            <a:r>
              <a:rPr lang="en-US" sz="1400" b="1" dirty="0">
                <a:solidFill>
                  <a:schemeClr val="bg1"/>
                </a:solidFill>
                <a:latin typeface="Ekachon" panose="00000500000000000000" pitchFamily="2" charset="-34"/>
                <a:cs typeface="Ekachon" panose="00000500000000000000" pitchFamily="2" charset="-34"/>
              </a:rPr>
              <a:t>I ) User Level</a:t>
            </a:r>
          </a:p>
        </p:txBody>
      </p:sp>
      <p:grpSp>
        <p:nvGrpSpPr>
          <p:cNvPr id="4" name="Group 3">
            <a:extLst>
              <a:ext uri="{FF2B5EF4-FFF2-40B4-BE49-F238E27FC236}">
                <a16:creationId xmlns:a16="http://schemas.microsoft.com/office/drawing/2014/main" id="{49249703-6FDB-24D2-4D81-D639D69AEB3A}"/>
              </a:ext>
            </a:extLst>
          </p:cNvPr>
          <p:cNvGrpSpPr/>
          <p:nvPr/>
        </p:nvGrpSpPr>
        <p:grpSpPr>
          <a:xfrm>
            <a:off x="2954349" y="315898"/>
            <a:ext cx="8087099" cy="627105"/>
            <a:chOff x="4131644" y="6024778"/>
            <a:chExt cx="8087099" cy="627105"/>
          </a:xfrm>
        </p:grpSpPr>
        <p:sp>
          <p:nvSpPr>
            <p:cNvPr id="5" name="Rectangle 4">
              <a:extLst>
                <a:ext uri="{FF2B5EF4-FFF2-40B4-BE49-F238E27FC236}">
                  <a16:creationId xmlns:a16="http://schemas.microsoft.com/office/drawing/2014/main" id="{F6869BAE-54D6-26BE-54F3-ED03C1A9AE8B}"/>
                </a:ext>
              </a:extLst>
            </p:cNvPr>
            <p:cNvSpPr/>
            <p:nvPr/>
          </p:nvSpPr>
          <p:spPr>
            <a:xfrm>
              <a:off x="4131644" y="6024778"/>
              <a:ext cx="7761379" cy="627105"/>
            </a:xfrm>
            <a:prstGeom prst="rect">
              <a:avLst/>
            </a:prstGeom>
            <a:solidFill>
              <a:srgbClr val="1C99EF"/>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5A0F326-C330-2E99-51AA-4B6B6B149F11}"/>
                </a:ext>
              </a:extLst>
            </p:cNvPr>
            <p:cNvSpPr txBox="1"/>
            <p:nvPr/>
          </p:nvSpPr>
          <p:spPr>
            <a:xfrm>
              <a:off x="4570634" y="6151530"/>
              <a:ext cx="7648109" cy="400110"/>
            </a:xfrm>
            <a:prstGeom prst="rect">
              <a:avLst/>
            </a:prstGeom>
            <a:noFill/>
          </p:spPr>
          <p:txBody>
            <a:bodyPr wrap="square">
              <a:spAutoFit/>
            </a:bodyPr>
            <a:lstStyle>
              <a:defPPr>
                <a:defRPr lang="en-US"/>
              </a:defPPr>
              <a:lvl1pPr algn="ctr">
                <a:defRPr sz="1400" b="1" i="1">
                  <a:effectLst>
                    <a:outerShdw blurRad="50800" dist="38100" dir="16200000" rotWithShape="0">
                      <a:prstClr val="black">
                        <a:alpha val="40000"/>
                      </a:prstClr>
                    </a:outerShdw>
                  </a:effectLst>
                  <a:latin typeface="Ekachon" panose="00000500000000000000" pitchFamily="2" charset="-34"/>
                  <a:cs typeface="Ekachon" panose="00000500000000000000" pitchFamily="2" charset="-34"/>
                </a:defRPr>
              </a:lvl1pPr>
            </a:lstStyle>
            <a:p>
              <a:r>
                <a:rPr lang="en-US" sz="2000" dirty="0">
                  <a:solidFill>
                    <a:schemeClr val="bg1"/>
                  </a:solidFill>
                  <a:effectLst/>
                </a:rPr>
                <a:t>Party Voting Patterns among Twitter Users Analysis</a:t>
              </a:r>
              <a:endParaRPr lang="th-TH" sz="2000" dirty="0">
                <a:solidFill>
                  <a:schemeClr val="bg1"/>
                </a:solidFill>
                <a:effectLst/>
              </a:endParaRPr>
            </a:p>
          </p:txBody>
        </p:sp>
        <p:pic>
          <p:nvPicPr>
            <p:cNvPr id="7" name="Picture 4">
              <a:extLst>
                <a:ext uri="{FF2B5EF4-FFF2-40B4-BE49-F238E27FC236}">
                  <a16:creationId xmlns:a16="http://schemas.microsoft.com/office/drawing/2014/main" id="{BFED3D0E-EE1D-6A36-FFE6-201B03072F1B}"/>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4660683" y="6105191"/>
              <a:ext cx="610823" cy="440652"/>
            </a:xfrm>
            <a:prstGeom prst="rect">
              <a:avLst/>
            </a:prstGeom>
            <a:noFill/>
            <a:extLst>
              <a:ext uri="{909E8E84-426E-40DD-AFC4-6F175D3DCCD1}">
                <a14:hiddenFill xmlns:a14="http://schemas.microsoft.com/office/drawing/2010/main">
                  <a:solidFill>
                    <a:srgbClr val="FFFFFF"/>
                  </a:solidFill>
                </a14:hiddenFill>
              </a:ext>
            </a:extLst>
          </p:spPr>
        </p:pic>
      </p:grpSp>
      <p:pic>
        <p:nvPicPr>
          <p:cNvPr id="89" name="Picture 2" descr="Multiple Linear Regression | Introduction to Statistics | JMP">
            <a:extLst>
              <a:ext uri="{FF2B5EF4-FFF2-40B4-BE49-F238E27FC236}">
                <a16:creationId xmlns:a16="http://schemas.microsoft.com/office/drawing/2014/main" id="{65E3EC9F-CD5A-5499-5B66-512191C07C59}"/>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0225" t="17312" r="46498" b="28059"/>
          <a:stretch/>
        </p:blipFill>
        <p:spPr bwMode="auto">
          <a:xfrm flipH="1">
            <a:off x="7006813" y="5763272"/>
            <a:ext cx="834116" cy="69529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a:extLst>
              <a:ext uri="{FF2B5EF4-FFF2-40B4-BE49-F238E27FC236}">
                <a16:creationId xmlns:a16="http://schemas.microsoft.com/office/drawing/2014/main" id="{06E58F56-D6B2-4F1F-9A1E-0AF24F70DB82}"/>
              </a:ext>
            </a:extLst>
          </p:cNvPr>
          <p:cNvSpPr txBox="1"/>
          <p:nvPr/>
        </p:nvSpPr>
        <p:spPr>
          <a:xfrm>
            <a:off x="7093628" y="4051100"/>
            <a:ext cx="2959723" cy="307777"/>
          </a:xfrm>
          <a:prstGeom prst="rect">
            <a:avLst/>
          </a:prstGeom>
          <a:noFill/>
        </p:spPr>
        <p:txBody>
          <a:bodyPr wrap="square">
            <a:spAutoFit/>
          </a:bodyPr>
          <a:lstStyle/>
          <a:p>
            <a:r>
              <a:rPr lang="en-US" sz="1400" b="1" i="1" dirty="0">
                <a:effectLst/>
                <a:latin typeface="Ekachon" panose="00000500000000000000" pitchFamily="2" charset="-34"/>
                <a:cs typeface="Ekachon" panose="00000500000000000000" pitchFamily="2" charset="-34"/>
              </a:rPr>
              <a:t>Multiple Linear Regression </a:t>
            </a:r>
            <a:endParaRPr lang="en-US" sz="1400" b="1" i="1" dirty="0"/>
          </a:p>
        </p:txBody>
      </p:sp>
      <p:grpSp>
        <p:nvGrpSpPr>
          <p:cNvPr id="104" name="Group 103">
            <a:extLst>
              <a:ext uri="{FF2B5EF4-FFF2-40B4-BE49-F238E27FC236}">
                <a16:creationId xmlns:a16="http://schemas.microsoft.com/office/drawing/2014/main" id="{2CAB80A7-2D1D-FD43-FAED-ADC94D202800}"/>
              </a:ext>
            </a:extLst>
          </p:cNvPr>
          <p:cNvGrpSpPr/>
          <p:nvPr/>
        </p:nvGrpSpPr>
        <p:grpSpPr>
          <a:xfrm>
            <a:off x="295871" y="1971132"/>
            <a:ext cx="1930500" cy="3884653"/>
            <a:chOff x="426076" y="2312563"/>
            <a:chExt cx="1930500" cy="3884653"/>
          </a:xfrm>
        </p:grpSpPr>
        <p:pic>
          <p:nvPicPr>
            <p:cNvPr id="96" name="Picture 95" descr="ผลการค้นหารูปภาพสำหรับ gear gif">
              <a:extLst>
                <a:ext uri="{FF2B5EF4-FFF2-40B4-BE49-F238E27FC236}">
                  <a16:creationId xmlns:a16="http://schemas.microsoft.com/office/drawing/2014/main" id="{8EA6427A-9903-064C-FC28-0760D558159D}"/>
                </a:ext>
              </a:extLst>
            </p:cNvPr>
            <p:cNvPicPr preferRelativeResize="0">
              <a:picLocks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543472">
              <a:off x="641367" y="2911842"/>
              <a:ext cx="360740" cy="34985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7" name="TextBox 96">
              <a:extLst>
                <a:ext uri="{FF2B5EF4-FFF2-40B4-BE49-F238E27FC236}">
                  <a16:creationId xmlns:a16="http://schemas.microsoft.com/office/drawing/2014/main" id="{D0F23189-5831-6BDC-8500-775B3790B99F}"/>
                </a:ext>
              </a:extLst>
            </p:cNvPr>
            <p:cNvSpPr txBox="1"/>
            <p:nvPr/>
          </p:nvSpPr>
          <p:spPr>
            <a:xfrm>
              <a:off x="564703" y="2312563"/>
              <a:ext cx="1791873" cy="830997"/>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600" b="1" dirty="0" err="1">
                  <a:solidFill>
                    <a:srgbClr val="002060"/>
                  </a:solidFill>
                  <a:latin typeface="Ekachon" panose="00000500000000000000" pitchFamily="2" charset="-34"/>
                </a:rPr>
                <a:t>wangchanberta</a:t>
              </a:r>
              <a:r>
                <a:rPr lang="en-US" sz="1600" b="1" dirty="0">
                  <a:solidFill>
                    <a:srgbClr val="002060"/>
                  </a:solidFill>
                  <a:latin typeface="Ekachon" panose="00000500000000000000" pitchFamily="2" charset="-34"/>
                </a:rPr>
                <a:t>-base-</a:t>
              </a:r>
              <a:r>
                <a:rPr lang="en-US" sz="1600" b="1" dirty="0" err="1">
                  <a:solidFill>
                    <a:srgbClr val="002060"/>
                  </a:solidFill>
                  <a:latin typeface="Ekachon" panose="00000500000000000000" pitchFamily="2" charset="-34"/>
                </a:rPr>
                <a:t>att</a:t>
              </a:r>
              <a:r>
                <a:rPr lang="en-US" sz="1600" b="1" dirty="0">
                  <a:solidFill>
                    <a:srgbClr val="002060"/>
                  </a:solidFill>
                  <a:latin typeface="Ekachon" panose="00000500000000000000" pitchFamily="2" charset="-34"/>
                </a:rPr>
                <a:t>-</a:t>
              </a:r>
              <a:r>
                <a:rPr lang="en-US" sz="1600" b="1" dirty="0" err="1">
                  <a:solidFill>
                    <a:srgbClr val="002060"/>
                  </a:solidFill>
                  <a:latin typeface="Ekachon" panose="00000500000000000000" pitchFamily="2" charset="-34"/>
                </a:rPr>
                <a:t>spm</a:t>
              </a:r>
              <a:r>
                <a:rPr lang="en-US" sz="1600" b="1" dirty="0">
                  <a:solidFill>
                    <a:srgbClr val="002060"/>
                  </a:solidFill>
                  <a:latin typeface="Ekachon" panose="00000500000000000000" pitchFamily="2" charset="-34"/>
                </a:rPr>
                <a:t>-uncased</a:t>
              </a:r>
            </a:p>
          </p:txBody>
        </p:sp>
        <p:grpSp>
          <p:nvGrpSpPr>
            <p:cNvPr id="101" name="Group 100">
              <a:extLst>
                <a:ext uri="{FF2B5EF4-FFF2-40B4-BE49-F238E27FC236}">
                  <a16:creationId xmlns:a16="http://schemas.microsoft.com/office/drawing/2014/main" id="{C3308FBD-84F2-D861-E6CD-AB791E0B082B}"/>
                </a:ext>
              </a:extLst>
            </p:cNvPr>
            <p:cNvGrpSpPr/>
            <p:nvPr/>
          </p:nvGrpSpPr>
          <p:grpSpPr>
            <a:xfrm>
              <a:off x="979025" y="3172326"/>
              <a:ext cx="781043" cy="2176698"/>
              <a:chOff x="903929" y="3066172"/>
              <a:chExt cx="781043" cy="2176698"/>
            </a:xfrm>
          </p:grpSpPr>
          <p:sp>
            <p:nvSpPr>
              <p:cNvPr id="98" name="Cube 97">
                <a:extLst>
                  <a:ext uri="{FF2B5EF4-FFF2-40B4-BE49-F238E27FC236}">
                    <a16:creationId xmlns:a16="http://schemas.microsoft.com/office/drawing/2014/main" id="{BF39C21F-E087-76CC-8384-CBE87CFEA5B1}"/>
                  </a:ext>
                </a:extLst>
              </p:cNvPr>
              <p:cNvSpPr/>
              <p:nvPr/>
            </p:nvSpPr>
            <p:spPr>
              <a:xfrm>
                <a:off x="903929" y="3102868"/>
                <a:ext cx="781043" cy="2140002"/>
              </a:xfrm>
              <a:prstGeom prst="cube">
                <a:avLst/>
              </a:pr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TextBox 98">
                <a:extLst>
                  <a:ext uri="{FF2B5EF4-FFF2-40B4-BE49-F238E27FC236}">
                    <a16:creationId xmlns:a16="http://schemas.microsoft.com/office/drawing/2014/main" id="{3317A83D-16B9-9F20-4950-C7F38F18265D}"/>
                  </a:ext>
                </a:extLst>
              </p:cNvPr>
              <p:cNvSpPr txBox="1"/>
              <p:nvPr/>
            </p:nvSpPr>
            <p:spPr>
              <a:xfrm>
                <a:off x="1003309" y="3066172"/>
                <a:ext cx="570828" cy="276999"/>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200" b="1" dirty="0">
                    <a:solidFill>
                      <a:schemeClr val="bg1"/>
                    </a:solidFill>
                    <a:latin typeface="Ekachon" panose="00000500000000000000" pitchFamily="2" charset="-34"/>
                  </a:rPr>
                  <a:t>0.76</a:t>
                </a:r>
              </a:p>
            </p:txBody>
          </p:sp>
        </p:grpSp>
        <p:sp>
          <p:nvSpPr>
            <p:cNvPr id="100" name="TextBox 99">
              <a:extLst>
                <a:ext uri="{FF2B5EF4-FFF2-40B4-BE49-F238E27FC236}">
                  <a16:creationId xmlns:a16="http://schemas.microsoft.com/office/drawing/2014/main" id="{1226DE6A-3DAA-2244-0CBD-027D6DD42DF1}"/>
                </a:ext>
              </a:extLst>
            </p:cNvPr>
            <p:cNvSpPr txBox="1"/>
            <p:nvPr/>
          </p:nvSpPr>
          <p:spPr>
            <a:xfrm>
              <a:off x="795595" y="4606441"/>
              <a:ext cx="1052836" cy="600164"/>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dirty="0">
                  <a:solidFill>
                    <a:schemeClr val="bg1"/>
                  </a:solidFill>
                </a:rPr>
                <a:t>Accuracy on Tweet Test Set</a:t>
              </a:r>
            </a:p>
          </p:txBody>
        </p:sp>
        <p:sp>
          <p:nvSpPr>
            <p:cNvPr id="105" name="TextBox 104">
              <a:extLst>
                <a:ext uri="{FF2B5EF4-FFF2-40B4-BE49-F238E27FC236}">
                  <a16:creationId xmlns:a16="http://schemas.microsoft.com/office/drawing/2014/main" id="{92BE12B1-A598-080D-858A-E932BE0248E9}"/>
                </a:ext>
              </a:extLst>
            </p:cNvPr>
            <p:cNvSpPr txBox="1"/>
            <p:nvPr/>
          </p:nvSpPr>
          <p:spPr>
            <a:xfrm>
              <a:off x="426076" y="5366219"/>
              <a:ext cx="1791873" cy="830997"/>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1600" b="1" dirty="0">
                  <a:solidFill>
                    <a:srgbClr val="002060"/>
                  </a:solidFill>
                  <a:latin typeface="Ekachon" panose="00000500000000000000" pitchFamily="2" charset="-34"/>
                </a:rPr>
                <a:t>is applied to classify sentiment </a:t>
              </a:r>
            </a:p>
          </p:txBody>
        </p:sp>
      </p:grpSp>
      <p:sp>
        <p:nvSpPr>
          <p:cNvPr id="102" name="Isosceles Triangle 101">
            <a:extLst>
              <a:ext uri="{FF2B5EF4-FFF2-40B4-BE49-F238E27FC236}">
                <a16:creationId xmlns:a16="http://schemas.microsoft.com/office/drawing/2014/main" id="{B3902D02-D55F-DAEF-5EDC-681CD87946A2}"/>
              </a:ext>
            </a:extLst>
          </p:cNvPr>
          <p:cNvSpPr/>
          <p:nvPr/>
        </p:nvSpPr>
        <p:spPr>
          <a:xfrm rot="5400000">
            <a:off x="1289622" y="3795009"/>
            <a:ext cx="2615424" cy="601995"/>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TextBox 102">
            <a:extLst>
              <a:ext uri="{FF2B5EF4-FFF2-40B4-BE49-F238E27FC236}">
                <a16:creationId xmlns:a16="http://schemas.microsoft.com/office/drawing/2014/main" id="{C54D8590-77B6-66CB-ABB9-1F176FF87160}"/>
              </a:ext>
            </a:extLst>
          </p:cNvPr>
          <p:cNvSpPr txBox="1"/>
          <p:nvPr/>
        </p:nvSpPr>
        <p:spPr>
          <a:xfrm>
            <a:off x="1873065" y="3767317"/>
            <a:ext cx="1043626" cy="646331"/>
          </a:xfrm>
          <a:prstGeom prst="rect">
            <a:avLst/>
          </a:prstGeom>
          <a:noFill/>
        </p:spPr>
        <p:txBody>
          <a:bodyPr wrap="square" rtlCol="0">
            <a:spAutoFit/>
          </a:bodyPr>
          <a:lstStyle>
            <a:defPPr>
              <a:defRPr lang="en-US"/>
            </a:defPPr>
            <a:lvl1pPr indent="0" algn="ctr">
              <a:buFont typeface="Arial" panose="020B0604020202020204" pitchFamily="34" charset="0"/>
              <a:buNone/>
              <a:defRPr sz="1100">
                <a:solidFill>
                  <a:schemeClr val="bg1"/>
                </a:solidFill>
                <a:latin typeface="Century Gothic" panose="020B0502020202020204" pitchFamily="34" charset="0"/>
                <a:cs typeface="Ekachon" panose="00000500000000000000" pitchFamily="2" charset="-34"/>
              </a:defRPr>
            </a:lvl1pPr>
          </a:lstStyle>
          <a:p>
            <a:r>
              <a:rPr lang="en-US" sz="1200" dirty="0">
                <a:solidFill>
                  <a:schemeClr val="tx1"/>
                </a:solidFill>
              </a:rPr>
              <a:t>Analyze Tweets in 2 Levels</a:t>
            </a:r>
            <a:endParaRPr lang="th-TH" sz="1200" dirty="0">
              <a:solidFill>
                <a:schemeClr val="tx1"/>
              </a:solidFill>
            </a:endParaRPr>
          </a:p>
        </p:txBody>
      </p:sp>
      <p:grpSp>
        <p:nvGrpSpPr>
          <p:cNvPr id="106" name="Group 105">
            <a:extLst>
              <a:ext uri="{FF2B5EF4-FFF2-40B4-BE49-F238E27FC236}">
                <a16:creationId xmlns:a16="http://schemas.microsoft.com/office/drawing/2014/main" id="{26049D62-86BB-25A5-2DB4-053E169CA879}"/>
              </a:ext>
            </a:extLst>
          </p:cNvPr>
          <p:cNvGrpSpPr/>
          <p:nvPr/>
        </p:nvGrpSpPr>
        <p:grpSpPr>
          <a:xfrm>
            <a:off x="308990" y="1138378"/>
            <a:ext cx="2272048" cy="448184"/>
            <a:chOff x="6253633" y="267479"/>
            <a:chExt cx="3414033" cy="663057"/>
          </a:xfrm>
        </p:grpSpPr>
        <p:sp>
          <p:nvSpPr>
            <p:cNvPr id="107" name="TextBox 106">
              <a:extLst>
                <a:ext uri="{FF2B5EF4-FFF2-40B4-BE49-F238E27FC236}">
                  <a16:creationId xmlns:a16="http://schemas.microsoft.com/office/drawing/2014/main" id="{81FD9760-6384-FC40-2EF0-28E7E799A311}"/>
                </a:ext>
              </a:extLst>
            </p:cNvPr>
            <p:cNvSpPr txBox="1"/>
            <p:nvPr/>
          </p:nvSpPr>
          <p:spPr>
            <a:xfrm>
              <a:off x="6253633" y="294496"/>
              <a:ext cx="2249619" cy="461665"/>
            </a:xfrm>
            <a:prstGeom prst="rect">
              <a:avLst/>
            </a:prstGeom>
            <a:noFill/>
          </p:spPr>
          <p:txBody>
            <a:bodyPr wrap="square">
              <a:spAutoFit/>
            </a:bodyPr>
            <a:lstStyle/>
            <a:p>
              <a:pPr algn="ctr"/>
              <a:r>
                <a:rPr lang="en-US" sz="1200" b="1" dirty="0">
                  <a:solidFill>
                    <a:srgbClr val="0070C0"/>
                  </a:solidFill>
                  <a:latin typeface="Ekachon" panose="00000500000000000000" pitchFamily="2" charset="-34"/>
                  <a:cs typeface="Ekachon" panose="00000500000000000000" pitchFamily="2" charset="-34"/>
                </a:rPr>
                <a:t>102,997</a:t>
              </a:r>
            </a:p>
            <a:p>
              <a:pPr algn="ctr"/>
              <a:r>
                <a:rPr lang="en-US" sz="1200" b="1" dirty="0">
                  <a:solidFill>
                    <a:srgbClr val="0070C0"/>
                  </a:solidFill>
                  <a:latin typeface="Ekachon" panose="00000500000000000000" pitchFamily="2" charset="-34"/>
                  <a:cs typeface="Ekachon" panose="00000500000000000000" pitchFamily="2" charset="-34"/>
                </a:rPr>
                <a:t>Tweets</a:t>
              </a:r>
            </a:p>
          </p:txBody>
        </p:sp>
        <p:grpSp>
          <p:nvGrpSpPr>
            <p:cNvPr id="108" name="Group 107">
              <a:extLst>
                <a:ext uri="{FF2B5EF4-FFF2-40B4-BE49-F238E27FC236}">
                  <a16:creationId xmlns:a16="http://schemas.microsoft.com/office/drawing/2014/main" id="{07BF2AC2-01E6-CDFD-A19F-41F2EC4D0167}"/>
                </a:ext>
              </a:extLst>
            </p:cNvPr>
            <p:cNvGrpSpPr/>
            <p:nvPr/>
          </p:nvGrpSpPr>
          <p:grpSpPr>
            <a:xfrm>
              <a:off x="6520939" y="267479"/>
              <a:ext cx="3146727" cy="663057"/>
              <a:chOff x="6520939" y="267479"/>
              <a:chExt cx="3146727" cy="663057"/>
            </a:xfrm>
          </p:grpSpPr>
          <p:pic>
            <p:nvPicPr>
              <p:cNvPr id="109" name="Picture 4">
                <a:extLst>
                  <a:ext uri="{FF2B5EF4-FFF2-40B4-BE49-F238E27FC236}">
                    <a16:creationId xmlns:a16="http://schemas.microsoft.com/office/drawing/2014/main" id="{5AF5BB40-22A5-CD45-846C-BFDCA8D6C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834" y="468346"/>
                <a:ext cx="322567" cy="265237"/>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EF832911-77FE-D6BF-B13F-39A4F157F07C}"/>
                  </a:ext>
                </a:extLst>
              </p:cNvPr>
              <p:cNvSpPr txBox="1"/>
              <p:nvPr/>
            </p:nvSpPr>
            <p:spPr>
              <a:xfrm>
                <a:off x="8211329" y="468346"/>
                <a:ext cx="1456337" cy="309084"/>
              </a:xfrm>
              <a:prstGeom prst="rect">
                <a:avLst/>
              </a:prstGeom>
              <a:noFill/>
              <a:ln>
                <a:noFill/>
              </a:ln>
              <a:effectLst/>
            </p:spPr>
            <p:txBody>
              <a:bodyPr wrap="none" rtlCol="0" anchor="ctr" anchorCtr="1">
                <a:noAutofit/>
              </a:bodyPr>
              <a:lstStyle/>
              <a:p>
                <a:pPr algn="ctr"/>
                <a:r>
                  <a:rPr lang="en-US" sz="1200" b="1" dirty="0">
                    <a:latin typeface="Ekachon" panose="00000500000000000000" pitchFamily="2" charset="-34"/>
                    <a:cs typeface="Ekachon" panose="00000500000000000000" pitchFamily="2" charset="-34"/>
                  </a:rPr>
                  <a:t>22,979</a:t>
                </a:r>
              </a:p>
              <a:p>
                <a:pPr algn="ctr"/>
                <a:r>
                  <a:rPr lang="en-US" sz="1200" b="1" dirty="0">
                    <a:latin typeface="Ekachon" panose="00000500000000000000" pitchFamily="2" charset="-34"/>
                    <a:cs typeface="Ekachon" panose="00000500000000000000" pitchFamily="2" charset="-34"/>
                  </a:rPr>
                  <a:t>Users</a:t>
                </a:r>
              </a:p>
            </p:txBody>
          </p:sp>
          <p:sp>
            <p:nvSpPr>
              <p:cNvPr id="111" name="Isosceles Triangle 110">
                <a:extLst>
                  <a:ext uri="{FF2B5EF4-FFF2-40B4-BE49-F238E27FC236}">
                    <a16:creationId xmlns:a16="http://schemas.microsoft.com/office/drawing/2014/main" id="{B56B1AD4-5BC0-20E4-AC9E-CC44490BFA44}"/>
                  </a:ext>
                </a:extLst>
              </p:cNvPr>
              <p:cNvSpPr/>
              <p:nvPr/>
            </p:nvSpPr>
            <p:spPr>
              <a:xfrm rot="5400000">
                <a:off x="7808211" y="461706"/>
                <a:ext cx="427078" cy="322567"/>
              </a:xfrm>
              <a:prstGeom prst="triangle">
                <a:avLst/>
              </a:prstGeom>
              <a:gradFill flip="none" rotWithShape="1">
                <a:gsLst>
                  <a:gs pos="0">
                    <a:schemeClr val="bg1">
                      <a:lumMod val="65000"/>
                    </a:schemeClr>
                  </a:gs>
                  <a:gs pos="100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112" name="Graphic 111" descr="User with solid fill">
                <a:extLst>
                  <a:ext uri="{FF2B5EF4-FFF2-40B4-BE49-F238E27FC236}">
                    <a16:creationId xmlns:a16="http://schemas.microsoft.com/office/drawing/2014/main" id="{865114C1-DC45-8EA5-1A89-B1CFA62759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6283" y="382101"/>
                <a:ext cx="427080" cy="427080"/>
              </a:xfrm>
              <a:prstGeom prst="rect">
                <a:avLst/>
              </a:prstGeom>
            </p:spPr>
          </p:pic>
          <p:sp>
            <p:nvSpPr>
              <p:cNvPr id="113" name="Rectangle 112">
                <a:extLst>
                  <a:ext uri="{FF2B5EF4-FFF2-40B4-BE49-F238E27FC236}">
                    <a16:creationId xmlns:a16="http://schemas.microsoft.com/office/drawing/2014/main" id="{28BA7EDA-0C9D-BA19-0722-C87AE4A49CBF}"/>
                  </a:ext>
                </a:extLst>
              </p:cNvPr>
              <p:cNvSpPr/>
              <p:nvPr/>
            </p:nvSpPr>
            <p:spPr>
              <a:xfrm>
                <a:off x="6520939" y="267479"/>
                <a:ext cx="2885268" cy="663057"/>
              </a:xfrm>
              <a:prstGeom prst="rect">
                <a:avLst/>
              </a:prstGeom>
              <a:no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sp>
        <p:nvSpPr>
          <p:cNvPr id="22" name="TextBox 21">
            <a:extLst>
              <a:ext uri="{FF2B5EF4-FFF2-40B4-BE49-F238E27FC236}">
                <a16:creationId xmlns:a16="http://schemas.microsoft.com/office/drawing/2014/main" id="{3B03B20F-0435-0086-08F3-ADEA3B95791D}"/>
              </a:ext>
            </a:extLst>
          </p:cNvPr>
          <p:cNvSpPr txBox="1"/>
          <p:nvPr/>
        </p:nvSpPr>
        <p:spPr>
          <a:xfrm>
            <a:off x="7368041" y="5726033"/>
            <a:ext cx="3302162" cy="618824"/>
          </a:xfrm>
          <a:prstGeom prst="rect">
            <a:avLst/>
          </a:prstGeom>
          <a:noFill/>
        </p:spPr>
        <p:txBody>
          <a:bodyPr wrap="square">
            <a:spAutoFit/>
          </a:bodyPr>
          <a:lstStyle/>
          <a:p>
            <a:pPr algn="l">
              <a:lnSpc>
                <a:spcPct val="150000"/>
              </a:lnSpc>
            </a:pPr>
            <a:r>
              <a:rPr lang="en-US" sz="1200" b="0" i="0" dirty="0">
                <a:effectLst/>
                <a:latin typeface="Ekachon" panose="00000500000000000000" pitchFamily="2" charset="-34"/>
                <a:cs typeface="Ekachon" panose="00000500000000000000" pitchFamily="2" charset="-34"/>
              </a:rPr>
              <a:t>Score Rank  = 6.02  +15.32  </a:t>
            </a:r>
            <a:r>
              <a:rPr lang="en-US" sz="1200" b="0" i="0" dirty="0">
                <a:solidFill>
                  <a:schemeClr val="bg1"/>
                </a:solidFill>
                <a:effectLst/>
                <a:highlight>
                  <a:srgbClr val="00B050"/>
                </a:highlight>
                <a:latin typeface="Ekachon" panose="00000500000000000000" pitchFamily="2" charset="-34"/>
                <a:cs typeface="Ekachon" panose="00000500000000000000" pitchFamily="2" charset="-34"/>
              </a:rPr>
              <a:t>(#Retweet_Pos) </a:t>
            </a:r>
            <a:r>
              <a:rPr lang="en-US" sz="1200" b="0" i="0" dirty="0">
                <a:effectLst/>
                <a:latin typeface="Ekachon" panose="00000500000000000000" pitchFamily="2" charset="-34"/>
                <a:cs typeface="Ekachon" panose="00000500000000000000" pitchFamily="2" charset="-34"/>
              </a:rPr>
              <a:t> </a:t>
            </a:r>
          </a:p>
          <a:p>
            <a:pPr algn="l">
              <a:lnSpc>
                <a:spcPct val="150000"/>
              </a:lnSpc>
            </a:pPr>
            <a:r>
              <a:rPr lang="en-US" sz="1200" b="0" i="0" dirty="0">
                <a:effectLst/>
                <a:latin typeface="Ekachon" panose="00000500000000000000" pitchFamily="2" charset="-34"/>
                <a:cs typeface="Ekachon" panose="00000500000000000000" pitchFamily="2" charset="-34"/>
              </a:rPr>
              <a:t>             	            -29.49 </a:t>
            </a:r>
            <a:r>
              <a:rPr lang="en-US" sz="1200" b="0" i="0" dirty="0">
                <a:effectLst/>
                <a:highlight>
                  <a:srgbClr val="D0CECE"/>
                </a:highlight>
                <a:latin typeface="Ekachon" panose="00000500000000000000" pitchFamily="2" charset="-34"/>
                <a:cs typeface="Ekachon" panose="00000500000000000000" pitchFamily="2" charset="-34"/>
              </a:rPr>
              <a:t>(#Retweet_Neu) </a:t>
            </a:r>
          </a:p>
        </p:txBody>
      </p:sp>
      <p:sp>
        <p:nvSpPr>
          <p:cNvPr id="27" name="TextBox 26">
            <a:extLst>
              <a:ext uri="{FF2B5EF4-FFF2-40B4-BE49-F238E27FC236}">
                <a16:creationId xmlns:a16="http://schemas.microsoft.com/office/drawing/2014/main" id="{5EC75237-B463-2821-D83C-5EBDE8C0F563}"/>
              </a:ext>
            </a:extLst>
          </p:cNvPr>
          <p:cNvSpPr txBox="1"/>
          <p:nvPr/>
        </p:nvSpPr>
        <p:spPr>
          <a:xfrm>
            <a:off x="7093628" y="4299858"/>
            <a:ext cx="3708914" cy="769441"/>
          </a:xfrm>
          <a:prstGeom prst="rect">
            <a:avLst/>
          </a:prstGeom>
          <a:noFill/>
        </p:spPr>
        <p:txBody>
          <a:bodyPr wrap="square">
            <a:spAutoFit/>
          </a:bodyPr>
          <a:lstStyle/>
          <a:p>
            <a:r>
              <a:rPr lang="en-US" sz="1100" b="0" i="0" dirty="0">
                <a:effectLst/>
                <a:latin typeface="Ekachon" panose="00000500000000000000" pitchFamily="2" charset="-34"/>
                <a:cs typeface="Ekachon" panose="00000500000000000000" pitchFamily="2" charset="-34"/>
              </a:rPr>
              <a:t>The relationship between a Twitter user's number of positive and neutral retweets and a political party's vote ranking can be described by a linear correlation, as expressed in this equation.</a:t>
            </a:r>
            <a:endParaRPr lang="en-US" sz="1100" dirty="0">
              <a:latin typeface="Ekachon" panose="00000500000000000000" pitchFamily="2" charset="-34"/>
              <a:cs typeface="Ekachon" panose="00000500000000000000" pitchFamily="2" charset="-34"/>
            </a:endParaRPr>
          </a:p>
        </p:txBody>
      </p:sp>
      <p:cxnSp>
        <p:nvCxnSpPr>
          <p:cNvPr id="30" name="Straight Connector 29">
            <a:extLst>
              <a:ext uri="{FF2B5EF4-FFF2-40B4-BE49-F238E27FC236}">
                <a16:creationId xmlns:a16="http://schemas.microsoft.com/office/drawing/2014/main" id="{73B5BD58-C64D-ED35-99CA-1A1F471C2833}"/>
              </a:ext>
            </a:extLst>
          </p:cNvPr>
          <p:cNvCxnSpPr/>
          <p:nvPr/>
        </p:nvCxnSpPr>
        <p:spPr>
          <a:xfrm>
            <a:off x="7154065" y="3937592"/>
            <a:ext cx="3414409"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3A2FF87E-B010-4433-6EAF-E7BA15D46F34}"/>
              </a:ext>
            </a:extLst>
          </p:cNvPr>
          <p:cNvGrpSpPr/>
          <p:nvPr/>
        </p:nvGrpSpPr>
        <p:grpSpPr>
          <a:xfrm>
            <a:off x="7529870" y="5133417"/>
            <a:ext cx="2551180" cy="475784"/>
            <a:chOff x="7771450" y="5248764"/>
            <a:chExt cx="2551180" cy="475784"/>
          </a:xfrm>
        </p:grpSpPr>
        <p:grpSp>
          <p:nvGrpSpPr>
            <p:cNvPr id="28" name="Group 27">
              <a:extLst>
                <a:ext uri="{FF2B5EF4-FFF2-40B4-BE49-F238E27FC236}">
                  <a16:creationId xmlns:a16="http://schemas.microsoft.com/office/drawing/2014/main" id="{65EC375A-407A-1874-1BBF-919C423E7135}"/>
                </a:ext>
              </a:extLst>
            </p:cNvPr>
            <p:cNvGrpSpPr/>
            <p:nvPr/>
          </p:nvGrpSpPr>
          <p:grpSpPr>
            <a:xfrm>
              <a:off x="7788925" y="5249274"/>
              <a:ext cx="2533705" cy="475274"/>
              <a:chOff x="7405299" y="5199227"/>
              <a:chExt cx="2885033" cy="566868"/>
            </a:xfrm>
          </p:grpSpPr>
          <p:sp>
            <p:nvSpPr>
              <p:cNvPr id="91" name="TextBox 90">
                <a:extLst>
                  <a:ext uri="{FF2B5EF4-FFF2-40B4-BE49-F238E27FC236}">
                    <a16:creationId xmlns:a16="http://schemas.microsoft.com/office/drawing/2014/main" id="{9E8F8DDE-AD9F-F7FD-FBDE-B437F90133DB}"/>
                  </a:ext>
                </a:extLst>
              </p:cNvPr>
              <p:cNvSpPr txBox="1"/>
              <p:nvPr/>
            </p:nvSpPr>
            <p:spPr>
              <a:xfrm>
                <a:off x="7405299" y="5200447"/>
                <a:ext cx="1081661" cy="198572"/>
              </a:xfrm>
              <a:prstGeom prst="rect">
                <a:avLst/>
              </a:prstGeom>
              <a:solidFill>
                <a:schemeClr val="bg1">
                  <a:lumMod val="85000"/>
                </a:schemeClr>
              </a:solidFill>
              <a:ln>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No. of Tweet</a:t>
                </a:r>
              </a:p>
            </p:txBody>
          </p:sp>
          <p:sp>
            <p:nvSpPr>
              <p:cNvPr id="92" name="TextBox 91">
                <a:extLst>
                  <a:ext uri="{FF2B5EF4-FFF2-40B4-BE49-F238E27FC236}">
                    <a16:creationId xmlns:a16="http://schemas.microsoft.com/office/drawing/2014/main" id="{7D885B6E-B930-6F1A-3E93-049552B93CE4}"/>
                  </a:ext>
                </a:extLst>
              </p:cNvPr>
              <p:cNvSpPr txBox="1"/>
              <p:nvPr/>
            </p:nvSpPr>
            <p:spPr>
              <a:xfrm>
                <a:off x="7410388" y="5493036"/>
                <a:ext cx="1081661" cy="198572"/>
              </a:xfrm>
              <a:prstGeom prst="rect">
                <a:avLst/>
              </a:prstGeom>
              <a:solidFill>
                <a:schemeClr val="bg1">
                  <a:lumMod val="85000"/>
                </a:schemeClr>
              </a:solidFill>
              <a:ln>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No. of Like</a:t>
                </a:r>
              </a:p>
            </p:txBody>
          </p:sp>
          <p:sp>
            <p:nvSpPr>
              <p:cNvPr id="93" name="TextBox 92">
                <a:extLst>
                  <a:ext uri="{FF2B5EF4-FFF2-40B4-BE49-F238E27FC236}">
                    <a16:creationId xmlns:a16="http://schemas.microsoft.com/office/drawing/2014/main" id="{519FE1EB-5FA5-7E84-A9A2-00054C4CDFAB}"/>
                  </a:ext>
                </a:extLst>
              </p:cNvPr>
              <p:cNvSpPr txBox="1"/>
              <p:nvPr/>
            </p:nvSpPr>
            <p:spPr>
              <a:xfrm>
                <a:off x="8597006" y="5199227"/>
                <a:ext cx="1081661" cy="198572"/>
              </a:xfrm>
              <a:prstGeom prst="rect">
                <a:avLst/>
              </a:prstGeom>
              <a:solidFill>
                <a:srgbClr val="0066CC"/>
              </a:solidFill>
              <a:ln>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No. of Retweet</a:t>
                </a:r>
              </a:p>
            </p:txBody>
          </p:sp>
          <p:sp>
            <p:nvSpPr>
              <p:cNvPr id="94" name="TextBox 93">
                <a:extLst>
                  <a:ext uri="{FF2B5EF4-FFF2-40B4-BE49-F238E27FC236}">
                    <a16:creationId xmlns:a16="http://schemas.microsoft.com/office/drawing/2014/main" id="{96393444-1896-AD6B-235F-38004A7434BD}"/>
                  </a:ext>
                </a:extLst>
              </p:cNvPr>
              <p:cNvSpPr txBox="1"/>
              <p:nvPr/>
            </p:nvSpPr>
            <p:spPr>
              <a:xfrm>
                <a:off x="8597004" y="5495670"/>
                <a:ext cx="1081661" cy="198572"/>
              </a:xfrm>
              <a:prstGeom prst="rect">
                <a:avLst/>
              </a:prstGeom>
              <a:solidFill>
                <a:srgbClr val="6699FF"/>
              </a:solidFill>
              <a:ln>
                <a:noFill/>
              </a:ln>
              <a:effectLst/>
            </p:spPr>
            <p:txBody>
              <a:bodyPr wrap="none" rtlCol="0" anchor="ctr" anchorCtr="1">
                <a:noAutofit/>
              </a:bodyPr>
              <a:lstStyle/>
              <a:p>
                <a:r>
                  <a:rPr lang="en-US" sz="1050" dirty="0">
                    <a:solidFill>
                      <a:schemeClr val="bg1"/>
                    </a:solidFill>
                    <a:latin typeface="Ekachon" panose="00000500000000000000" pitchFamily="2" charset="-34"/>
                    <a:cs typeface="Ekachon" panose="00000500000000000000" pitchFamily="2" charset="-34"/>
                  </a:rPr>
                  <a:t>Sentiment</a:t>
                </a:r>
              </a:p>
            </p:txBody>
          </p:sp>
          <p:sp>
            <p:nvSpPr>
              <p:cNvPr id="10" name="TextBox 9">
                <a:extLst>
                  <a:ext uri="{FF2B5EF4-FFF2-40B4-BE49-F238E27FC236}">
                    <a16:creationId xmlns:a16="http://schemas.microsoft.com/office/drawing/2014/main" id="{44521FA6-0C46-BAB0-EF96-8E382B69C8FB}"/>
                  </a:ext>
                </a:extLst>
              </p:cNvPr>
              <p:cNvSpPr txBox="1"/>
              <p:nvPr/>
            </p:nvSpPr>
            <p:spPr>
              <a:xfrm>
                <a:off x="9849373" y="5301635"/>
                <a:ext cx="440959" cy="191149"/>
              </a:xfrm>
              <a:prstGeom prst="rect">
                <a:avLst/>
              </a:prstGeom>
              <a:solidFill>
                <a:srgbClr val="C7C7C7"/>
              </a:solidFill>
              <a:ln>
                <a:noFill/>
              </a:ln>
              <a:effectLst/>
            </p:spPr>
            <p:txBody>
              <a:bodyPr wrap="none" rtlCol="0" anchor="ctr" anchorCtr="1">
                <a:noAutofit/>
              </a:bodyPr>
              <a:lstStyle/>
              <a:p>
                <a:r>
                  <a:rPr lang="en-US" sz="800" b="1" dirty="0">
                    <a:latin typeface="Ekachon" panose="00000500000000000000" pitchFamily="2" charset="-34"/>
                    <a:cs typeface="Ekachon" panose="00000500000000000000" pitchFamily="2" charset="-34"/>
                  </a:rPr>
                  <a:t>Neu</a:t>
                </a:r>
              </a:p>
            </p:txBody>
          </p:sp>
          <p:sp>
            <p:nvSpPr>
              <p:cNvPr id="11" name="TextBox 10">
                <a:extLst>
                  <a:ext uri="{FF2B5EF4-FFF2-40B4-BE49-F238E27FC236}">
                    <a16:creationId xmlns:a16="http://schemas.microsoft.com/office/drawing/2014/main" id="{04C97DD9-F993-120D-F168-1531CAEC1E51}"/>
                  </a:ext>
                </a:extLst>
              </p:cNvPr>
              <p:cNvSpPr txBox="1"/>
              <p:nvPr/>
            </p:nvSpPr>
            <p:spPr>
              <a:xfrm>
                <a:off x="9849373" y="5574946"/>
                <a:ext cx="440959" cy="191149"/>
              </a:xfrm>
              <a:prstGeom prst="rect">
                <a:avLst/>
              </a:prstGeom>
              <a:solidFill>
                <a:srgbClr val="00B050"/>
              </a:solidFill>
              <a:ln>
                <a:noFill/>
              </a:ln>
              <a:effectLst/>
            </p:spPr>
            <p:txBody>
              <a:bodyPr wrap="none" rtlCol="0" anchor="ctr" anchorCtr="1">
                <a:noAutofit/>
              </a:bodyPr>
              <a:lstStyle/>
              <a:p>
                <a:r>
                  <a:rPr lang="en-US" sz="800" b="1" dirty="0">
                    <a:solidFill>
                      <a:schemeClr val="bg1"/>
                    </a:solidFill>
                    <a:latin typeface="Ekachon" panose="00000500000000000000" pitchFamily="2" charset="-34"/>
                    <a:cs typeface="Ekachon" panose="00000500000000000000" pitchFamily="2" charset="-34"/>
                  </a:rPr>
                  <a:t>Pos</a:t>
                </a:r>
              </a:p>
            </p:txBody>
          </p:sp>
          <p:cxnSp>
            <p:nvCxnSpPr>
              <p:cNvPr id="17" name="Straight Connector 16">
                <a:extLst>
                  <a:ext uri="{FF2B5EF4-FFF2-40B4-BE49-F238E27FC236}">
                    <a16:creationId xmlns:a16="http://schemas.microsoft.com/office/drawing/2014/main" id="{31FF48C7-AB12-79CE-DE21-7F796A250951}"/>
                  </a:ext>
                </a:extLst>
              </p:cNvPr>
              <p:cNvCxnSpPr>
                <a:cxnSpLocks/>
                <a:endCxn id="10" idx="1"/>
              </p:cNvCxnSpPr>
              <p:nvPr/>
            </p:nvCxnSpPr>
            <p:spPr>
              <a:xfrm flipV="1">
                <a:off x="9678666" y="5397210"/>
                <a:ext cx="170707" cy="190743"/>
              </a:xfrm>
              <a:prstGeom prst="line">
                <a:avLst/>
              </a:prstGeom>
              <a:ln w="190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A923919-3A25-C09E-903F-9EE40C6BF3AD}"/>
                  </a:ext>
                </a:extLst>
              </p:cNvPr>
              <p:cNvCxnSpPr>
                <a:cxnSpLocks/>
                <a:endCxn id="11" idx="1"/>
              </p:cNvCxnSpPr>
              <p:nvPr/>
            </p:nvCxnSpPr>
            <p:spPr>
              <a:xfrm>
                <a:off x="9678666" y="5587953"/>
                <a:ext cx="170707" cy="82568"/>
              </a:xfrm>
              <a:prstGeom prst="line">
                <a:avLst/>
              </a:prstGeom>
              <a:ln w="190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0B5C310-70AF-FDF4-E916-0D95AED554A9}"/>
                  </a:ext>
                </a:extLst>
              </p:cNvPr>
              <p:cNvCxnSpPr>
                <a:cxnSpLocks/>
                <a:stCxn id="94" idx="0"/>
              </p:cNvCxnSpPr>
              <p:nvPr/>
            </p:nvCxnSpPr>
            <p:spPr>
              <a:xfrm flipH="1" flipV="1">
                <a:off x="9131084" y="5397209"/>
                <a:ext cx="6751" cy="98461"/>
              </a:xfrm>
              <a:prstGeom prst="line">
                <a:avLst/>
              </a:prstGeom>
              <a:ln w="19050">
                <a:solidFill>
                  <a:schemeClr val="bg1">
                    <a:lumMod val="65000"/>
                  </a:schemeClr>
                </a:solidFill>
                <a:headEnd type="oval" w="sm" len="sm"/>
                <a:tailEnd type="oval" w="sm" len="sm"/>
              </a:ln>
            </p:spPr>
            <p:style>
              <a:lnRef idx="1">
                <a:schemeClr val="accent1"/>
              </a:lnRef>
              <a:fillRef idx="0">
                <a:schemeClr val="accent1"/>
              </a:fillRef>
              <a:effectRef idx="0">
                <a:schemeClr val="accent1"/>
              </a:effectRef>
              <a:fontRef idx="minor">
                <a:schemeClr val="tx1"/>
              </a:fontRef>
            </p:style>
          </p:cxnSp>
        </p:grpSp>
        <p:pic>
          <p:nvPicPr>
            <p:cNvPr id="35" name="Graphic 34" descr="Close with solid fill">
              <a:extLst>
                <a:ext uri="{FF2B5EF4-FFF2-40B4-BE49-F238E27FC236}">
                  <a16:creationId xmlns:a16="http://schemas.microsoft.com/office/drawing/2014/main" id="{829CB212-EE22-BCC6-D298-882E65D5AA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1450" y="5248764"/>
              <a:ext cx="174781" cy="174781"/>
            </a:xfrm>
            <a:prstGeom prst="rect">
              <a:avLst/>
            </a:prstGeom>
          </p:spPr>
        </p:pic>
        <p:pic>
          <p:nvPicPr>
            <p:cNvPr id="36" name="Graphic 35" descr="Close with solid fill">
              <a:extLst>
                <a:ext uri="{FF2B5EF4-FFF2-40B4-BE49-F238E27FC236}">
                  <a16:creationId xmlns:a16="http://schemas.microsoft.com/office/drawing/2014/main" id="{766647E0-DF4E-5514-6021-85AD3A41B0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775351" y="5499933"/>
              <a:ext cx="174781" cy="174781"/>
            </a:xfrm>
            <a:prstGeom prst="rect">
              <a:avLst/>
            </a:prstGeom>
          </p:spPr>
        </p:pic>
      </p:grpSp>
      <p:graphicFrame>
        <p:nvGraphicFramePr>
          <p:cNvPr id="45" name="Table 44">
            <a:extLst>
              <a:ext uri="{FF2B5EF4-FFF2-40B4-BE49-F238E27FC236}">
                <a16:creationId xmlns:a16="http://schemas.microsoft.com/office/drawing/2014/main" id="{9E683EA2-8986-4A5F-DF4E-D769C0C613BE}"/>
              </a:ext>
            </a:extLst>
          </p:cNvPr>
          <p:cNvGraphicFramePr>
            <a:graphicFrameLocks noGrp="1"/>
          </p:cNvGraphicFramePr>
          <p:nvPr>
            <p:extLst>
              <p:ext uri="{D42A27DB-BD31-4B8C-83A1-F6EECF244321}">
                <p14:modId xmlns:p14="http://schemas.microsoft.com/office/powerpoint/2010/main" val="3492822951"/>
              </p:ext>
            </p:extLst>
          </p:nvPr>
        </p:nvGraphicFramePr>
        <p:xfrm>
          <a:off x="7063022" y="2424954"/>
          <a:ext cx="3614741" cy="1358730"/>
        </p:xfrm>
        <a:graphic>
          <a:graphicData uri="http://schemas.openxmlformats.org/drawingml/2006/table">
            <a:tbl>
              <a:tblPr/>
              <a:tblGrid>
                <a:gridCol w="770729">
                  <a:extLst>
                    <a:ext uri="{9D8B030D-6E8A-4147-A177-3AD203B41FA5}">
                      <a16:colId xmlns:a16="http://schemas.microsoft.com/office/drawing/2014/main" val="3218249881"/>
                    </a:ext>
                  </a:extLst>
                </a:gridCol>
                <a:gridCol w="711003">
                  <a:extLst>
                    <a:ext uri="{9D8B030D-6E8A-4147-A177-3AD203B41FA5}">
                      <a16:colId xmlns:a16="http://schemas.microsoft.com/office/drawing/2014/main" val="3897494364"/>
                    </a:ext>
                  </a:extLst>
                </a:gridCol>
                <a:gridCol w="711003">
                  <a:extLst>
                    <a:ext uri="{9D8B030D-6E8A-4147-A177-3AD203B41FA5}">
                      <a16:colId xmlns:a16="http://schemas.microsoft.com/office/drawing/2014/main" val="3912650727"/>
                    </a:ext>
                  </a:extLst>
                </a:gridCol>
                <a:gridCol w="711003">
                  <a:extLst>
                    <a:ext uri="{9D8B030D-6E8A-4147-A177-3AD203B41FA5}">
                      <a16:colId xmlns:a16="http://schemas.microsoft.com/office/drawing/2014/main" val="2145709149"/>
                    </a:ext>
                  </a:extLst>
                </a:gridCol>
                <a:gridCol w="711003">
                  <a:extLst>
                    <a:ext uri="{9D8B030D-6E8A-4147-A177-3AD203B41FA5}">
                      <a16:colId xmlns:a16="http://schemas.microsoft.com/office/drawing/2014/main" val="3735811869"/>
                    </a:ext>
                  </a:extLst>
                </a:gridCol>
              </a:tblGrid>
              <a:tr h="280374">
                <a:tc gridSpan="5">
                  <a:txBody>
                    <a:bodyPr/>
                    <a:lstStyle/>
                    <a:p>
                      <a:pPr algn="ctr" fontAlgn="b"/>
                      <a:r>
                        <a:rPr lang="en-US" sz="1200" b="1" i="0" u="none" strike="noStrike" dirty="0">
                          <a:solidFill>
                            <a:srgbClr val="000000"/>
                          </a:solidFill>
                          <a:effectLst/>
                          <a:latin typeface="Ekachon" panose="00000500000000000000" pitchFamily="2" charset="-34"/>
                          <a:cs typeface="Ekachon" panose="00000500000000000000" pitchFamily="2" charset="-34"/>
                        </a:rPr>
                        <a:t>Party with Max Count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442573458"/>
                  </a:ext>
                </a:extLst>
              </a:tr>
              <a:tr h="269589">
                <a:tc>
                  <a:txBody>
                    <a:bodyPr/>
                    <a:lstStyle/>
                    <a:p>
                      <a:pPr algn="ctr" fontAlgn="b"/>
                      <a:r>
                        <a:rPr lang="en-US" sz="1100" b="1" i="0" u="none" strike="noStrike" dirty="0">
                          <a:solidFill>
                            <a:srgbClr val="000000"/>
                          </a:solidFill>
                          <a:effectLst/>
                          <a:latin typeface="Ekachon" panose="00000500000000000000" pitchFamily="2" charset="-34"/>
                          <a:cs typeface="Ekachon" panose="00000500000000000000" pitchFamily="2" charset="-34"/>
                        </a:rPr>
                        <a:t>Sentiment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0000"/>
                          </a:solidFill>
                          <a:effectLst/>
                          <a:latin typeface="Ekachon" panose="00000500000000000000" pitchFamily="2" charset="-34"/>
                          <a:cs typeface="Ekachon" panose="00000500000000000000" pitchFamily="2" charset="-34"/>
                        </a:rPr>
                        <a:t>All</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00B050"/>
                          </a:solidFill>
                          <a:effectLst/>
                          <a:latin typeface="Ekachon" panose="00000500000000000000" pitchFamily="2" charset="-34"/>
                          <a:cs typeface="Ekachon" panose="00000500000000000000" pitchFamily="2" charset="-34"/>
                        </a:rPr>
                        <a:t>Pos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chemeClr val="tx1">
                              <a:lumMod val="65000"/>
                              <a:lumOff val="35000"/>
                            </a:schemeClr>
                          </a:solidFill>
                          <a:effectLst/>
                          <a:latin typeface="Ekachon" panose="00000500000000000000" pitchFamily="2" charset="-34"/>
                          <a:cs typeface="Ekachon" panose="00000500000000000000" pitchFamily="2" charset="-34"/>
                        </a:rPr>
                        <a:t>Neu</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dirty="0">
                          <a:solidFill>
                            <a:srgbClr val="C00000"/>
                          </a:solidFill>
                          <a:effectLst/>
                          <a:latin typeface="Ekachon" panose="00000500000000000000" pitchFamily="2" charset="-34"/>
                          <a:cs typeface="Ekachon" panose="00000500000000000000" pitchFamily="2" charset="-34"/>
                        </a:rPr>
                        <a:t>Neg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04251556"/>
                  </a:ext>
                </a:extLst>
              </a:tr>
              <a:tr h="269589">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#Tweet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8873302"/>
                  </a:ext>
                </a:extLst>
              </a:tr>
              <a:tr h="269589">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#Like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39553064"/>
                  </a:ext>
                </a:extLst>
              </a:tr>
              <a:tr h="269589">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#Retweet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098611"/>
                  </a:ext>
                </a:extLst>
              </a:tr>
            </a:tbl>
          </a:graphicData>
        </a:graphic>
      </p:graphicFrame>
      <p:sp>
        <p:nvSpPr>
          <p:cNvPr id="58" name="TextBox 57">
            <a:extLst>
              <a:ext uri="{FF2B5EF4-FFF2-40B4-BE49-F238E27FC236}">
                <a16:creationId xmlns:a16="http://schemas.microsoft.com/office/drawing/2014/main" id="{4197D229-1075-D3B7-DA09-4FF87A055009}"/>
              </a:ext>
            </a:extLst>
          </p:cNvPr>
          <p:cNvSpPr txBox="1"/>
          <p:nvPr/>
        </p:nvSpPr>
        <p:spPr>
          <a:xfrm>
            <a:off x="7881631" y="3000799"/>
            <a:ext cx="583659" cy="20531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59" name="TextBox 58">
            <a:extLst>
              <a:ext uri="{FF2B5EF4-FFF2-40B4-BE49-F238E27FC236}">
                <a16:creationId xmlns:a16="http://schemas.microsoft.com/office/drawing/2014/main" id="{D751B2D4-7241-2449-2ADF-A459B3809490}"/>
              </a:ext>
            </a:extLst>
          </p:cNvPr>
          <p:cNvSpPr txBox="1"/>
          <p:nvPr/>
        </p:nvSpPr>
        <p:spPr>
          <a:xfrm>
            <a:off x="7881630" y="3553672"/>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60" name="TextBox 59">
            <a:extLst>
              <a:ext uri="{FF2B5EF4-FFF2-40B4-BE49-F238E27FC236}">
                <a16:creationId xmlns:a16="http://schemas.microsoft.com/office/drawing/2014/main" id="{155752ED-5545-AA6C-D706-B55807120CD9}"/>
              </a:ext>
            </a:extLst>
          </p:cNvPr>
          <p:cNvSpPr txBox="1"/>
          <p:nvPr/>
        </p:nvSpPr>
        <p:spPr>
          <a:xfrm>
            <a:off x="10019066" y="3002163"/>
            <a:ext cx="581158" cy="196633"/>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รทสช</a:t>
            </a:r>
            <a:endParaRPr lang="en-US" sz="900" dirty="0">
              <a:solidFill>
                <a:schemeClr val="bg1"/>
              </a:solidFill>
              <a:latin typeface="Ekachon" panose="00000500000000000000" pitchFamily="2" charset="-34"/>
              <a:cs typeface="Ekachon" panose="00000500000000000000" pitchFamily="2" charset="-34"/>
            </a:endParaRPr>
          </a:p>
        </p:txBody>
      </p:sp>
      <p:sp>
        <p:nvSpPr>
          <p:cNvPr id="65" name="TextBox 64">
            <a:extLst>
              <a:ext uri="{FF2B5EF4-FFF2-40B4-BE49-F238E27FC236}">
                <a16:creationId xmlns:a16="http://schemas.microsoft.com/office/drawing/2014/main" id="{FA315067-A0B1-5761-F564-A8A03780B4EE}"/>
              </a:ext>
            </a:extLst>
          </p:cNvPr>
          <p:cNvSpPr txBox="1"/>
          <p:nvPr/>
        </p:nvSpPr>
        <p:spPr>
          <a:xfrm>
            <a:off x="7881629" y="3289402"/>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66" name="TextBox 65">
            <a:extLst>
              <a:ext uri="{FF2B5EF4-FFF2-40B4-BE49-F238E27FC236}">
                <a16:creationId xmlns:a16="http://schemas.microsoft.com/office/drawing/2014/main" id="{3AC0EB56-12CB-C37A-20CD-E47185571944}"/>
              </a:ext>
            </a:extLst>
          </p:cNvPr>
          <p:cNvSpPr txBox="1"/>
          <p:nvPr/>
        </p:nvSpPr>
        <p:spPr>
          <a:xfrm>
            <a:off x="8593929" y="3000799"/>
            <a:ext cx="583659" cy="20531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71" name="TextBox 70">
            <a:extLst>
              <a:ext uri="{FF2B5EF4-FFF2-40B4-BE49-F238E27FC236}">
                <a16:creationId xmlns:a16="http://schemas.microsoft.com/office/drawing/2014/main" id="{8CF8C5BF-83B7-2510-D128-010CBCD56267}"/>
              </a:ext>
            </a:extLst>
          </p:cNvPr>
          <p:cNvSpPr txBox="1"/>
          <p:nvPr/>
        </p:nvSpPr>
        <p:spPr>
          <a:xfrm>
            <a:off x="8593929" y="3548164"/>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87" name="TextBox 86">
            <a:extLst>
              <a:ext uri="{FF2B5EF4-FFF2-40B4-BE49-F238E27FC236}">
                <a16:creationId xmlns:a16="http://schemas.microsoft.com/office/drawing/2014/main" id="{23577574-F404-7C04-767C-F4BFE1B0314E}"/>
              </a:ext>
            </a:extLst>
          </p:cNvPr>
          <p:cNvSpPr txBox="1"/>
          <p:nvPr/>
        </p:nvSpPr>
        <p:spPr>
          <a:xfrm>
            <a:off x="8593929" y="3282062"/>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95" name="TextBox 94">
            <a:extLst>
              <a:ext uri="{FF2B5EF4-FFF2-40B4-BE49-F238E27FC236}">
                <a16:creationId xmlns:a16="http://schemas.microsoft.com/office/drawing/2014/main" id="{584FC071-FC58-FDD7-3081-5F620A1647A4}"/>
              </a:ext>
            </a:extLst>
          </p:cNvPr>
          <p:cNvSpPr txBox="1"/>
          <p:nvPr/>
        </p:nvSpPr>
        <p:spPr>
          <a:xfrm>
            <a:off x="10021140" y="3545000"/>
            <a:ext cx="581158" cy="196633"/>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รทสช</a:t>
            </a:r>
            <a:endParaRPr lang="en-US" sz="900" dirty="0">
              <a:solidFill>
                <a:schemeClr val="bg1"/>
              </a:solidFill>
              <a:latin typeface="Ekachon" panose="00000500000000000000" pitchFamily="2" charset="-34"/>
              <a:cs typeface="Ekachon" panose="00000500000000000000" pitchFamily="2" charset="-34"/>
            </a:endParaRPr>
          </a:p>
        </p:txBody>
      </p:sp>
      <p:sp>
        <p:nvSpPr>
          <p:cNvPr id="115" name="TextBox 114">
            <a:extLst>
              <a:ext uri="{FF2B5EF4-FFF2-40B4-BE49-F238E27FC236}">
                <a16:creationId xmlns:a16="http://schemas.microsoft.com/office/drawing/2014/main" id="{49AE6B42-B7D4-BE12-1396-B4F5DF7E977C}"/>
              </a:ext>
            </a:extLst>
          </p:cNvPr>
          <p:cNvSpPr txBox="1"/>
          <p:nvPr/>
        </p:nvSpPr>
        <p:spPr>
          <a:xfrm>
            <a:off x="10019066" y="3274675"/>
            <a:ext cx="581158" cy="196633"/>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รทสช</a:t>
            </a:r>
            <a:endParaRPr lang="en-US" sz="900" dirty="0">
              <a:solidFill>
                <a:schemeClr val="bg1"/>
              </a:solidFill>
              <a:latin typeface="Ekachon" panose="00000500000000000000" pitchFamily="2" charset="-34"/>
              <a:cs typeface="Ekachon" panose="00000500000000000000" pitchFamily="2" charset="-34"/>
            </a:endParaRPr>
          </a:p>
        </p:txBody>
      </p:sp>
      <p:sp>
        <p:nvSpPr>
          <p:cNvPr id="116" name="TextBox 115">
            <a:extLst>
              <a:ext uri="{FF2B5EF4-FFF2-40B4-BE49-F238E27FC236}">
                <a16:creationId xmlns:a16="http://schemas.microsoft.com/office/drawing/2014/main" id="{FF91C048-D319-E2C2-50E0-34632ED26E54}"/>
              </a:ext>
            </a:extLst>
          </p:cNvPr>
          <p:cNvSpPr txBox="1"/>
          <p:nvPr/>
        </p:nvSpPr>
        <p:spPr>
          <a:xfrm>
            <a:off x="9319739" y="3000799"/>
            <a:ext cx="583659" cy="20531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117" name="TextBox 116">
            <a:extLst>
              <a:ext uri="{FF2B5EF4-FFF2-40B4-BE49-F238E27FC236}">
                <a16:creationId xmlns:a16="http://schemas.microsoft.com/office/drawing/2014/main" id="{DBD94611-CF68-9A82-800C-2F5988D3193D}"/>
              </a:ext>
            </a:extLst>
          </p:cNvPr>
          <p:cNvSpPr txBox="1"/>
          <p:nvPr/>
        </p:nvSpPr>
        <p:spPr>
          <a:xfrm>
            <a:off x="9319739" y="3548164"/>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118" name="TextBox 117">
            <a:extLst>
              <a:ext uri="{FF2B5EF4-FFF2-40B4-BE49-F238E27FC236}">
                <a16:creationId xmlns:a16="http://schemas.microsoft.com/office/drawing/2014/main" id="{6EE4BE64-E2A1-6F5A-D3D8-B2E0767FDEDC}"/>
              </a:ext>
            </a:extLst>
          </p:cNvPr>
          <p:cNvSpPr txBox="1"/>
          <p:nvPr/>
        </p:nvSpPr>
        <p:spPr>
          <a:xfrm>
            <a:off x="9319739" y="3282062"/>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120" name="TextBox 119">
            <a:extLst>
              <a:ext uri="{FF2B5EF4-FFF2-40B4-BE49-F238E27FC236}">
                <a16:creationId xmlns:a16="http://schemas.microsoft.com/office/drawing/2014/main" id="{FF87FB8F-DACF-351F-9BC7-095C64AB4D4C}"/>
              </a:ext>
            </a:extLst>
          </p:cNvPr>
          <p:cNvSpPr txBox="1"/>
          <p:nvPr/>
        </p:nvSpPr>
        <p:spPr>
          <a:xfrm>
            <a:off x="7006812" y="1581821"/>
            <a:ext cx="3708914" cy="769441"/>
          </a:xfrm>
          <a:prstGeom prst="rect">
            <a:avLst/>
          </a:prstGeom>
          <a:noFill/>
        </p:spPr>
        <p:txBody>
          <a:bodyPr wrap="square">
            <a:spAutoFit/>
          </a:bodyPr>
          <a:lstStyle/>
          <a:p>
            <a:r>
              <a:rPr lang="en-US" sz="1100" b="0" i="0" dirty="0">
                <a:effectLst/>
                <a:latin typeface="Ekachon" panose="00000500000000000000" pitchFamily="2" charset="-34"/>
                <a:cs typeface="Ekachon" panose="00000500000000000000" pitchFamily="2" charset="-34"/>
              </a:rPr>
              <a:t>     Mere tweet count is insufficient for predicting the selection outcome; considering the number of likes and retweets, along with sentiment analysis, enhances prediction accuracy.</a:t>
            </a:r>
            <a:endParaRPr lang="en-US" sz="1100" dirty="0">
              <a:latin typeface="Ekachon" panose="00000500000000000000" pitchFamily="2" charset="-34"/>
              <a:cs typeface="Ekachon" panose="00000500000000000000" pitchFamily="2" charset="-34"/>
            </a:endParaRPr>
          </a:p>
        </p:txBody>
      </p:sp>
      <p:grpSp>
        <p:nvGrpSpPr>
          <p:cNvPr id="123" name="Group 122">
            <a:extLst>
              <a:ext uri="{FF2B5EF4-FFF2-40B4-BE49-F238E27FC236}">
                <a16:creationId xmlns:a16="http://schemas.microsoft.com/office/drawing/2014/main" id="{9B26FB7E-88F6-CDF3-2B94-D9AE8B6154AC}"/>
              </a:ext>
            </a:extLst>
          </p:cNvPr>
          <p:cNvGrpSpPr/>
          <p:nvPr/>
        </p:nvGrpSpPr>
        <p:grpSpPr>
          <a:xfrm>
            <a:off x="2758844" y="1491556"/>
            <a:ext cx="1736043" cy="309084"/>
            <a:chOff x="4359957" y="3347065"/>
            <a:chExt cx="1736043" cy="309084"/>
          </a:xfrm>
        </p:grpSpPr>
        <p:sp>
          <p:nvSpPr>
            <p:cNvPr id="121" name="TextBox 120">
              <a:extLst>
                <a:ext uri="{FF2B5EF4-FFF2-40B4-BE49-F238E27FC236}">
                  <a16:creationId xmlns:a16="http://schemas.microsoft.com/office/drawing/2014/main" id="{F9288F0D-71C1-3DD0-1C31-83BCED29B6EF}"/>
                </a:ext>
              </a:extLst>
            </p:cNvPr>
            <p:cNvSpPr txBox="1"/>
            <p:nvPr/>
          </p:nvSpPr>
          <p:spPr>
            <a:xfrm>
              <a:off x="4359957" y="3347065"/>
              <a:ext cx="1736043" cy="309084"/>
            </a:xfrm>
            <a:prstGeom prst="rect">
              <a:avLst/>
            </a:prstGeom>
            <a:noFill/>
            <a:ln>
              <a:noFill/>
            </a:ln>
            <a:effectLst/>
          </p:spPr>
          <p:txBody>
            <a:bodyPr wrap="none" rtlCol="0" anchor="ctr" anchorCtr="1">
              <a:noAutofit/>
            </a:bodyPr>
            <a:lstStyle/>
            <a:p>
              <a:pPr algn="ctr"/>
              <a:r>
                <a:rPr lang="en-US" sz="1200" dirty="0">
                  <a:latin typeface="Ekachon" panose="00000500000000000000" pitchFamily="2" charset="-34"/>
                  <a:cs typeface="Ekachon" panose="00000500000000000000" pitchFamily="2" charset="-34"/>
                </a:rPr>
                <a:t>22,979 Users</a:t>
              </a:r>
            </a:p>
          </p:txBody>
        </p:sp>
        <p:pic>
          <p:nvPicPr>
            <p:cNvPr id="122" name="Graphic 121" descr="User with solid fill">
              <a:extLst>
                <a:ext uri="{FF2B5EF4-FFF2-40B4-BE49-F238E27FC236}">
                  <a16:creationId xmlns:a16="http://schemas.microsoft.com/office/drawing/2014/main" id="{80F4C56E-0330-4AEE-3849-D20663BCFDD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45652" y="3380378"/>
              <a:ext cx="197038" cy="200429"/>
            </a:xfrm>
            <a:prstGeom prst="rect">
              <a:avLst/>
            </a:prstGeom>
          </p:spPr>
        </p:pic>
      </p:grpSp>
      <p:graphicFrame>
        <p:nvGraphicFramePr>
          <p:cNvPr id="127" name="Chart 126">
            <a:extLst>
              <a:ext uri="{FF2B5EF4-FFF2-40B4-BE49-F238E27FC236}">
                <a16:creationId xmlns:a16="http://schemas.microsoft.com/office/drawing/2014/main" id="{0163A555-FB0C-E5BD-08B5-9F34D1B40F4C}"/>
              </a:ext>
            </a:extLst>
          </p:cNvPr>
          <p:cNvGraphicFramePr/>
          <p:nvPr>
            <p:extLst>
              <p:ext uri="{D42A27DB-BD31-4B8C-83A1-F6EECF244321}">
                <p14:modId xmlns:p14="http://schemas.microsoft.com/office/powerpoint/2010/main" val="2871364343"/>
              </p:ext>
            </p:extLst>
          </p:nvPr>
        </p:nvGraphicFramePr>
        <p:xfrm>
          <a:off x="3226517" y="3100282"/>
          <a:ext cx="1473007" cy="3285315"/>
        </p:xfrm>
        <a:graphic>
          <a:graphicData uri="http://schemas.openxmlformats.org/drawingml/2006/chart">
            <c:chart xmlns:c="http://schemas.openxmlformats.org/drawingml/2006/chart" xmlns:r="http://schemas.openxmlformats.org/officeDocument/2006/relationships" r:id="rId10"/>
          </a:graphicData>
        </a:graphic>
      </p:graphicFrame>
      <p:sp>
        <p:nvSpPr>
          <p:cNvPr id="129" name="TextBox 128">
            <a:extLst>
              <a:ext uri="{FF2B5EF4-FFF2-40B4-BE49-F238E27FC236}">
                <a16:creationId xmlns:a16="http://schemas.microsoft.com/office/drawing/2014/main" id="{4773EC68-EBE7-B6B3-FFDD-CB3EB30C78FA}"/>
              </a:ext>
            </a:extLst>
          </p:cNvPr>
          <p:cNvSpPr txBox="1"/>
          <p:nvPr/>
        </p:nvSpPr>
        <p:spPr>
          <a:xfrm>
            <a:off x="3246272" y="4210121"/>
            <a:ext cx="583659" cy="20531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130" name="TextBox 129">
            <a:extLst>
              <a:ext uri="{FF2B5EF4-FFF2-40B4-BE49-F238E27FC236}">
                <a16:creationId xmlns:a16="http://schemas.microsoft.com/office/drawing/2014/main" id="{1734B77B-43DE-AD8C-BF5E-5BB85806B204}"/>
              </a:ext>
            </a:extLst>
          </p:cNvPr>
          <p:cNvSpPr txBox="1"/>
          <p:nvPr/>
        </p:nvSpPr>
        <p:spPr>
          <a:xfrm>
            <a:off x="3246535" y="3501570"/>
            <a:ext cx="583659" cy="196633"/>
          </a:xfrm>
          <a:prstGeom prst="rect">
            <a:avLst/>
          </a:prstGeom>
          <a:solidFill>
            <a:srgbClr val="FF7F0E"/>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ก้าวไกล</a:t>
            </a:r>
            <a:endParaRPr lang="en-US" sz="900" dirty="0">
              <a:solidFill>
                <a:schemeClr val="bg1"/>
              </a:solidFill>
              <a:latin typeface="Ekachon" panose="00000500000000000000" pitchFamily="2" charset="-34"/>
              <a:cs typeface="Ekachon" panose="00000500000000000000" pitchFamily="2" charset="-34"/>
            </a:endParaRPr>
          </a:p>
        </p:txBody>
      </p:sp>
      <p:sp>
        <p:nvSpPr>
          <p:cNvPr id="131" name="TextBox 130">
            <a:extLst>
              <a:ext uri="{FF2B5EF4-FFF2-40B4-BE49-F238E27FC236}">
                <a16:creationId xmlns:a16="http://schemas.microsoft.com/office/drawing/2014/main" id="{66AE1A2F-42B2-5620-F983-6A7F51443B17}"/>
              </a:ext>
            </a:extLst>
          </p:cNvPr>
          <p:cNvSpPr txBox="1"/>
          <p:nvPr/>
        </p:nvSpPr>
        <p:spPr>
          <a:xfrm>
            <a:off x="3217300" y="5383954"/>
            <a:ext cx="581158" cy="196633"/>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รทสช</a:t>
            </a:r>
            <a:endParaRPr lang="en-US" sz="900" dirty="0">
              <a:solidFill>
                <a:schemeClr val="bg1"/>
              </a:solidFill>
              <a:latin typeface="Ekachon" panose="00000500000000000000" pitchFamily="2" charset="-34"/>
              <a:cs typeface="Ekachon" panose="00000500000000000000" pitchFamily="2" charset="-34"/>
            </a:endParaRPr>
          </a:p>
        </p:txBody>
      </p:sp>
      <p:graphicFrame>
        <p:nvGraphicFramePr>
          <p:cNvPr id="132" name="Chart 131">
            <a:extLst>
              <a:ext uri="{FF2B5EF4-FFF2-40B4-BE49-F238E27FC236}">
                <a16:creationId xmlns:a16="http://schemas.microsoft.com/office/drawing/2014/main" id="{5E31EB34-FDD1-3556-8584-61DF44515FF2}"/>
              </a:ext>
            </a:extLst>
          </p:cNvPr>
          <p:cNvGraphicFramePr/>
          <p:nvPr>
            <p:extLst>
              <p:ext uri="{D42A27DB-BD31-4B8C-83A1-F6EECF244321}">
                <p14:modId xmlns:p14="http://schemas.microsoft.com/office/powerpoint/2010/main" val="4042021024"/>
              </p:ext>
            </p:extLst>
          </p:nvPr>
        </p:nvGraphicFramePr>
        <p:xfrm>
          <a:off x="4244406" y="3100282"/>
          <a:ext cx="1473007" cy="3285315"/>
        </p:xfrm>
        <a:graphic>
          <a:graphicData uri="http://schemas.openxmlformats.org/drawingml/2006/chart">
            <c:chart xmlns:c="http://schemas.openxmlformats.org/drawingml/2006/chart" xmlns:r="http://schemas.openxmlformats.org/officeDocument/2006/relationships" r:id="rId11"/>
          </a:graphicData>
        </a:graphic>
      </p:graphicFrame>
      <p:sp>
        <p:nvSpPr>
          <p:cNvPr id="133" name="TextBox 132">
            <a:extLst>
              <a:ext uri="{FF2B5EF4-FFF2-40B4-BE49-F238E27FC236}">
                <a16:creationId xmlns:a16="http://schemas.microsoft.com/office/drawing/2014/main" id="{7B7A0F67-4877-63F4-9D7A-2902C96C0085}"/>
              </a:ext>
            </a:extLst>
          </p:cNvPr>
          <p:cNvSpPr txBox="1"/>
          <p:nvPr/>
        </p:nvSpPr>
        <p:spPr>
          <a:xfrm>
            <a:off x="3063961" y="4210121"/>
            <a:ext cx="188809" cy="196375"/>
          </a:xfrm>
          <a:prstGeom prst="ellipse">
            <a:avLst/>
          </a:prstGeom>
          <a:solidFill>
            <a:srgbClr val="D62728"/>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134" name="TextBox 133">
            <a:extLst>
              <a:ext uri="{FF2B5EF4-FFF2-40B4-BE49-F238E27FC236}">
                <a16:creationId xmlns:a16="http://schemas.microsoft.com/office/drawing/2014/main" id="{ED83CD75-6618-0FA7-02AC-8ECC165E4C9C}"/>
              </a:ext>
            </a:extLst>
          </p:cNvPr>
          <p:cNvSpPr txBox="1"/>
          <p:nvPr/>
        </p:nvSpPr>
        <p:spPr>
          <a:xfrm>
            <a:off x="3065316" y="3513501"/>
            <a:ext cx="188809" cy="196375"/>
          </a:xfrm>
          <a:prstGeom prst="ellipse">
            <a:avLst/>
          </a:prstGeom>
          <a:solidFill>
            <a:srgbClr val="FF7F0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2</a:t>
            </a:r>
          </a:p>
        </p:txBody>
      </p:sp>
      <p:sp>
        <p:nvSpPr>
          <p:cNvPr id="135" name="TextBox 134">
            <a:extLst>
              <a:ext uri="{FF2B5EF4-FFF2-40B4-BE49-F238E27FC236}">
                <a16:creationId xmlns:a16="http://schemas.microsoft.com/office/drawing/2014/main" id="{87603C30-A02A-6F5E-F369-A1B8D75B6BC4}"/>
              </a:ext>
            </a:extLst>
          </p:cNvPr>
          <p:cNvSpPr txBox="1"/>
          <p:nvPr/>
        </p:nvSpPr>
        <p:spPr>
          <a:xfrm>
            <a:off x="3034433" y="5383954"/>
            <a:ext cx="188809" cy="196375"/>
          </a:xfrm>
          <a:prstGeom prst="ellipse">
            <a:avLst/>
          </a:prstGeom>
          <a:solidFill>
            <a:srgbClr val="051C61"/>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3</a:t>
            </a:r>
          </a:p>
        </p:txBody>
      </p:sp>
      <p:sp>
        <p:nvSpPr>
          <p:cNvPr id="136" name="TextBox 135">
            <a:extLst>
              <a:ext uri="{FF2B5EF4-FFF2-40B4-BE49-F238E27FC236}">
                <a16:creationId xmlns:a16="http://schemas.microsoft.com/office/drawing/2014/main" id="{B403D4CC-2105-D328-C799-94C84F43B070}"/>
              </a:ext>
            </a:extLst>
          </p:cNvPr>
          <p:cNvSpPr txBox="1"/>
          <p:nvPr/>
        </p:nvSpPr>
        <p:spPr>
          <a:xfrm>
            <a:off x="4931609" y="5694979"/>
            <a:ext cx="578896" cy="196633"/>
          </a:xfrm>
          <a:prstGeom prst="rect">
            <a:avLst/>
          </a:prstGeom>
          <a:solidFill>
            <a:srgbClr val="0E6ECE"/>
          </a:solidFill>
          <a:ln w="9525">
            <a:solidFill>
              <a:schemeClr val="bg1"/>
            </a:solidFill>
          </a:ln>
          <a:effectLst/>
        </p:spPr>
        <p:txBody>
          <a:bodyPr wrap="none" rtlCol="0" anchor="ctr" anchorCtr="1">
            <a:noAutofit/>
          </a:bodyPr>
          <a:lstStyle>
            <a:defPPr>
              <a:defRPr lang="en-US"/>
            </a:defPPr>
            <a:lvl1pPr>
              <a:defRPr sz="900">
                <a:solidFill>
                  <a:schemeClr val="bg1"/>
                </a:solidFill>
                <a:latin typeface="Ekachon" panose="00000500000000000000" pitchFamily="2" charset="-34"/>
                <a:cs typeface="Ekachon" panose="00000500000000000000" pitchFamily="2" charset="-34"/>
              </a:defRPr>
            </a:lvl1pPr>
          </a:lstStyle>
          <a:p>
            <a:r>
              <a:rPr lang="th-TH" dirty="0"/>
              <a:t>ภูมิใจไทย</a:t>
            </a:r>
            <a:endParaRPr lang="en-US" dirty="0"/>
          </a:p>
        </p:txBody>
      </p:sp>
      <p:sp>
        <p:nvSpPr>
          <p:cNvPr id="137" name="TextBox 136">
            <a:extLst>
              <a:ext uri="{FF2B5EF4-FFF2-40B4-BE49-F238E27FC236}">
                <a16:creationId xmlns:a16="http://schemas.microsoft.com/office/drawing/2014/main" id="{37F474C2-EDE4-0AA9-E568-3B36F39BB621}"/>
              </a:ext>
            </a:extLst>
          </p:cNvPr>
          <p:cNvSpPr txBox="1"/>
          <p:nvPr/>
        </p:nvSpPr>
        <p:spPr>
          <a:xfrm>
            <a:off x="4898591" y="4641003"/>
            <a:ext cx="581158" cy="196633"/>
          </a:xfrm>
          <a:prstGeom prst="rect">
            <a:avLst/>
          </a:prstGeom>
          <a:solidFill>
            <a:srgbClr val="051C61"/>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รทสช</a:t>
            </a:r>
            <a:endParaRPr lang="en-US" sz="900" dirty="0">
              <a:solidFill>
                <a:schemeClr val="bg1"/>
              </a:solidFill>
              <a:latin typeface="Ekachon" panose="00000500000000000000" pitchFamily="2" charset="-34"/>
              <a:cs typeface="Ekachon" panose="00000500000000000000" pitchFamily="2" charset="-34"/>
            </a:endParaRPr>
          </a:p>
        </p:txBody>
      </p:sp>
      <p:sp>
        <p:nvSpPr>
          <p:cNvPr id="138" name="TextBox 137">
            <a:extLst>
              <a:ext uri="{FF2B5EF4-FFF2-40B4-BE49-F238E27FC236}">
                <a16:creationId xmlns:a16="http://schemas.microsoft.com/office/drawing/2014/main" id="{DC1A449F-3556-1488-903B-67610A880F54}"/>
              </a:ext>
            </a:extLst>
          </p:cNvPr>
          <p:cNvSpPr txBox="1"/>
          <p:nvPr/>
        </p:nvSpPr>
        <p:spPr>
          <a:xfrm>
            <a:off x="4890725" y="3764802"/>
            <a:ext cx="583659" cy="205319"/>
          </a:xfrm>
          <a:prstGeom prst="rect">
            <a:avLst/>
          </a:prstGeom>
          <a:solidFill>
            <a:srgbClr val="D62728"/>
          </a:solidFill>
          <a:ln w="9525">
            <a:solidFill>
              <a:schemeClr val="bg1"/>
            </a:solidFill>
          </a:ln>
          <a:effectLst/>
        </p:spPr>
        <p:txBody>
          <a:bodyPr wrap="none" rtlCol="0" anchor="ctr" anchorCtr="1">
            <a:noAutofit/>
          </a:bodyPr>
          <a:lstStyle/>
          <a:p>
            <a:r>
              <a:rPr lang="th-TH" sz="900" dirty="0">
                <a:solidFill>
                  <a:schemeClr val="bg1"/>
                </a:solidFill>
                <a:latin typeface="Ekachon" panose="00000500000000000000" pitchFamily="2" charset="-34"/>
                <a:cs typeface="Ekachon" panose="00000500000000000000" pitchFamily="2" charset="-34"/>
              </a:rPr>
              <a:t>เพื่อไทย</a:t>
            </a:r>
            <a:endParaRPr lang="en-US" sz="900" dirty="0">
              <a:solidFill>
                <a:schemeClr val="bg1"/>
              </a:solidFill>
              <a:latin typeface="Ekachon" panose="00000500000000000000" pitchFamily="2" charset="-34"/>
              <a:cs typeface="Ekachon" panose="00000500000000000000" pitchFamily="2" charset="-34"/>
            </a:endParaRPr>
          </a:p>
        </p:txBody>
      </p:sp>
      <p:sp>
        <p:nvSpPr>
          <p:cNvPr id="139" name="TextBox 138">
            <a:extLst>
              <a:ext uri="{FF2B5EF4-FFF2-40B4-BE49-F238E27FC236}">
                <a16:creationId xmlns:a16="http://schemas.microsoft.com/office/drawing/2014/main" id="{D01197E4-6121-49DD-0F8A-8990A13EFF5E}"/>
              </a:ext>
            </a:extLst>
          </p:cNvPr>
          <p:cNvSpPr txBox="1"/>
          <p:nvPr/>
        </p:nvSpPr>
        <p:spPr>
          <a:xfrm>
            <a:off x="5482272" y="4646060"/>
            <a:ext cx="188809" cy="196375"/>
          </a:xfrm>
          <a:prstGeom prst="ellipse">
            <a:avLst/>
          </a:prstGeom>
          <a:solidFill>
            <a:srgbClr val="051C61"/>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1</a:t>
            </a:r>
          </a:p>
        </p:txBody>
      </p:sp>
      <p:sp>
        <p:nvSpPr>
          <p:cNvPr id="140" name="TextBox 139">
            <a:extLst>
              <a:ext uri="{FF2B5EF4-FFF2-40B4-BE49-F238E27FC236}">
                <a16:creationId xmlns:a16="http://schemas.microsoft.com/office/drawing/2014/main" id="{FBA83C67-039F-3946-A39D-4C3A0A028AB7}"/>
              </a:ext>
            </a:extLst>
          </p:cNvPr>
          <p:cNvSpPr txBox="1"/>
          <p:nvPr/>
        </p:nvSpPr>
        <p:spPr>
          <a:xfrm>
            <a:off x="5470133" y="3775478"/>
            <a:ext cx="188809" cy="196375"/>
          </a:xfrm>
          <a:prstGeom prst="ellipse">
            <a:avLst/>
          </a:prstGeom>
          <a:solidFill>
            <a:srgbClr val="D62728"/>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2</a:t>
            </a:r>
          </a:p>
        </p:txBody>
      </p:sp>
      <p:sp>
        <p:nvSpPr>
          <p:cNvPr id="141" name="TextBox 140">
            <a:extLst>
              <a:ext uri="{FF2B5EF4-FFF2-40B4-BE49-F238E27FC236}">
                <a16:creationId xmlns:a16="http://schemas.microsoft.com/office/drawing/2014/main" id="{32936B25-40E4-5B8F-A7D4-77D4DC463E58}"/>
              </a:ext>
            </a:extLst>
          </p:cNvPr>
          <p:cNvSpPr txBox="1"/>
          <p:nvPr/>
        </p:nvSpPr>
        <p:spPr>
          <a:xfrm>
            <a:off x="5516556" y="5694979"/>
            <a:ext cx="188809" cy="196375"/>
          </a:xfrm>
          <a:prstGeom prst="ellipse">
            <a:avLst/>
          </a:prstGeom>
          <a:solidFill>
            <a:srgbClr val="0E6ECE"/>
          </a:solidFill>
          <a:ln>
            <a:noFill/>
          </a:ln>
          <a:effectLst/>
        </p:spPr>
        <p:txBody>
          <a:bodyPr wrap="none" rtlCol="0" anchor="ctr" anchorCtr="1">
            <a:noAutofit/>
          </a:bodyPr>
          <a:lstStyle/>
          <a:p>
            <a:r>
              <a:rPr lang="en-US" sz="1100" dirty="0">
                <a:solidFill>
                  <a:schemeClr val="bg1"/>
                </a:solidFill>
                <a:latin typeface="Ekachon" panose="00000500000000000000" pitchFamily="2" charset="-34"/>
                <a:cs typeface="Ekachon" panose="00000500000000000000" pitchFamily="2" charset="-34"/>
              </a:rPr>
              <a:t>3</a:t>
            </a:r>
          </a:p>
        </p:txBody>
      </p:sp>
      <p:grpSp>
        <p:nvGrpSpPr>
          <p:cNvPr id="151" name="Group 150">
            <a:extLst>
              <a:ext uri="{FF2B5EF4-FFF2-40B4-BE49-F238E27FC236}">
                <a16:creationId xmlns:a16="http://schemas.microsoft.com/office/drawing/2014/main" id="{0E4D2FF7-F766-4935-D908-EB56657EDA8A}"/>
              </a:ext>
            </a:extLst>
          </p:cNvPr>
          <p:cNvGrpSpPr/>
          <p:nvPr/>
        </p:nvGrpSpPr>
        <p:grpSpPr>
          <a:xfrm>
            <a:off x="3276009" y="2004990"/>
            <a:ext cx="915623" cy="1094861"/>
            <a:chOff x="5786665" y="2050018"/>
            <a:chExt cx="915623" cy="1094861"/>
          </a:xfrm>
        </p:grpSpPr>
        <p:sp>
          <p:nvSpPr>
            <p:cNvPr id="142" name="Rectangle 141">
              <a:extLst>
                <a:ext uri="{FF2B5EF4-FFF2-40B4-BE49-F238E27FC236}">
                  <a16:creationId xmlns:a16="http://schemas.microsoft.com/office/drawing/2014/main" id="{450E6F63-ED46-7691-E566-5C1CD04FC04B}"/>
                </a:ext>
              </a:extLst>
            </p:cNvPr>
            <p:cNvSpPr/>
            <p:nvPr/>
          </p:nvSpPr>
          <p:spPr>
            <a:xfrm>
              <a:off x="5786665" y="2051340"/>
              <a:ext cx="915409" cy="1093349"/>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reeform 26">
              <a:extLst>
                <a:ext uri="{FF2B5EF4-FFF2-40B4-BE49-F238E27FC236}">
                  <a16:creationId xmlns:a16="http://schemas.microsoft.com/office/drawing/2014/main" id="{D7D2DA98-2201-131E-49BA-6946E8274CC9}"/>
                </a:ext>
              </a:extLst>
            </p:cNvPr>
            <p:cNvSpPr>
              <a:spLocks/>
            </p:cNvSpPr>
            <p:nvPr/>
          </p:nvSpPr>
          <p:spPr bwMode="auto">
            <a:xfrm>
              <a:off x="6234138" y="2522349"/>
              <a:ext cx="468150" cy="62253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8" name="TextBox 147">
              <a:extLst>
                <a:ext uri="{FF2B5EF4-FFF2-40B4-BE49-F238E27FC236}">
                  <a16:creationId xmlns:a16="http://schemas.microsoft.com/office/drawing/2014/main" id="{DF4C8115-C46B-AA52-2030-21C94C4B53B5}"/>
                </a:ext>
              </a:extLst>
            </p:cNvPr>
            <p:cNvSpPr txBox="1"/>
            <p:nvPr/>
          </p:nvSpPr>
          <p:spPr>
            <a:xfrm>
              <a:off x="5809253" y="2050018"/>
              <a:ext cx="868558" cy="338554"/>
            </a:xfrm>
            <a:prstGeom prst="rect">
              <a:avLst/>
            </a:prstGeom>
            <a:noFill/>
          </p:spPr>
          <p:txBody>
            <a:bodyPr wrap="square">
              <a:spAutoFit/>
            </a:bodyPr>
            <a:lstStyle>
              <a:defPPr>
                <a:defRPr lang="en-US"/>
              </a:defPPr>
              <a:lvl1pPr algn="ctr"/>
            </a:lstStyle>
            <a:p>
              <a:r>
                <a:rPr lang="en-US" sz="1600" b="1" dirty="0">
                  <a:latin typeface="Ekachon" panose="00000500000000000000" pitchFamily="2" charset="-34"/>
                  <a:cs typeface="Ekachon" panose="00000500000000000000" pitchFamily="2" charset="-34"/>
                </a:rPr>
                <a:t>LOVER</a:t>
              </a:r>
            </a:p>
          </p:txBody>
        </p:sp>
      </p:grpSp>
      <p:grpSp>
        <p:nvGrpSpPr>
          <p:cNvPr id="152" name="Group 151">
            <a:extLst>
              <a:ext uri="{FF2B5EF4-FFF2-40B4-BE49-F238E27FC236}">
                <a16:creationId xmlns:a16="http://schemas.microsoft.com/office/drawing/2014/main" id="{4B6C6B1C-4D85-D945-87AE-045B14EA881D}"/>
              </a:ext>
            </a:extLst>
          </p:cNvPr>
          <p:cNvGrpSpPr/>
          <p:nvPr/>
        </p:nvGrpSpPr>
        <p:grpSpPr>
          <a:xfrm>
            <a:off x="4166079" y="2007179"/>
            <a:ext cx="1298225" cy="1110814"/>
            <a:chOff x="5600169" y="3234392"/>
            <a:chExt cx="1298225" cy="1110814"/>
          </a:xfrm>
        </p:grpSpPr>
        <p:sp>
          <p:nvSpPr>
            <p:cNvPr id="143" name="Rectangle 142">
              <a:extLst>
                <a:ext uri="{FF2B5EF4-FFF2-40B4-BE49-F238E27FC236}">
                  <a16:creationId xmlns:a16="http://schemas.microsoft.com/office/drawing/2014/main" id="{1ADEA203-B4B4-9511-F6B4-B72A6A7D1E3F}"/>
                </a:ext>
              </a:extLst>
            </p:cNvPr>
            <p:cNvSpPr/>
            <p:nvPr/>
          </p:nvSpPr>
          <p:spPr>
            <a:xfrm>
              <a:off x="5786665" y="3245886"/>
              <a:ext cx="915409" cy="1093349"/>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reeform 8">
              <a:extLst>
                <a:ext uri="{FF2B5EF4-FFF2-40B4-BE49-F238E27FC236}">
                  <a16:creationId xmlns:a16="http://schemas.microsoft.com/office/drawing/2014/main" id="{720FCA0C-8405-480C-707E-2BA694457C52}"/>
                </a:ext>
              </a:extLst>
            </p:cNvPr>
            <p:cNvSpPr>
              <a:spLocks/>
            </p:cNvSpPr>
            <p:nvPr/>
          </p:nvSpPr>
          <p:spPr bwMode="auto">
            <a:xfrm>
              <a:off x="6124858" y="3721476"/>
              <a:ext cx="548830" cy="623730"/>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49" name="TextBox 148">
              <a:extLst>
                <a:ext uri="{FF2B5EF4-FFF2-40B4-BE49-F238E27FC236}">
                  <a16:creationId xmlns:a16="http://schemas.microsoft.com/office/drawing/2014/main" id="{EEB3B260-B232-A316-13C6-B1B2E0B6CC53}"/>
                </a:ext>
              </a:extLst>
            </p:cNvPr>
            <p:cNvSpPr txBox="1"/>
            <p:nvPr/>
          </p:nvSpPr>
          <p:spPr>
            <a:xfrm>
              <a:off x="5600169" y="3234392"/>
              <a:ext cx="1298225" cy="307777"/>
            </a:xfrm>
            <a:prstGeom prst="rect">
              <a:avLst/>
            </a:prstGeom>
            <a:noFill/>
          </p:spPr>
          <p:txBody>
            <a:bodyPr wrap="square">
              <a:spAutoFit/>
            </a:bodyPr>
            <a:lstStyle>
              <a:defPPr>
                <a:defRPr lang="en-US"/>
              </a:defPPr>
              <a:lvl1pPr algn="ctr"/>
            </a:lstStyle>
            <a:p>
              <a:r>
                <a:rPr lang="en-US" sz="1400" b="1" dirty="0">
                  <a:solidFill>
                    <a:schemeClr val="bg1"/>
                  </a:solidFill>
                  <a:latin typeface="Century Gothic" panose="020B0502020202020204" pitchFamily="34" charset="0"/>
                  <a:cs typeface="Ekachon" panose="00000500000000000000" pitchFamily="2" charset="-34"/>
                </a:rPr>
                <a:t>ATTACKER</a:t>
              </a:r>
            </a:p>
          </p:txBody>
        </p:sp>
      </p:grpSp>
      <p:grpSp>
        <p:nvGrpSpPr>
          <p:cNvPr id="153" name="Group 152">
            <a:extLst>
              <a:ext uri="{FF2B5EF4-FFF2-40B4-BE49-F238E27FC236}">
                <a16:creationId xmlns:a16="http://schemas.microsoft.com/office/drawing/2014/main" id="{2B0FE92C-49B8-16F5-6DEF-103F3F1D89CB}"/>
              </a:ext>
            </a:extLst>
          </p:cNvPr>
          <p:cNvGrpSpPr/>
          <p:nvPr/>
        </p:nvGrpSpPr>
        <p:grpSpPr>
          <a:xfrm>
            <a:off x="5427503" y="1981467"/>
            <a:ext cx="915409" cy="1130555"/>
            <a:chOff x="5786665" y="4403226"/>
            <a:chExt cx="915409" cy="1130555"/>
          </a:xfrm>
        </p:grpSpPr>
        <p:sp>
          <p:nvSpPr>
            <p:cNvPr id="144" name="Rectangle 143">
              <a:extLst>
                <a:ext uri="{FF2B5EF4-FFF2-40B4-BE49-F238E27FC236}">
                  <a16:creationId xmlns:a16="http://schemas.microsoft.com/office/drawing/2014/main" id="{662C78F3-D2EA-8420-0864-D2510C3BFA51}"/>
                </a:ext>
              </a:extLst>
            </p:cNvPr>
            <p:cNvSpPr/>
            <p:nvPr/>
          </p:nvSpPr>
          <p:spPr>
            <a:xfrm>
              <a:off x="5786665" y="4440432"/>
              <a:ext cx="915409" cy="1093349"/>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reeform 23">
              <a:extLst>
                <a:ext uri="{FF2B5EF4-FFF2-40B4-BE49-F238E27FC236}">
                  <a16:creationId xmlns:a16="http://schemas.microsoft.com/office/drawing/2014/main" id="{A680C885-8A32-53D4-D839-058709EF1B26}"/>
                </a:ext>
              </a:extLst>
            </p:cNvPr>
            <p:cNvSpPr>
              <a:spLocks/>
            </p:cNvSpPr>
            <p:nvPr/>
          </p:nvSpPr>
          <p:spPr bwMode="auto">
            <a:xfrm>
              <a:off x="6124857" y="4873388"/>
              <a:ext cx="552953" cy="66039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2000">
                <a:solidFill>
                  <a:srgbClr val="000000"/>
                </a:solidFill>
              </a:endParaRPr>
            </a:p>
          </p:txBody>
        </p:sp>
        <p:sp>
          <p:nvSpPr>
            <p:cNvPr id="150" name="TextBox 149">
              <a:extLst>
                <a:ext uri="{FF2B5EF4-FFF2-40B4-BE49-F238E27FC236}">
                  <a16:creationId xmlns:a16="http://schemas.microsoft.com/office/drawing/2014/main" id="{1A42D27E-5381-39D2-7708-DEC7EB4560AC}"/>
                </a:ext>
              </a:extLst>
            </p:cNvPr>
            <p:cNvSpPr txBox="1"/>
            <p:nvPr/>
          </p:nvSpPr>
          <p:spPr>
            <a:xfrm>
              <a:off x="5799574" y="4403226"/>
              <a:ext cx="868558" cy="307777"/>
            </a:xfrm>
            <a:prstGeom prst="rect">
              <a:avLst/>
            </a:prstGeom>
            <a:noFill/>
          </p:spPr>
          <p:txBody>
            <a:bodyPr wrap="square">
              <a:spAutoFit/>
            </a:bodyPr>
            <a:lstStyle>
              <a:defPPr>
                <a:defRPr lang="en-US"/>
              </a:defPPr>
              <a:lvl1pPr algn="ctr"/>
            </a:lstStyle>
            <a:p>
              <a:r>
                <a:rPr lang="en-US" sz="1400" b="1" dirty="0">
                  <a:solidFill>
                    <a:schemeClr val="bg1"/>
                  </a:solidFill>
                  <a:latin typeface="Ekachon" panose="00000500000000000000" pitchFamily="2" charset="-34"/>
                  <a:cs typeface="Ekachon" panose="00000500000000000000" pitchFamily="2" charset="-34"/>
                </a:rPr>
                <a:t>BOTH</a:t>
              </a:r>
            </a:p>
          </p:txBody>
        </p:sp>
      </p:grpSp>
      <p:sp>
        <p:nvSpPr>
          <p:cNvPr id="124" name="TextBox 123">
            <a:extLst>
              <a:ext uri="{FF2B5EF4-FFF2-40B4-BE49-F238E27FC236}">
                <a16:creationId xmlns:a16="http://schemas.microsoft.com/office/drawing/2014/main" id="{695236A3-6FA4-33E4-B426-EB9E32202145}"/>
              </a:ext>
            </a:extLst>
          </p:cNvPr>
          <p:cNvSpPr txBox="1"/>
          <p:nvPr/>
        </p:nvSpPr>
        <p:spPr>
          <a:xfrm>
            <a:off x="3112886" y="2477321"/>
            <a:ext cx="868558" cy="400110"/>
          </a:xfrm>
          <a:prstGeom prst="rect">
            <a:avLst/>
          </a:prstGeom>
          <a:noFill/>
        </p:spPr>
        <p:txBody>
          <a:bodyPr wrap="square">
            <a:spAutoFit/>
          </a:bodyPr>
          <a:lstStyle>
            <a:defPPr>
              <a:defRPr lang="en-US"/>
            </a:defPPr>
            <a:lvl1pPr algn="ctr"/>
          </a:lstStyle>
          <a:p>
            <a:r>
              <a:rPr lang="en-US" sz="2000" b="1" dirty="0">
                <a:latin typeface="Ekachon" panose="00000500000000000000" pitchFamily="2" charset="-34"/>
                <a:cs typeface="Ekachon" panose="00000500000000000000" pitchFamily="2" charset="-34"/>
              </a:rPr>
              <a:t>60%</a:t>
            </a:r>
          </a:p>
        </p:txBody>
      </p:sp>
      <p:sp>
        <p:nvSpPr>
          <p:cNvPr id="125" name="TextBox 124">
            <a:extLst>
              <a:ext uri="{FF2B5EF4-FFF2-40B4-BE49-F238E27FC236}">
                <a16:creationId xmlns:a16="http://schemas.microsoft.com/office/drawing/2014/main" id="{CA948E83-AAFE-EC04-0448-D9F79D5A4C52}"/>
              </a:ext>
            </a:extLst>
          </p:cNvPr>
          <p:cNvSpPr txBox="1"/>
          <p:nvPr/>
        </p:nvSpPr>
        <p:spPr>
          <a:xfrm>
            <a:off x="4184711" y="2481463"/>
            <a:ext cx="868558" cy="369332"/>
          </a:xfrm>
          <a:prstGeom prst="rect">
            <a:avLst/>
          </a:prstGeom>
          <a:noFill/>
        </p:spPr>
        <p:txBody>
          <a:bodyPr wrap="square">
            <a:spAutoFit/>
          </a:bodyPr>
          <a:lstStyle>
            <a:defPPr>
              <a:defRPr lang="en-US"/>
            </a:defPPr>
            <a:lvl1pPr algn="ctr"/>
          </a:lstStyle>
          <a:p>
            <a:r>
              <a:rPr lang="en-US" dirty="0">
                <a:solidFill>
                  <a:schemeClr val="bg1"/>
                </a:solidFill>
                <a:latin typeface="Ekachon" panose="00000500000000000000" pitchFamily="2" charset="-34"/>
                <a:cs typeface="Ekachon" panose="00000500000000000000" pitchFamily="2" charset="-34"/>
              </a:rPr>
              <a:t>28%</a:t>
            </a:r>
          </a:p>
        </p:txBody>
      </p:sp>
      <p:sp>
        <p:nvSpPr>
          <p:cNvPr id="126" name="TextBox 125">
            <a:extLst>
              <a:ext uri="{FF2B5EF4-FFF2-40B4-BE49-F238E27FC236}">
                <a16:creationId xmlns:a16="http://schemas.microsoft.com/office/drawing/2014/main" id="{DBFEE624-3629-75C0-4525-6FC77657EBC1}"/>
              </a:ext>
            </a:extLst>
          </p:cNvPr>
          <p:cNvSpPr txBox="1"/>
          <p:nvPr/>
        </p:nvSpPr>
        <p:spPr>
          <a:xfrm>
            <a:off x="5200251" y="2489952"/>
            <a:ext cx="868558" cy="338554"/>
          </a:xfrm>
          <a:prstGeom prst="rect">
            <a:avLst/>
          </a:prstGeom>
          <a:noFill/>
        </p:spPr>
        <p:txBody>
          <a:bodyPr wrap="square">
            <a:spAutoFit/>
          </a:bodyPr>
          <a:lstStyle>
            <a:defPPr>
              <a:defRPr lang="en-US"/>
            </a:defPPr>
            <a:lvl1pPr algn="ctr"/>
          </a:lstStyle>
          <a:p>
            <a:r>
              <a:rPr lang="en-US" sz="1600" dirty="0">
                <a:solidFill>
                  <a:schemeClr val="bg1"/>
                </a:solidFill>
                <a:latin typeface="Ekachon" panose="00000500000000000000" pitchFamily="2" charset="-34"/>
                <a:cs typeface="Ekachon" panose="00000500000000000000" pitchFamily="2" charset="-34"/>
              </a:rPr>
              <a:t>12%</a:t>
            </a:r>
          </a:p>
        </p:txBody>
      </p:sp>
    </p:spTree>
    <p:extLst>
      <p:ext uri="{BB962C8B-B14F-4D97-AF65-F5344CB8AC3E}">
        <p14:creationId xmlns:p14="http://schemas.microsoft.com/office/powerpoint/2010/main" val="2639882528"/>
      </p:ext>
    </p:extLst>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32</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A585E07-9C2C-8AE5-2929-21955D1CA1B8}"/>
              </a:ext>
            </a:extLst>
          </p:cNvPr>
          <p:cNvSpPr txBox="1"/>
          <p:nvPr/>
        </p:nvSpPr>
        <p:spPr>
          <a:xfrm>
            <a:off x="287666" y="485556"/>
            <a:ext cx="3485134" cy="505878"/>
          </a:xfrm>
          <a:prstGeom prst="rect">
            <a:avLst/>
          </a:prstGeom>
          <a:noFill/>
          <a:ln>
            <a:noFill/>
          </a:ln>
        </p:spPr>
        <p:txBody>
          <a:bodyPr wrap="square" rtlCol="0" anchor="ctr" anchorCtr="1">
            <a:noAutofit/>
          </a:bodyPr>
          <a:lstStyle>
            <a:defPPr>
              <a:defRPr lang="en-US"/>
            </a:defPPr>
            <a:lvl1pPr>
              <a:defRPr sz="2000" b="1">
                <a:latin typeface="Ekachon" panose="00000500000000000000" pitchFamily="2" charset="-34"/>
                <a:cs typeface="Ekachon" panose="00000500000000000000" pitchFamily="2" charset="-34"/>
              </a:defRPr>
            </a:lvl1pPr>
          </a:lstStyle>
          <a:p>
            <a:endParaRPr lang="en-US" dirty="0"/>
          </a:p>
        </p:txBody>
      </p:sp>
      <p:sp>
        <p:nvSpPr>
          <p:cNvPr id="3" name="TextBox 2">
            <a:extLst>
              <a:ext uri="{FF2B5EF4-FFF2-40B4-BE49-F238E27FC236}">
                <a16:creationId xmlns:a16="http://schemas.microsoft.com/office/drawing/2014/main" id="{2DB52BED-FA23-98A7-C785-487F849C95E7}"/>
              </a:ext>
            </a:extLst>
          </p:cNvPr>
          <p:cNvSpPr txBox="1"/>
          <p:nvPr/>
        </p:nvSpPr>
        <p:spPr>
          <a:xfrm>
            <a:off x="1307392" y="1476990"/>
            <a:ext cx="7817558" cy="646331"/>
          </a:xfrm>
          <a:prstGeom prst="rect">
            <a:avLst/>
          </a:prstGeom>
          <a:noFill/>
        </p:spPr>
        <p:txBody>
          <a:bodyPr wrap="square">
            <a:spAutoFit/>
          </a:bodyPr>
          <a:lstStyle/>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No tweet information is available around the time of the election. (11 April 2023 – 14 May 2023)</a:t>
            </a:r>
          </a:p>
        </p:txBody>
      </p:sp>
      <p:sp>
        <p:nvSpPr>
          <p:cNvPr id="5" name="TextBox 4">
            <a:extLst>
              <a:ext uri="{FF2B5EF4-FFF2-40B4-BE49-F238E27FC236}">
                <a16:creationId xmlns:a16="http://schemas.microsoft.com/office/drawing/2014/main" id="{9151B83D-A80C-2134-8D8C-FCBD4D73978A}"/>
              </a:ext>
            </a:extLst>
          </p:cNvPr>
          <p:cNvSpPr txBox="1"/>
          <p:nvPr/>
        </p:nvSpPr>
        <p:spPr>
          <a:xfrm>
            <a:off x="1307392" y="3947553"/>
            <a:ext cx="9118884" cy="1200329"/>
          </a:xfrm>
          <a:prstGeom prst="rect">
            <a:avLst/>
          </a:prstGeom>
          <a:noFill/>
        </p:spPr>
        <p:txBody>
          <a:bodyPr wrap="square">
            <a:spAutoFit/>
          </a:bodyPr>
          <a:lstStyle/>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In this analysis, emojis were excluded from the text. However, it is important to acknowledge that emojis can convey emotions and should be taken into consideration for recognizing sentiments.</a:t>
            </a:r>
          </a:p>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This framework should be </a:t>
            </a:r>
            <a:r>
              <a:rPr lang="en-US" dirty="0" err="1">
                <a:latin typeface="Ekachon" panose="00000500000000000000" pitchFamily="2" charset="-34"/>
                <a:cs typeface="Ekachon" panose="00000500000000000000" pitchFamily="2" charset="-34"/>
              </a:rPr>
              <a:t>backtested</a:t>
            </a:r>
            <a:r>
              <a:rPr lang="en-US" dirty="0">
                <a:latin typeface="Ekachon" panose="00000500000000000000" pitchFamily="2" charset="-34"/>
                <a:cs typeface="Ekachon" panose="00000500000000000000" pitchFamily="2" charset="-34"/>
              </a:rPr>
              <a:t> with other data sets.</a:t>
            </a:r>
          </a:p>
        </p:txBody>
      </p:sp>
      <p:sp>
        <p:nvSpPr>
          <p:cNvPr id="7" name="Rectangle: Top Corners Rounded 6">
            <a:extLst>
              <a:ext uri="{FF2B5EF4-FFF2-40B4-BE49-F238E27FC236}">
                <a16:creationId xmlns:a16="http://schemas.microsoft.com/office/drawing/2014/main" id="{49AFFC7B-53C3-F7D0-6304-3FD93C60DF4C}"/>
              </a:ext>
            </a:extLst>
          </p:cNvPr>
          <p:cNvSpPr/>
          <p:nvPr/>
        </p:nvSpPr>
        <p:spPr>
          <a:xfrm rot="5400000">
            <a:off x="615729" y="-275934"/>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64831F0-C839-8BB9-9166-2D85B99919CE}"/>
              </a:ext>
            </a:extLst>
          </p:cNvPr>
          <p:cNvSpPr txBox="1"/>
          <p:nvPr/>
        </p:nvSpPr>
        <p:spPr>
          <a:xfrm>
            <a:off x="680821" y="692512"/>
            <a:ext cx="1038657" cy="313853"/>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sz="2000" b="1">
                <a:solidFill>
                  <a:schemeClr val="bg1"/>
                </a:solidFill>
                <a:latin typeface="Ekachon" panose="00000500000000000000" pitchFamily="2" charset="-34"/>
                <a:cs typeface="Ekachon" panose="00000500000000000000" pitchFamily="2" charset="-34"/>
              </a:defRPr>
            </a:lvl1pPr>
          </a:lstStyle>
          <a:p>
            <a:r>
              <a:rPr lang="en-US" dirty="0"/>
              <a:t>Limitations</a:t>
            </a:r>
          </a:p>
        </p:txBody>
      </p:sp>
      <p:pic>
        <p:nvPicPr>
          <p:cNvPr id="9" name="Picture 4">
            <a:extLst>
              <a:ext uri="{FF2B5EF4-FFF2-40B4-BE49-F238E27FC236}">
                <a16:creationId xmlns:a16="http://schemas.microsoft.com/office/drawing/2014/main" id="{D40DD4D2-EB24-29A7-F2E1-57787B193922}"/>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51116" y="727578"/>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Top Corners Rounded 9">
            <a:extLst>
              <a:ext uri="{FF2B5EF4-FFF2-40B4-BE49-F238E27FC236}">
                <a16:creationId xmlns:a16="http://schemas.microsoft.com/office/drawing/2014/main" id="{CD178354-2274-CFDE-1C04-E7B6C6D6D532}"/>
              </a:ext>
            </a:extLst>
          </p:cNvPr>
          <p:cNvSpPr/>
          <p:nvPr/>
        </p:nvSpPr>
        <p:spPr>
          <a:xfrm rot="5400000">
            <a:off x="594022" y="2089476"/>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4EEC39F2-D7FE-7ACF-8187-B658F98422D2}"/>
              </a:ext>
            </a:extLst>
          </p:cNvPr>
          <p:cNvSpPr txBox="1"/>
          <p:nvPr/>
        </p:nvSpPr>
        <p:spPr>
          <a:xfrm>
            <a:off x="594535" y="3047393"/>
            <a:ext cx="1038657" cy="313853"/>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sz="2000" b="1">
                <a:solidFill>
                  <a:schemeClr val="bg1"/>
                </a:solidFill>
                <a:latin typeface="Ekachon" panose="00000500000000000000" pitchFamily="2" charset="-34"/>
                <a:cs typeface="Ekachon" panose="00000500000000000000" pitchFamily="2" charset="-34"/>
              </a:defRPr>
            </a:lvl1pPr>
          </a:lstStyle>
          <a:p>
            <a:r>
              <a:rPr lang="en-US" dirty="0"/>
              <a:t>Future </a:t>
            </a:r>
          </a:p>
          <a:p>
            <a:r>
              <a:rPr lang="en-US" dirty="0"/>
              <a:t>Work</a:t>
            </a:r>
          </a:p>
        </p:txBody>
      </p:sp>
      <p:pic>
        <p:nvPicPr>
          <p:cNvPr id="12" name="Picture 4">
            <a:extLst>
              <a:ext uri="{FF2B5EF4-FFF2-40B4-BE49-F238E27FC236}">
                <a16:creationId xmlns:a16="http://schemas.microsoft.com/office/drawing/2014/main" id="{B295F0FD-3314-1330-E3C8-F1EECED789CB}"/>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29409" y="3092988"/>
            <a:ext cx="299260" cy="246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473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000059"/>
            </a:gs>
            <a:gs pos="8000">
              <a:schemeClr val="tx1"/>
            </a:gs>
          </a:gsLst>
          <a:lin ang="10800000" scaled="0"/>
        </a:gradFill>
        <a:effectLst/>
      </p:bgPr>
    </p:bg>
    <p:spTree>
      <p:nvGrpSpPr>
        <p:cNvPr id="1" name=""/>
        <p:cNvGrpSpPr/>
        <p:nvPr/>
      </p:nvGrpSpPr>
      <p:grpSpPr>
        <a:xfrm>
          <a:off x="0" y="0"/>
          <a:ext cx="0" cy="0"/>
          <a:chOff x="0" y="0"/>
          <a:chExt cx="0" cy="0"/>
        </a:xfrm>
      </p:grpSpPr>
      <p:pic>
        <p:nvPicPr>
          <p:cNvPr id="7" name="Picture 4" descr="Elon Musk's Twitter Files Don't Amount to Much, Expert Says">
            <a:extLst>
              <a:ext uri="{FF2B5EF4-FFF2-40B4-BE49-F238E27FC236}">
                <a16:creationId xmlns:a16="http://schemas.microsoft.com/office/drawing/2014/main" id="{78608B02-6227-6D98-E3DC-2BD124784E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t="10302" r="98740" b="4299"/>
          <a:stretch/>
        </p:blipFill>
        <p:spPr bwMode="auto">
          <a:xfrm>
            <a:off x="0" y="374437"/>
            <a:ext cx="1746573" cy="601383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Elon Musk's Twitter Files Don't Amount to Much, Expert Says">
            <a:extLst>
              <a:ext uri="{FF2B5EF4-FFF2-40B4-BE49-F238E27FC236}">
                <a16:creationId xmlns:a16="http://schemas.microsoft.com/office/drawing/2014/main" id="{BB522717-8496-15D7-CAD4-C482C90F931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0302" r="9976" b="4299"/>
          <a:stretch/>
        </p:blipFill>
        <p:spPr bwMode="auto">
          <a:xfrm>
            <a:off x="1737242" y="374437"/>
            <a:ext cx="9512300" cy="60138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A4C4648-968B-C21C-F036-27940D61B282}"/>
              </a:ext>
            </a:extLst>
          </p:cNvPr>
          <p:cNvSpPr txBox="1"/>
          <p:nvPr/>
        </p:nvSpPr>
        <p:spPr>
          <a:xfrm>
            <a:off x="295275" y="1736512"/>
            <a:ext cx="9835827" cy="1015663"/>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r>
              <a:rPr lang="en-US" sz="6000" dirty="0">
                <a:solidFill>
                  <a:schemeClr val="bg1"/>
                </a:solidFill>
              </a:rPr>
              <a:t>Appendix</a:t>
            </a:r>
          </a:p>
        </p:txBody>
      </p:sp>
      <p:pic>
        <p:nvPicPr>
          <p:cNvPr id="10" name="Picture 2" descr="หลักสูตร - NIDA-GSAS">
            <a:extLst>
              <a:ext uri="{FF2B5EF4-FFF2-40B4-BE49-F238E27FC236}">
                <a16:creationId xmlns:a16="http://schemas.microsoft.com/office/drawing/2014/main" id="{44B37011-6140-A620-10E9-1CCEC5B5FC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A7AE110-156B-F7CA-EA5B-1727A170CE4C}"/>
              </a:ext>
            </a:extLst>
          </p:cNvPr>
          <p:cNvSpPr txBox="1"/>
          <p:nvPr/>
        </p:nvSpPr>
        <p:spPr>
          <a:xfrm>
            <a:off x="142875" y="6298897"/>
            <a:ext cx="9423400" cy="369332"/>
          </a:xfrm>
          <a:prstGeom prst="rect">
            <a:avLst/>
          </a:prstGeom>
          <a:noFill/>
        </p:spPr>
        <p:txBody>
          <a:bodyPr wrap="square">
            <a:spAutoFit/>
          </a:bodyPr>
          <a:lstStyle/>
          <a:p>
            <a:r>
              <a:rPr lang="en-US" dirty="0">
                <a:hlinkClick r:id="rId4"/>
              </a:rPr>
              <a:t>https://colab.research.google.com/drive/1caasFG6ha3rR9Wu3g6tsjU-ZhT2TmSMw?usp=sharing</a:t>
            </a:r>
            <a:r>
              <a:rPr lang="en-US" dirty="0"/>
              <a:t> </a:t>
            </a:r>
          </a:p>
        </p:txBody>
      </p:sp>
      <p:sp>
        <p:nvSpPr>
          <p:cNvPr id="9" name="TextBox 8">
            <a:extLst>
              <a:ext uri="{FF2B5EF4-FFF2-40B4-BE49-F238E27FC236}">
                <a16:creationId xmlns:a16="http://schemas.microsoft.com/office/drawing/2014/main" id="{B01A0DD1-C031-2D8C-D1FA-DD9251A91247}"/>
              </a:ext>
            </a:extLst>
          </p:cNvPr>
          <p:cNvSpPr txBox="1"/>
          <p:nvPr/>
        </p:nvSpPr>
        <p:spPr>
          <a:xfrm>
            <a:off x="142875" y="5974252"/>
            <a:ext cx="1905000" cy="369332"/>
          </a:xfrm>
          <a:prstGeom prst="rect">
            <a:avLst/>
          </a:prstGeom>
          <a:noFill/>
        </p:spPr>
        <p:txBody>
          <a:bodyPr wrap="square">
            <a:spAutoFit/>
          </a:bodyPr>
          <a:lstStyle/>
          <a:p>
            <a:r>
              <a:rPr lang="en-US" dirty="0" err="1">
                <a:solidFill>
                  <a:schemeClr val="bg1"/>
                </a:solidFill>
                <a:latin typeface="Ekachon" panose="00000500000000000000" pitchFamily="2" charset="-34"/>
                <a:cs typeface="Ekachon" panose="00000500000000000000" pitchFamily="2" charset="-34"/>
              </a:rPr>
              <a:t>Code_Colab</a:t>
            </a:r>
            <a:endParaRPr lang="en-US" dirty="0">
              <a:solidFill>
                <a:schemeClr val="bg1"/>
              </a:solidFill>
              <a:latin typeface="Ekachon" panose="00000500000000000000" pitchFamily="2" charset="-34"/>
              <a:cs typeface="Ekachon" panose="00000500000000000000" pitchFamily="2" charset="-34"/>
            </a:endParaRPr>
          </a:p>
        </p:txBody>
      </p:sp>
    </p:spTree>
    <p:extLst>
      <p:ext uri="{BB962C8B-B14F-4D97-AF65-F5344CB8AC3E}">
        <p14:creationId xmlns:p14="http://schemas.microsoft.com/office/powerpoint/2010/main" val="19282714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หลักสูตร - NIDA-GSAS">
            <a:extLst>
              <a:ext uri="{FF2B5EF4-FFF2-40B4-BE49-F238E27FC236}">
                <a16:creationId xmlns:a16="http://schemas.microsoft.com/office/drawing/2014/main" id="{107B9742-9AED-D547-ECDB-0425C9B6D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
            <a:extLst>
              <a:ext uri="{FF2B5EF4-FFF2-40B4-BE49-F238E27FC236}">
                <a16:creationId xmlns:a16="http://schemas.microsoft.com/office/drawing/2014/main" id="{B8FC311F-2674-C456-E89E-260B247677B7}"/>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34</a:t>
            </a:fld>
            <a:endParaRPr lang="en-US" sz="1400" dirty="0">
              <a:latin typeface="Century Gothic" panose="020B0502020202020204" pitchFamily="34" charset="0"/>
              <a:cs typeface="Ekachon" panose="00000500000000000000" pitchFamily="2" charset="-34"/>
            </a:endParaRPr>
          </a:p>
        </p:txBody>
      </p:sp>
      <p:sp>
        <p:nvSpPr>
          <p:cNvPr id="26" name="TextBox 25">
            <a:extLst>
              <a:ext uri="{FF2B5EF4-FFF2-40B4-BE49-F238E27FC236}">
                <a16:creationId xmlns:a16="http://schemas.microsoft.com/office/drawing/2014/main" id="{FF27511A-33A9-8DA7-B8B7-D05EF8B78C91}"/>
              </a:ext>
            </a:extLst>
          </p:cNvPr>
          <p:cNvSpPr txBox="1"/>
          <p:nvPr/>
        </p:nvSpPr>
        <p:spPr>
          <a:xfrm>
            <a:off x="336535" y="309067"/>
            <a:ext cx="3769299" cy="523220"/>
          </a:xfrm>
          <a:prstGeom prst="rect">
            <a:avLst/>
          </a:prstGeom>
          <a:solidFill>
            <a:schemeClr val="tx1">
              <a:lumMod val="75000"/>
              <a:lumOff val="25000"/>
            </a:schemeClr>
          </a:solid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dirty="0">
                <a:solidFill>
                  <a:schemeClr val="bg1"/>
                </a:solidFill>
              </a:rPr>
              <a:t>Literature Review</a:t>
            </a:r>
          </a:p>
        </p:txBody>
      </p:sp>
      <p:graphicFrame>
        <p:nvGraphicFramePr>
          <p:cNvPr id="2" name="Table 1">
            <a:extLst>
              <a:ext uri="{FF2B5EF4-FFF2-40B4-BE49-F238E27FC236}">
                <a16:creationId xmlns:a16="http://schemas.microsoft.com/office/drawing/2014/main" id="{4960A647-1CEE-DBBB-936C-E1C3E60CC994}"/>
              </a:ext>
            </a:extLst>
          </p:cNvPr>
          <p:cNvGraphicFramePr>
            <a:graphicFrameLocks noGrp="1"/>
          </p:cNvGraphicFramePr>
          <p:nvPr/>
        </p:nvGraphicFramePr>
        <p:xfrm>
          <a:off x="336536" y="976868"/>
          <a:ext cx="11281721" cy="5349365"/>
        </p:xfrm>
        <a:graphic>
          <a:graphicData uri="http://schemas.openxmlformats.org/drawingml/2006/table">
            <a:tbl>
              <a:tblPr/>
              <a:tblGrid>
                <a:gridCol w="738232">
                  <a:extLst>
                    <a:ext uri="{9D8B030D-6E8A-4147-A177-3AD203B41FA5}">
                      <a16:colId xmlns:a16="http://schemas.microsoft.com/office/drawing/2014/main" val="717563863"/>
                    </a:ext>
                  </a:extLst>
                </a:gridCol>
                <a:gridCol w="2370867">
                  <a:extLst>
                    <a:ext uri="{9D8B030D-6E8A-4147-A177-3AD203B41FA5}">
                      <a16:colId xmlns:a16="http://schemas.microsoft.com/office/drawing/2014/main" val="3964097927"/>
                    </a:ext>
                  </a:extLst>
                </a:gridCol>
                <a:gridCol w="1368411">
                  <a:extLst>
                    <a:ext uri="{9D8B030D-6E8A-4147-A177-3AD203B41FA5}">
                      <a16:colId xmlns:a16="http://schemas.microsoft.com/office/drawing/2014/main" val="701894081"/>
                    </a:ext>
                  </a:extLst>
                </a:gridCol>
                <a:gridCol w="1002457">
                  <a:extLst>
                    <a:ext uri="{9D8B030D-6E8A-4147-A177-3AD203B41FA5}">
                      <a16:colId xmlns:a16="http://schemas.microsoft.com/office/drawing/2014/main" val="3452321621"/>
                    </a:ext>
                  </a:extLst>
                </a:gridCol>
                <a:gridCol w="3047578">
                  <a:extLst>
                    <a:ext uri="{9D8B030D-6E8A-4147-A177-3AD203B41FA5}">
                      <a16:colId xmlns:a16="http://schemas.microsoft.com/office/drawing/2014/main" val="1097071110"/>
                    </a:ext>
                  </a:extLst>
                </a:gridCol>
                <a:gridCol w="772977">
                  <a:extLst>
                    <a:ext uri="{9D8B030D-6E8A-4147-A177-3AD203B41FA5}">
                      <a16:colId xmlns:a16="http://schemas.microsoft.com/office/drawing/2014/main" val="3861718613"/>
                    </a:ext>
                  </a:extLst>
                </a:gridCol>
                <a:gridCol w="1981199">
                  <a:extLst>
                    <a:ext uri="{9D8B030D-6E8A-4147-A177-3AD203B41FA5}">
                      <a16:colId xmlns:a16="http://schemas.microsoft.com/office/drawing/2014/main" val="2188729793"/>
                    </a:ext>
                  </a:extLst>
                </a:gridCol>
              </a:tblGrid>
              <a:tr h="0">
                <a:tc>
                  <a:txBody>
                    <a:bodyPr/>
                    <a:lstStyle/>
                    <a:p>
                      <a:pPr algn="l" fontAlgn="t"/>
                      <a:r>
                        <a:rPr lang="en-US" sz="1100" b="1" i="0" u="none" strike="noStrike">
                          <a:solidFill>
                            <a:srgbClr val="3F3F3F"/>
                          </a:solidFill>
                          <a:effectLst/>
                          <a:latin typeface="Century Gothic" panose="020B0502020202020204" pitchFamily="34" charset="0"/>
                        </a:rPr>
                        <a:t>Year</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Papers</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Algorithm</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Scenario</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Resource</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Metric</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l" fontAlgn="t"/>
                      <a:r>
                        <a:rPr lang="en-US" sz="1100" b="1" i="0" u="none" strike="noStrike">
                          <a:solidFill>
                            <a:srgbClr val="3F3F3F"/>
                          </a:solidFill>
                          <a:effectLst/>
                          <a:latin typeface="Century Gothic" panose="020B0502020202020204" pitchFamily="34" charset="0"/>
                        </a:rPr>
                        <a:t>Performane</a:t>
                      </a:r>
                    </a:p>
                  </a:txBody>
                  <a:tcPr marL="0" marR="0" marT="0" marB="0">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199309451"/>
                  </a:ext>
                </a:extLst>
              </a:tr>
              <a:tr h="1052876">
                <a:tc>
                  <a:txBody>
                    <a:bodyPr/>
                    <a:lstStyle/>
                    <a:p>
                      <a:pPr algn="ctr" fontAlgn="t"/>
                      <a:r>
                        <a:rPr lang="en-US" sz="1050" b="0" i="0" u="none" strike="noStrike" dirty="0">
                          <a:solidFill>
                            <a:srgbClr val="000000"/>
                          </a:solidFill>
                          <a:effectLst/>
                          <a:latin typeface="Century Gothic" panose="020B0502020202020204" pitchFamily="34" charset="0"/>
                        </a:rPr>
                        <a:t>2021</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PREDICTING THE 2020 US PRESIDENTIAL ELECTION WITH TWITTER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VADER</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sentiment and structural data with aggregate polling, a time series analysis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2020 US Presidential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i="0" u="none" strike="noStrike">
                          <a:solidFill>
                            <a:srgbClr val="000000"/>
                          </a:solidFill>
                          <a:effectLst/>
                          <a:latin typeface="Century Gothic" panose="020B0502020202020204" pitchFamily="34" charset="0"/>
                        </a:rPr>
                        <a:t>Twitter</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A) 1.7 million tweet data set from Kaggle user </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B) scraping historical tweets from multiple prominent accounts. ( 57 accounts,3200 tweets) from presidential candidates, news organizations, political pundits, and politicians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MAE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This method performed worse than its baseline of polling predictions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6459107"/>
                  </a:ext>
                </a:extLst>
              </a:tr>
              <a:tr h="1139475">
                <a:tc>
                  <a:txBody>
                    <a:bodyPr/>
                    <a:lstStyle/>
                    <a:p>
                      <a:pPr algn="ctr" fontAlgn="t"/>
                      <a:r>
                        <a:rPr lang="en-US" sz="1050" b="0" i="0" u="none" strike="noStrike">
                          <a:solidFill>
                            <a:srgbClr val="000000"/>
                          </a:solidFill>
                          <a:effectLst/>
                          <a:latin typeface="Century Gothic" panose="020B0502020202020204" pitchFamily="34" charset="0"/>
                        </a:rPr>
                        <a:t>2016</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Prediction of Indian Election Using Sentiment Analysis on Hindi Twitter</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Dictionary Based, Naive Bayes and SVM</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2016 India general state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i="0" u="none" strike="noStrike">
                          <a:solidFill>
                            <a:srgbClr val="000000"/>
                          </a:solidFill>
                          <a:effectLst/>
                          <a:latin typeface="Century Gothic" panose="020B0502020202020204" pitchFamily="34" charset="0"/>
                        </a:rPr>
                        <a:t>Twitter</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- 42,235 tweets (1 month during the campaigning period)</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Accuracy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 - SVM</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predicted a 78.4% chance that the BJP would win </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As it turned out, BJP</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won 60 out of 126 constituencies in the 2016 general</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36871201"/>
                  </a:ext>
                </a:extLst>
              </a:tr>
              <a:tr h="797633">
                <a:tc>
                  <a:txBody>
                    <a:bodyPr/>
                    <a:lstStyle/>
                    <a:p>
                      <a:pPr algn="ctr" fontAlgn="t"/>
                      <a:r>
                        <a:rPr lang="en-US" sz="1050" b="0" i="0" u="none" strike="noStrike">
                          <a:solidFill>
                            <a:srgbClr val="000000"/>
                          </a:solidFill>
                          <a:effectLst/>
                          <a:latin typeface="Century Gothic" panose="020B0502020202020204" pitchFamily="34" charset="0"/>
                        </a:rPr>
                        <a:t>2022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Sentiment Analysis on Twitter for the Major German Parties during the</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2021 German Federal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transformer-based models (BERT)</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2021 German federal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i="0" u="none" strike="noStrike" dirty="0">
                          <a:solidFill>
                            <a:srgbClr val="000000"/>
                          </a:solidFill>
                          <a:effectLst/>
                          <a:latin typeface="Century Gothic" panose="020B0502020202020204" pitchFamily="34" charset="0"/>
                        </a:rPr>
                        <a:t>Twitter</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58,000 tweets from 7 parties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Accuracy,</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macro F1,</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weighted </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f1 score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 - BERT model achieved an accuracy of</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93.3% and macro f1 score of 93.4%.</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0226544"/>
                  </a:ext>
                </a:extLst>
              </a:tr>
              <a:tr h="1367371">
                <a:tc>
                  <a:txBody>
                    <a:bodyPr/>
                    <a:lstStyle/>
                    <a:p>
                      <a:pPr algn="ctr" fontAlgn="t"/>
                      <a:r>
                        <a:rPr lang="en-US" sz="1050" b="0" i="0" u="none" strike="noStrike">
                          <a:solidFill>
                            <a:srgbClr val="000000"/>
                          </a:solidFill>
                          <a:effectLst/>
                          <a:latin typeface="Century Gothic" panose="020B0502020202020204" pitchFamily="34" charset="0"/>
                        </a:rPr>
                        <a:t>2022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Understanding Social Media Behavior in Philippines Presidential Election using Natural Language Processing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SVM (to classify sentiment)</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 LDA (to discover hidden topics from the given corpus)</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 K-means (to  clusters topics) </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2022 Philippines Presidential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i="0" u="none" strike="noStrike" dirty="0">
                          <a:solidFill>
                            <a:srgbClr val="000000"/>
                          </a:solidFill>
                          <a:effectLst/>
                          <a:latin typeface="Century Gothic" panose="020B0502020202020204" pitchFamily="34" charset="0"/>
                        </a:rPr>
                        <a:t>Facebook Posts</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from 300 users with 3,210 posts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Accuracy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SVM accuracy 73%</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 -The topic models and cluster models were evaluated using</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a human annotator (50.1% which shows an</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average level of the quality of the topic models)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6181346"/>
                  </a:ext>
                </a:extLst>
              </a:tr>
              <a:tr h="683685">
                <a:tc>
                  <a:txBody>
                    <a:bodyPr/>
                    <a:lstStyle/>
                    <a:p>
                      <a:pPr algn="ctr" fontAlgn="t"/>
                      <a:r>
                        <a:rPr lang="en-US" sz="1050" b="0" i="0" u="none" strike="noStrike">
                          <a:solidFill>
                            <a:srgbClr val="000000"/>
                          </a:solidFill>
                          <a:effectLst/>
                          <a:latin typeface="Century Gothic" panose="020B0502020202020204" pitchFamily="34" charset="0"/>
                        </a:rPr>
                        <a:t>2022</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A Semi-Supervised Approach to Sentiment Analysis of Tweets during the 2022 Philippine Presidential Election</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Multinomial Naïve Bayes model</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a:solidFill>
                            <a:srgbClr val="000000"/>
                          </a:solidFill>
                          <a:effectLst/>
                          <a:latin typeface="Century Gothic" panose="020B0502020202020204" pitchFamily="34" charset="0"/>
                        </a:rPr>
                        <a:t>2022 Presidential Election in the Philippines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1" i="0" u="none" strike="noStrike">
                          <a:solidFill>
                            <a:srgbClr val="000000"/>
                          </a:solidFill>
                          <a:effectLst/>
                          <a:latin typeface="Century Gothic" panose="020B0502020202020204" pitchFamily="34" charset="0"/>
                        </a:rPr>
                        <a:t>Twitter</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- 28 February to 8 May 2022 (2 months) (the campaign period)</a:t>
                      </a:r>
                      <a:br>
                        <a:rPr lang="en-US" sz="1050" b="0" i="0" u="none" strike="noStrike">
                          <a:solidFill>
                            <a:srgbClr val="000000"/>
                          </a:solidFill>
                          <a:effectLst/>
                          <a:latin typeface="Century Gothic" panose="020B0502020202020204" pitchFamily="34" charset="0"/>
                        </a:rPr>
                      </a:br>
                      <a:r>
                        <a:rPr lang="en-US" sz="1050" b="0" i="0" u="none" strike="noStrike">
                          <a:solidFill>
                            <a:srgbClr val="000000"/>
                          </a:solidFill>
                          <a:effectLst/>
                          <a:latin typeface="Century Gothic" panose="020B0502020202020204" pitchFamily="34" charset="0"/>
                        </a:rPr>
                        <a:t> - 114,851 tweets</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Accuracy</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r>
                        <a:rPr lang="en-US" sz="1050" b="0" i="0" u="none" strike="noStrike" dirty="0">
                          <a:solidFill>
                            <a:srgbClr val="000000"/>
                          </a:solidFill>
                          <a:effectLst/>
                          <a:latin typeface="Century Gothic" panose="020B0502020202020204" pitchFamily="34" charset="0"/>
                        </a:rPr>
                        <a:t>an accuracy</a:t>
                      </a:r>
                      <a:br>
                        <a:rPr lang="en-US" sz="1050" b="0" i="0" u="none" strike="noStrike" dirty="0">
                          <a:solidFill>
                            <a:srgbClr val="000000"/>
                          </a:solidFill>
                          <a:effectLst/>
                          <a:latin typeface="Century Gothic" panose="020B0502020202020204" pitchFamily="34" charset="0"/>
                        </a:rPr>
                      </a:br>
                      <a:r>
                        <a:rPr lang="en-US" sz="1050" b="0" i="0" u="none" strike="noStrike" dirty="0">
                          <a:solidFill>
                            <a:srgbClr val="000000"/>
                          </a:solidFill>
                          <a:effectLst/>
                          <a:latin typeface="Century Gothic" panose="020B0502020202020204" pitchFamily="34" charset="0"/>
                        </a:rPr>
                        <a:t>rate of 84.83% higher than the researchers’ previous study’s accuracy rate.</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13392352"/>
                  </a:ext>
                </a:extLst>
              </a:tr>
            </a:tbl>
          </a:graphicData>
        </a:graphic>
      </p:graphicFrame>
    </p:spTree>
    <p:extLst>
      <p:ext uri="{BB962C8B-B14F-4D97-AF65-F5344CB8AC3E}">
        <p14:creationId xmlns:p14="http://schemas.microsoft.com/office/powerpoint/2010/main" val="788855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15DE4E-9AC3-FB7E-3EAD-CE3200AAD4FE}"/>
              </a:ext>
            </a:extLst>
          </p:cNvPr>
          <p:cNvPicPr>
            <a:picLocks noChangeAspect="1"/>
          </p:cNvPicPr>
          <p:nvPr/>
        </p:nvPicPr>
        <p:blipFill>
          <a:blip r:embed="rId2"/>
          <a:stretch>
            <a:fillRect/>
          </a:stretch>
        </p:blipFill>
        <p:spPr>
          <a:xfrm>
            <a:off x="780368" y="3028747"/>
            <a:ext cx="8859486" cy="1457528"/>
          </a:xfrm>
          <a:prstGeom prst="rect">
            <a:avLst/>
          </a:prstGeom>
        </p:spPr>
      </p:pic>
      <p:pic>
        <p:nvPicPr>
          <p:cNvPr id="5" name="Picture 4">
            <a:extLst>
              <a:ext uri="{FF2B5EF4-FFF2-40B4-BE49-F238E27FC236}">
                <a16:creationId xmlns:a16="http://schemas.microsoft.com/office/drawing/2014/main" id="{044BF380-BAC6-5867-29E9-781417C69377}"/>
              </a:ext>
            </a:extLst>
          </p:cNvPr>
          <p:cNvPicPr>
            <a:picLocks noChangeAspect="1"/>
          </p:cNvPicPr>
          <p:nvPr/>
        </p:nvPicPr>
        <p:blipFill>
          <a:blip r:embed="rId3"/>
          <a:stretch>
            <a:fillRect/>
          </a:stretch>
        </p:blipFill>
        <p:spPr>
          <a:xfrm>
            <a:off x="2532373" y="404534"/>
            <a:ext cx="8946800" cy="2319541"/>
          </a:xfrm>
          <a:prstGeom prst="rect">
            <a:avLst/>
          </a:prstGeom>
        </p:spPr>
      </p:pic>
      <p:pic>
        <p:nvPicPr>
          <p:cNvPr id="7" name="Picture 6">
            <a:extLst>
              <a:ext uri="{FF2B5EF4-FFF2-40B4-BE49-F238E27FC236}">
                <a16:creationId xmlns:a16="http://schemas.microsoft.com/office/drawing/2014/main" id="{CB1FC4D0-76A8-35D7-1B72-2EE28629BE68}"/>
              </a:ext>
            </a:extLst>
          </p:cNvPr>
          <p:cNvPicPr>
            <a:picLocks noChangeAspect="1"/>
          </p:cNvPicPr>
          <p:nvPr/>
        </p:nvPicPr>
        <p:blipFill>
          <a:blip r:embed="rId4"/>
          <a:stretch>
            <a:fillRect/>
          </a:stretch>
        </p:blipFill>
        <p:spPr>
          <a:xfrm>
            <a:off x="780368" y="4655128"/>
            <a:ext cx="3776005" cy="2048002"/>
          </a:xfrm>
          <a:prstGeom prst="rect">
            <a:avLst/>
          </a:prstGeom>
        </p:spPr>
      </p:pic>
      <p:grpSp>
        <p:nvGrpSpPr>
          <p:cNvPr id="2" name="Group 1">
            <a:extLst>
              <a:ext uri="{FF2B5EF4-FFF2-40B4-BE49-F238E27FC236}">
                <a16:creationId xmlns:a16="http://schemas.microsoft.com/office/drawing/2014/main" id="{B84E237B-9BA9-EE0A-50A4-159A4B0F3B63}"/>
              </a:ext>
            </a:extLst>
          </p:cNvPr>
          <p:cNvGrpSpPr/>
          <p:nvPr/>
        </p:nvGrpSpPr>
        <p:grpSpPr>
          <a:xfrm>
            <a:off x="-73572" y="306964"/>
            <a:ext cx="2149875" cy="1862622"/>
            <a:chOff x="5022004" y="2544741"/>
            <a:chExt cx="1137848" cy="1044939"/>
          </a:xfrm>
        </p:grpSpPr>
        <p:grpSp>
          <p:nvGrpSpPr>
            <p:cNvPr id="4" name="Group 3">
              <a:extLst>
                <a:ext uri="{FF2B5EF4-FFF2-40B4-BE49-F238E27FC236}">
                  <a16:creationId xmlns:a16="http://schemas.microsoft.com/office/drawing/2014/main" id="{6AF2D0EA-7B3B-BA83-9A32-E18DECD7DB38}"/>
                </a:ext>
              </a:extLst>
            </p:cNvPr>
            <p:cNvGrpSpPr/>
            <p:nvPr/>
          </p:nvGrpSpPr>
          <p:grpSpPr>
            <a:xfrm>
              <a:off x="5192025" y="2583828"/>
              <a:ext cx="802323" cy="1005852"/>
              <a:chOff x="5192025" y="2583828"/>
              <a:chExt cx="802323" cy="1005852"/>
            </a:xfrm>
          </p:grpSpPr>
          <p:sp>
            <p:nvSpPr>
              <p:cNvPr id="8" name="Rectangle 7">
                <a:extLst>
                  <a:ext uri="{FF2B5EF4-FFF2-40B4-BE49-F238E27FC236}">
                    <a16:creationId xmlns:a16="http://schemas.microsoft.com/office/drawing/2014/main" id="{8F09B8C7-0E2F-895B-1BCB-6DF4EDB1243D}"/>
                  </a:ext>
                </a:extLst>
              </p:cNvPr>
              <p:cNvSpPr/>
              <p:nvPr/>
            </p:nvSpPr>
            <p:spPr>
              <a:xfrm>
                <a:off x="5192025" y="2583828"/>
                <a:ext cx="802323" cy="1000387"/>
              </a:xfrm>
              <a:prstGeom prst="rect">
                <a:avLst/>
              </a:prstGeom>
              <a:solidFill>
                <a:srgbClr val="F470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10" name="Freeform 8">
                <a:extLst>
                  <a:ext uri="{FF2B5EF4-FFF2-40B4-BE49-F238E27FC236}">
                    <a16:creationId xmlns:a16="http://schemas.microsoft.com/office/drawing/2014/main" id="{1361D83D-B273-CD07-6756-D60698850A6A}"/>
                  </a:ext>
                </a:extLst>
              </p:cNvPr>
              <p:cNvSpPr>
                <a:spLocks/>
              </p:cNvSpPr>
              <p:nvPr/>
            </p:nvSpPr>
            <p:spPr bwMode="auto">
              <a:xfrm>
                <a:off x="5488439" y="3018982"/>
                <a:ext cx="481030" cy="570698"/>
              </a:xfrm>
              <a:custGeom>
                <a:avLst/>
                <a:gdLst>
                  <a:gd name="T0" fmla="*/ 1116 w 1278"/>
                  <a:gd name="T1" fmla="*/ 1410 h 1410"/>
                  <a:gd name="T2" fmla="*/ 1098 w 1278"/>
                  <a:gd name="T3" fmla="*/ 1356 h 1410"/>
                  <a:gd name="T4" fmla="*/ 1078 w 1278"/>
                  <a:gd name="T5" fmla="*/ 1322 h 1410"/>
                  <a:gd name="T6" fmla="*/ 1064 w 1278"/>
                  <a:gd name="T7" fmla="*/ 1330 h 1410"/>
                  <a:gd name="T8" fmla="*/ 1062 w 1278"/>
                  <a:gd name="T9" fmla="*/ 1410 h 1410"/>
                  <a:gd name="T10" fmla="*/ 0 w 1278"/>
                  <a:gd name="T11" fmla="*/ 1326 h 1410"/>
                  <a:gd name="T12" fmla="*/ 28 w 1278"/>
                  <a:gd name="T13" fmla="*/ 1262 h 1410"/>
                  <a:gd name="T14" fmla="*/ 64 w 1278"/>
                  <a:gd name="T15" fmla="*/ 1124 h 1410"/>
                  <a:gd name="T16" fmla="*/ 100 w 1278"/>
                  <a:gd name="T17" fmla="*/ 952 h 1410"/>
                  <a:gd name="T18" fmla="*/ 132 w 1278"/>
                  <a:gd name="T19" fmla="*/ 862 h 1410"/>
                  <a:gd name="T20" fmla="*/ 162 w 1278"/>
                  <a:gd name="T21" fmla="*/ 810 h 1410"/>
                  <a:gd name="T22" fmla="*/ 212 w 1278"/>
                  <a:gd name="T23" fmla="*/ 762 h 1410"/>
                  <a:gd name="T24" fmla="*/ 272 w 1278"/>
                  <a:gd name="T25" fmla="*/ 730 h 1410"/>
                  <a:gd name="T26" fmla="*/ 402 w 1278"/>
                  <a:gd name="T27" fmla="*/ 672 h 1410"/>
                  <a:gd name="T28" fmla="*/ 462 w 1278"/>
                  <a:gd name="T29" fmla="*/ 630 h 1410"/>
                  <a:gd name="T30" fmla="*/ 482 w 1278"/>
                  <a:gd name="T31" fmla="*/ 588 h 1410"/>
                  <a:gd name="T32" fmla="*/ 474 w 1278"/>
                  <a:gd name="T33" fmla="*/ 528 h 1410"/>
                  <a:gd name="T34" fmla="*/ 450 w 1278"/>
                  <a:gd name="T35" fmla="*/ 462 h 1410"/>
                  <a:gd name="T36" fmla="*/ 438 w 1278"/>
                  <a:gd name="T37" fmla="*/ 462 h 1410"/>
                  <a:gd name="T38" fmla="*/ 420 w 1278"/>
                  <a:gd name="T39" fmla="*/ 468 h 1410"/>
                  <a:gd name="T40" fmla="*/ 402 w 1278"/>
                  <a:gd name="T41" fmla="*/ 382 h 1410"/>
                  <a:gd name="T42" fmla="*/ 382 w 1278"/>
                  <a:gd name="T43" fmla="*/ 322 h 1410"/>
                  <a:gd name="T44" fmla="*/ 378 w 1278"/>
                  <a:gd name="T45" fmla="*/ 290 h 1410"/>
                  <a:gd name="T46" fmla="*/ 382 w 1278"/>
                  <a:gd name="T47" fmla="*/ 234 h 1410"/>
                  <a:gd name="T48" fmla="*/ 372 w 1278"/>
                  <a:gd name="T49" fmla="*/ 162 h 1410"/>
                  <a:gd name="T50" fmla="*/ 398 w 1278"/>
                  <a:gd name="T51" fmla="*/ 108 h 1410"/>
                  <a:gd name="T52" fmla="*/ 432 w 1278"/>
                  <a:gd name="T53" fmla="*/ 66 h 1410"/>
                  <a:gd name="T54" fmla="*/ 450 w 1278"/>
                  <a:gd name="T55" fmla="*/ 36 h 1410"/>
                  <a:gd name="T56" fmla="*/ 464 w 1278"/>
                  <a:gd name="T57" fmla="*/ 26 h 1410"/>
                  <a:gd name="T58" fmla="*/ 552 w 1278"/>
                  <a:gd name="T59" fmla="*/ 2 h 1410"/>
                  <a:gd name="T60" fmla="*/ 582 w 1278"/>
                  <a:gd name="T61" fmla="*/ 0 h 1410"/>
                  <a:gd name="T62" fmla="*/ 604 w 1278"/>
                  <a:gd name="T63" fmla="*/ 14 h 1410"/>
                  <a:gd name="T64" fmla="*/ 652 w 1278"/>
                  <a:gd name="T65" fmla="*/ 24 h 1410"/>
                  <a:gd name="T66" fmla="*/ 724 w 1278"/>
                  <a:gd name="T67" fmla="*/ 36 h 1410"/>
                  <a:gd name="T68" fmla="*/ 750 w 1278"/>
                  <a:gd name="T69" fmla="*/ 48 h 1410"/>
                  <a:gd name="T70" fmla="*/ 738 w 1278"/>
                  <a:gd name="T71" fmla="*/ 46 h 1410"/>
                  <a:gd name="T72" fmla="*/ 744 w 1278"/>
                  <a:gd name="T73" fmla="*/ 66 h 1410"/>
                  <a:gd name="T74" fmla="*/ 770 w 1278"/>
                  <a:gd name="T75" fmla="*/ 88 h 1410"/>
                  <a:gd name="T76" fmla="*/ 794 w 1278"/>
                  <a:gd name="T77" fmla="*/ 110 h 1410"/>
                  <a:gd name="T78" fmla="*/ 800 w 1278"/>
                  <a:gd name="T79" fmla="*/ 138 h 1410"/>
                  <a:gd name="T80" fmla="*/ 822 w 1278"/>
                  <a:gd name="T81" fmla="*/ 168 h 1410"/>
                  <a:gd name="T82" fmla="*/ 812 w 1278"/>
                  <a:gd name="T83" fmla="*/ 222 h 1410"/>
                  <a:gd name="T84" fmla="*/ 816 w 1278"/>
                  <a:gd name="T85" fmla="*/ 304 h 1410"/>
                  <a:gd name="T86" fmla="*/ 810 w 1278"/>
                  <a:gd name="T87" fmla="*/ 384 h 1410"/>
                  <a:gd name="T88" fmla="*/ 790 w 1278"/>
                  <a:gd name="T89" fmla="*/ 428 h 1410"/>
                  <a:gd name="T90" fmla="*/ 748 w 1278"/>
                  <a:gd name="T91" fmla="*/ 518 h 1410"/>
                  <a:gd name="T92" fmla="*/ 746 w 1278"/>
                  <a:gd name="T93" fmla="*/ 556 h 1410"/>
                  <a:gd name="T94" fmla="*/ 774 w 1278"/>
                  <a:gd name="T95" fmla="*/ 582 h 1410"/>
                  <a:gd name="T96" fmla="*/ 854 w 1278"/>
                  <a:gd name="T97" fmla="*/ 612 h 1410"/>
                  <a:gd name="T98" fmla="*/ 1020 w 1278"/>
                  <a:gd name="T99" fmla="*/ 662 h 1410"/>
                  <a:gd name="T100" fmla="*/ 1092 w 1278"/>
                  <a:gd name="T101" fmla="*/ 700 h 1410"/>
                  <a:gd name="T102" fmla="*/ 1152 w 1278"/>
                  <a:gd name="T103" fmla="*/ 756 h 1410"/>
                  <a:gd name="T104" fmla="*/ 1192 w 1278"/>
                  <a:gd name="T105" fmla="*/ 824 h 1410"/>
                  <a:gd name="T106" fmla="*/ 1246 w 1278"/>
                  <a:gd name="T107" fmla="*/ 966 h 1410"/>
                  <a:gd name="T108" fmla="*/ 1262 w 1278"/>
                  <a:gd name="T109" fmla="*/ 1064 h 1410"/>
                  <a:gd name="T110" fmla="*/ 1260 w 1278"/>
                  <a:gd name="T111" fmla="*/ 1110 h 1410"/>
                  <a:gd name="T112" fmla="*/ 1248 w 1278"/>
                  <a:gd name="T113" fmla="*/ 1140 h 1410"/>
                  <a:gd name="T114" fmla="*/ 1236 w 1278"/>
                  <a:gd name="T115" fmla="*/ 1170 h 1410"/>
                  <a:gd name="T116" fmla="*/ 1236 w 1278"/>
                  <a:gd name="T117" fmla="*/ 1230 h 1410"/>
                  <a:gd name="T118" fmla="*/ 1262 w 1278"/>
                  <a:gd name="T119" fmla="*/ 1316 h 1410"/>
                  <a:gd name="T120" fmla="*/ 1278 w 1278"/>
                  <a:gd name="T121" fmla="*/ 1394 h 1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8" h="1410">
                    <a:moveTo>
                      <a:pt x="1278" y="1410"/>
                    </a:moveTo>
                    <a:lnTo>
                      <a:pt x="1278" y="1410"/>
                    </a:lnTo>
                    <a:lnTo>
                      <a:pt x="1116" y="1410"/>
                    </a:lnTo>
                    <a:lnTo>
                      <a:pt x="1116" y="1410"/>
                    </a:lnTo>
                    <a:lnTo>
                      <a:pt x="1108" y="1382"/>
                    </a:lnTo>
                    <a:lnTo>
                      <a:pt x="1098" y="1356"/>
                    </a:lnTo>
                    <a:lnTo>
                      <a:pt x="1092" y="1344"/>
                    </a:lnTo>
                    <a:lnTo>
                      <a:pt x="1086" y="1332"/>
                    </a:lnTo>
                    <a:lnTo>
                      <a:pt x="1078" y="1322"/>
                    </a:lnTo>
                    <a:lnTo>
                      <a:pt x="1068" y="1314"/>
                    </a:lnTo>
                    <a:lnTo>
                      <a:pt x="1068" y="1314"/>
                    </a:lnTo>
                    <a:lnTo>
                      <a:pt x="1064" y="1330"/>
                    </a:lnTo>
                    <a:lnTo>
                      <a:pt x="1062" y="1354"/>
                    </a:lnTo>
                    <a:lnTo>
                      <a:pt x="1062" y="1410"/>
                    </a:lnTo>
                    <a:lnTo>
                      <a:pt x="1062" y="1410"/>
                    </a:lnTo>
                    <a:lnTo>
                      <a:pt x="0" y="1410"/>
                    </a:lnTo>
                    <a:lnTo>
                      <a:pt x="0" y="1410"/>
                    </a:lnTo>
                    <a:lnTo>
                      <a:pt x="0" y="1326"/>
                    </a:lnTo>
                    <a:lnTo>
                      <a:pt x="0" y="1326"/>
                    </a:lnTo>
                    <a:lnTo>
                      <a:pt x="16" y="1294"/>
                    </a:lnTo>
                    <a:lnTo>
                      <a:pt x="28" y="1262"/>
                    </a:lnTo>
                    <a:lnTo>
                      <a:pt x="38" y="1228"/>
                    </a:lnTo>
                    <a:lnTo>
                      <a:pt x="48" y="1194"/>
                    </a:lnTo>
                    <a:lnTo>
                      <a:pt x="64" y="1124"/>
                    </a:lnTo>
                    <a:lnTo>
                      <a:pt x="78" y="1054"/>
                    </a:lnTo>
                    <a:lnTo>
                      <a:pt x="92" y="986"/>
                    </a:lnTo>
                    <a:lnTo>
                      <a:pt x="100" y="952"/>
                    </a:lnTo>
                    <a:lnTo>
                      <a:pt x="108" y="920"/>
                    </a:lnTo>
                    <a:lnTo>
                      <a:pt x="118" y="890"/>
                    </a:lnTo>
                    <a:lnTo>
                      <a:pt x="132" y="862"/>
                    </a:lnTo>
                    <a:lnTo>
                      <a:pt x="146" y="834"/>
                    </a:lnTo>
                    <a:lnTo>
                      <a:pt x="162" y="810"/>
                    </a:lnTo>
                    <a:lnTo>
                      <a:pt x="162" y="810"/>
                    </a:lnTo>
                    <a:lnTo>
                      <a:pt x="178" y="792"/>
                    </a:lnTo>
                    <a:lnTo>
                      <a:pt x="194" y="776"/>
                    </a:lnTo>
                    <a:lnTo>
                      <a:pt x="212" y="762"/>
                    </a:lnTo>
                    <a:lnTo>
                      <a:pt x="232" y="750"/>
                    </a:lnTo>
                    <a:lnTo>
                      <a:pt x="252" y="740"/>
                    </a:lnTo>
                    <a:lnTo>
                      <a:pt x="272" y="730"/>
                    </a:lnTo>
                    <a:lnTo>
                      <a:pt x="314" y="712"/>
                    </a:lnTo>
                    <a:lnTo>
                      <a:pt x="358" y="692"/>
                    </a:lnTo>
                    <a:lnTo>
                      <a:pt x="402" y="672"/>
                    </a:lnTo>
                    <a:lnTo>
                      <a:pt x="422" y="660"/>
                    </a:lnTo>
                    <a:lnTo>
                      <a:pt x="442" y="646"/>
                    </a:lnTo>
                    <a:lnTo>
                      <a:pt x="462" y="630"/>
                    </a:lnTo>
                    <a:lnTo>
                      <a:pt x="480" y="612"/>
                    </a:lnTo>
                    <a:lnTo>
                      <a:pt x="480" y="612"/>
                    </a:lnTo>
                    <a:lnTo>
                      <a:pt x="482" y="588"/>
                    </a:lnTo>
                    <a:lnTo>
                      <a:pt x="480" y="566"/>
                    </a:lnTo>
                    <a:lnTo>
                      <a:pt x="478" y="546"/>
                    </a:lnTo>
                    <a:lnTo>
                      <a:pt x="474" y="528"/>
                    </a:lnTo>
                    <a:lnTo>
                      <a:pt x="462" y="494"/>
                    </a:lnTo>
                    <a:lnTo>
                      <a:pt x="450" y="462"/>
                    </a:lnTo>
                    <a:lnTo>
                      <a:pt x="450" y="462"/>
                    </a:lnTo>
                    <a:lnTo>
                      <a:pt x="448" y="458"/>
                    </a:lnTo>
                    <a:lnTo>
                      <a:pt x="446" y="458"/>
                    </a:lnTo>
                    <a:lnTo>
                      <a:pt x="438" y="462"/>
                    </a:lnTo>
                    <a:lnTo>
                      <a:pt x="430" y="468"/>
                    </a:lnTo>
                    <a:lnTo>
                      <a:pt x="426" y="468"/>
                    </a:lnTo>
                    <a:lnTo>
                      <a:pt x="420" y="468"/>
                    </a:lnTo>
                    <a:lnTo>
                      <a:pt x="420" y="468"/>
                    </a:lnTo>
                    <a:lnTo>
                      <a:pt x="412" y="424"/>
                    </a:lnTo>
                    <a:lnTo>
                      <a:pt x="402" y="382"/>
                    </a:lnTo>
                    <a:lnTo>
                      <a:pt x="396" y="360"/>
                    </a:lnTo>
                    <a:lnTo>
                      <a:pt x="390" y="342"/>
                    </a:lnTo>
                    <a:lnTo>
                      <a:pt x="382" y="322"/>
                    </a:lnTo>
                    <a:lnTo>
                      <a:pt x="372" y="306"/>
                    </a:lnTo>
                    <a:lnTo>
                      <a:pt x="372" y="306"/>
                    </a:lnTo>
                    <a:lnTo>
                      <a:pt x="378" y="290"/>
                    </a:lnTo>
                    <a:lnTo>
                      <a:pt x="380" y="272"/>
                    </a:lnTo>
                    <a:lnTo>
                      <a:pt x="382" y="254"/>
                    </a:lnTo>
                    <a:lnTo>
                      <a:pt x="382" y="234"/>
                    </a:lnTo>
                    <a:lnTo>
                      <a:pt x="382" y="216"/>
                    </a:lnTo>
                    <a:lnTo>
                      <a:pt x="380" y="198"/>
                    </a:lnTo>
                    <a:lnTo>
                      <a:pt x="372" y="162"/>
                    </a:lnTo>
                    <a:lnTo>
                      <a:pt x="372" y="162"/>
                    </a:lnTo>
                    <a:lnTo>
                      <a:pt x="384" y="132"/>
                    </a:lnTo>
                    <a:lnTo>
                      <a:pt x="398" y="108"/>
                    </a:lnTo>
                    <a:lnTo>
                      <a:pt x="412" y="88"/>
                    </a:lnTo>
                    <a:lnTo>
                      <a:pt x="432" y="66"/>
                    </a:lnTo>
                    <a:lnTo>
                      <a:pt x="432" y="66"/>
                    </a:lnTo>
                    <a:lnTo>
                      <a:pt x="440" y="56"/>
                    </a:lnTo>
                    <a:lnTo>
                      <a:pt x="446" y="46"/>
                    </a:lnTo>
                    <a:lnTo>
                      <a:pt x="450" y="36"/>
                    </a:lnTo>
                    <a:lnTo>
                      <a:pt x="456" y="30"/>
                    </a:lnTo>
                    <a:lnTo>
                      <a:pt x="456" y="30"/>
                    </a:lnTo>
                    <a:lnTo>
                      <a:pt x="464" y="26"/>
                    </a:lnTo>
                    <a:lnTo>
                      <a:pt x="478" y="20"/>
                    </a:lnTo>
                    <a:lnTo>
                      <a:pt x="514" y="10"/>
                    </a:lnTo>
                    <a:lnTo>
                      <a:pt x="552" y="2"/>
                    </a:lnTo>
                    <a:lnTo>
                      <a:pt x="570" y="0"/>
                    </a:lnTo>
                    <a:lnTo>
                      <a:pt x="582" y="0"/>
                    </a:lnTo>
                    <a:lnTo>
                      <a:pt x="582" y="0"/>
                    </a:lnTo>
                    <a:lnTo>
                      <a:pt x="588" y="2"/>
                    </a:lnTo>
                    <a:lnTo>
                      <a:pt x="596" y="8"/>
                    </a:lnTo>
                    <a:lnTo>
                      <a:pt x="604" y="14"/>
                    </a:lnTo>
                    <a:lnTo>
                      <a:pt x="612" y="18"/>
                    </a:lnTo>
                    <a:lnTo>
                      <a:pt x="612" y="18"/>
                    </a:lnTo>
                    <a:lnTo>
                      <a:pt x="652" y="24"/>
                    </a:lnTo>
                    <a:lnTo>
                      <a:pt x="690" y="30"/>
                    </a:lnTo>
                    <a:lnTo>
                      <a:pt x="708" y="32"/>
                    </a:lnTo>
                    <a:lnTo>
                      <a:pt x="724" y="36"/>
                    </a:lnTo>
                    <a:lnTo>
                      <a:pt x="738" y="42"/>
                    </a:lnTo>
                    <a:lnTo>
                      <a:pt x="750" y="48"/>
                    </a:lnTo>
                    <a:lnTo>
                      <a:pt x="750" y="48"/>
                    </a:lnTo>
                    <a:lnTo>
                      <a:pt x="744" y="44"/>
                    </a:lnTo>
                    <a:lnTo>
                      <a:pt x="740" y="44"/>
                    </a:lnTo>
                    <a:lnTo>
                      <a:pt x="738" y="46"/>
                    </a:lnTo>
                    <a:lnTo>
                      <a:pt x="740" y="52"/>
                    </a:lnTo>
                    <a:lnTo>
                      <a:pt x="744" y="66"/>
                    </a:lnTo>
                    <a:lnTo>
                      <a:pt x="744" y="66"/>
                    </a:lnTo>
                    <a:lnTo>
                      <a:pt x="748" y="72"/>
                    </a:lnTo>
                    <a:lnTo>
                      <a:pt x="756" y="78"/>
                    </a:lnTo>
                    <a:lnTo>
                      <a:pt x="770" y="88"/>
                    </a:lnTo>
                    <a:lnTo>
                      <a:pt x="798" y="102"/>
                    </a:lnTo>
                    <a:lnTo>
                      <a:pt x="798" y="102"/>
                    </a:lnTo>
                    <a:lnTo>
                      <a:pt x="794" y="110"/>
                    </a:lnTo>
                    <a:lnTo>
                      <a:pt x="794" y="120"/>
                    </a:lnTo>
                    <a:lnTo>
                      <a:pt x="796" y="130"/>
                    </a:lnTo>
                    <a:lnTo>
                      <a:pt x="800" y="138"/>
                    </a:lnTo>
                    <a:lnTo>
                      <a:pt x="810" y="156"/>
                    </a:lnTo>
                    <a:lnTo>
                      <a:pt x="822" y="168"/>
                    </a:lnTo>
                    <a:lnTo>
                      <a:pt x="822" y="168"/>
                    </a:lnTo>
                    <a:lnTo>
                      <a:pt x="818" y="182"/>
                    </a:lnTo>
                    <a:lnTo>
                      <a:pt x="814" y="196"/>
                    </a:lnTo>
                    <a:lnTo>
                      <a:pt x="812" y="222"/>
                    </a:lnTo>
                    <a:lnTo>
                      <a:pt x="812" y="250"/>
                    </a:lnTo>
                    <a:lnTo>
                      <a:pt x="814" y="276"/>
                    </a:lnTo>
                    <a:lnTo>
                      <a:pt x="816" y="304"/>
                    </a:lnTo>
                    <a:lnTo>
                      <a:pt x="816" y="330"/>
                    </a:lnTo>
                    <a:lnTo>
                      <a:pt x="816" y="356"/>
                    </a:lnTo>
                    <a:lnTo>
                      <a:pt x="810" y="384"/>
                    </a:lnTo>
                    <a:lnTo>
                      <a:pt x="810" y="384"/>
                    </a:lnTo>
                    <a:lnTo>
                      <a:pt x="802" y="406"/>
                    </a:lnTo>
                    <a:lnTo>
                      <a:pt x="790" y="428"/>
                    </a:lnTo>
                    <a:lnTo>
                      <a:pt x="766" y="472"/>
                    </a:lnTo>
                    <a:lnTo>
                      <a:pt x="754" y="494"/>
                    </a:lnTo>
                    <a:lnTo>
                      <a:pt x="748" y="518"/>
                    </a:lnTo>
                    <a:lnTo>
                      <a:pt x="746" y="530"/>
                    </a:lnTo>
                    <a:lnTo>
                      <a:pt x="746" y="544"/>
                    </a:lnTo>
                    <a:lnTo>
                      <a:pt x="746" y="556"/>
                    </a:lnTo>
                    <a:lnTo>
                      <a:pt x="750" y="570"/>
                    </a:lnTo>
                    <a:lnTo>
                      <a:pt x="750" y="570"/>
                    </a:lnTo>
                    <a:lnTo>
                      <a:pt x="774" y="582"/>
                    </a:lnTo>
                    <a:lnTo>
                      <a:pt x="800" y="594"/>
                    </a:lnTo>
                    <a:lnTo>
                      <a:pt x="828" y="604"/>
                    </a:lnTo>
                    <a:lnTo>
                      <a:pt x="854" y="612"/>
                    </a:lnTo>
                    <a:lnTo>
                      <a:pt x="966" y="644"/>
                    </a:lnTo>
                    <a:lnTo>
                      <a:pt x="992" y="652"/>
                    </a:lnTo>
                    <a:lnTo>
                      <a:pt x="1020" y="662"/>
                    </a:lnTo>
                    <a:lnTo>
                      <a:pt x="1044" y="672"/>
                    </a:lnTo>
                    <a:lnTo>
                      <a:pt x="1070" y="684"/>
                    </a:lnTo>
                    <a:lnTo>
                      <a:pt x="1092" y="700"/>
                    </a:lnTo>
                    <a:lnTo>
                      <a:pt x="1114" y="716"/>
                    </a:lnTo>
                    <a:lnTo>
                      <a:pt x="1134" y="734"/>
                    </a:lnTo>
                    <a:lnTo>
                      <a:pt x="1152" y="756"/>
                    </a:lnTo>
                    <a:lnTo>
                      <a:pt x="1152" y="756"/>
                    </a:lnTo>
                    <a:lnTo>
                      <a:pt x="1172" y="786"/>
                    </a:lnTo>
                    <a:lnTo>
                      <a:pt x="1192" y="824"/>
                    </a:lnTo>
                    <a:lnTo>
                      <a:pt x="1212" y="868"/>
                    </a:lnTo>
                    <a:lnTo>
                      <a:pt x="1230" y="916"/>
                    </a:lnTo>
                    <a:lnTo>
                      <a:pt x="1246" y="966"/>
                    </a:lnTo>
                    <a:lnTo>
                      <a:pt x="1256" y="1016"/>
                    </a:lnTo>
                    <a:lnTo>
                      <a:pt x="1260" y="1040"/>
                    </a:lnTo>
                    <a:lnTo>
                      <a:pt x="1262" y="1064"/>
                    </a:lnTo>
                    <a:lnTo>
                      <a:pt x="1262" y="1088"/>
                    </a:lnTo>
                    <a:lnTo>
                      <a:pt x="1260" y="1110"/>
                    </a:lnTo>
                    <a:lnTo>
                      <a:pt x="1260" y="1110"/>
                    </a:lnTo>
                    <a:lnTo>
                      <a:pt x="1258" y="1118"/>
                    </a:lnTo>
                    <a:lnTo>
                      <a:pt x="1256" y="1126"/>
                    </a:lnTo>
                    <a:lnTo>
                      <a:pt x="1248" y="1140"/>
                    </a:lnTo>
                    <a:lnTo>
                      <a:pt x="1240" y="1154"/>
                    </a:lnTo>
                    <a:lnTo>
                      <a:pt x="1236" y="1170"/>
                    </a:lnTo>
                    <a:lnTo>
                      <a:pt x="1236" y="1170"/>
                    </a:lnTo>
                    <a:lnTo>
                      <a:pt x="1234" y="1186"/>
                    </a:lnTo>
                    <a:lnTo>
                      <a:pt x="1234" y="1200"/>
                    </a:lnTo>
                    <a:lnTo>
                      <a:pt x="1236" y="1230"/>
                    </a:lnTo>
                    <a:lnTo>
                      <a:pt x="1244" y="1258"/>
                    </a:lnTo>
                    <a:lnTo>
                      <a:pt x="1252" y="1288"/>
                    </a:lnTo>
                    <a:lnTo>
                      <a:pt x="1262" y="1316"/>
                    </a:lnTo>
                    <a:lnTo>
                      <a:pt x="1270" y="1346"/>
                    </a:lnTo>
                    <a:lnTo>
                      <a:pt x="1276" y="1376"/>
                    </a:lnTo>
                    <a:lnTo>
                      <a:pt x="1278" y="1394"/>
                    </a:lnTo>
                    <a:lnTo>
                      <a:pt x="1278" y="1410"/>
                    </a:lnTo>
                    <a:lnTo>
                      <a:pt x="1278" y="141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3600">
                  <a:solidFill>
                    <a:srgbClr val="000000"/>
                  </a:solidFill>
                </a:endParaRPr>
              </a:p>
            </p:txBody>
          </p:sp>
        </p:grpSp>
        <p:sp>
          <p:nvSpPr>
            <p:cNvPr id="6" name="TextBox 5">
              <a:extLst>
                <a:ext uri="{FF2B5EF4-FFF2-40B4-BE49-F238E27FC236}">
                  <a16:creationId xmlns:a16="http://schemas.microsoft.com/office/drawing/2014/main" id="{01C905E1-9327-F2A5-63B9-FC49EBD7F5EB}"/>
                </a:ext>
              </a:extLst>
            </p:cNvPr>
            <p:cNvSpPr txBox="1"/>
            <p:nvPr/>
          </p:nvSpPr>
          <p:spPr>
            <a:xfrm>
              <a:off x="5022004" y="2544741"/>
              <a:ext cx="1137848" cy="258996"/>
            </a:xfrm>
            <a:prstGeom prst="rect">
              <a:avLst/>
            </a:prstGeom>
            <a:noFill/>
          </p:spPr>
          <p:txBody>
            <a:bodyPr wrap="square">
              <a:spAutoFit/>
            </a:bodyPr>
            <a:lstStyle>
              <a:defPPr>
                <a:defRPr lang="en-US"/>
              </a:defPPr>
              <a:lvl1pPr algn="ctr"/>
            </a:lstStyle>
            <a:p>
              <a:r>
                <a:rPr lang="en-US" sz="2400" b="1" spc="-150" dirty="0">
                  <a:solidFill>
                    <a:schemeClr val="bg1"/>
                  </a:solidFill>
                  <a:latin typeface="Century Gothic" panose="020B0502020202020204" pitchFamily="34" charset="0"/>
                  <a:cs typeface="Ekachon" panose="00000500000000000000" pitchFamily="2" charset="-34"/>
                </a:rPr>
                <a:t>ATTACKER</a:t>
              </a:r>
            </a:p>
          </p:txBody>
        </p:sp>
      </p:grpSp>
      <p:sp>
        <p:nvSpPr>
          <p:cNvPr id="11" name="TextBox 10">
            <a:extLst>
              <a:ext uri="{FF2B5EF4-FFF2-40B4-BE49-F238E27FC236}">
                <a16:creationId xmlns:a16="http://schemas.microsoft.com/office/drawing/2014/main" id="{F69CF2D4-AA0F-FC9E-9F39-6B4B7FECF371}"/>
              </a:ext>
            </a:extLst>
          </p:cNvPr>
          <p:cNvSpPr txBox="1"/>
          <p:nvPr/>
        </p:nvSpPr>
        <p:spPr>
          <a:xfrm>
            <a:off x="2347781" y="3028747"/>
            <a:ext cx="1462535" cy="237613"/>
          </a:xfrm>
          <a:prstGeom prst="rect">
            <a:avLst/>
          </a:prstGeom>
          <a:solidFill>
            <a:srgbClr val="F47065"/>
          </a:solidFill>
          <a:ln>
            <a:noFill/>
          </a:ln>
          <a:effectLst/>
        </p:spPr>
        <p:txBody>
          <a:bodyPr wrap="none" rtlCol="0" anchor="ctr" anchorCtr="1">
            <a:noAutofit/>
          </a:bodyPr>
          <a:lstStyle/>
          <a:p>
            <a:r>
              <a:rPr lang="en-US" sz="1400" dirty="0">
                <a:solidFill>
                  <a:schemeClr val="bg1"/>
                </a:solidFill>
                <a:latin typeface="Ekachon" panose="00000500000000000000" pitchFamily="2" charset="-34"/>
                <a:cs typeface="Ekachon" panose="00000500000000000000" pitchFamily="2" charset="-34"/>
              </a:rPr>
              <a:t>ATTACK Party</a:t>
            </a:r>
          </a:p>
        </p:txBody>
      </p:sp>
      <p:sp>
        <p:nvSpPr>
          <p:cNvPr id="12" name="Freeform 501">
            <a:extLst>
              <a:ext uri="{FF2B5EF4-FFF2-40B4-BE49-F238E27FC236}">
                <a16:creationId xmlns:a16="http://schemas.microsoft.com/office/drawing/2014/main" id="{602DFCDB-5DAE-F300-4C4B-60CD07B64578}"/>
              </a:ext>
            </a:extLst>
          </p:cNvPr>
          <p:cNvSpPr>
            <a:spLocks noEditPoints="1"/>
          </p:cNvSpPr>
          <p:nvPr/>
        </p:nvSpPr>
        <p:spPr bwMode="auto">
          <a:xfrm>
            <a:off x="780368" y="4765494"/>
            <a:ext cx="733202" cy="467591"/>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13" name="Slide Number Placeholder 1">
            <a:extLst>
              <a:ext uri="{FF2B5EF4-FFF2-40B4-BE49-F238E27FC236}">
                <a16:creationId xmlns:a16="http://schemas.microsoft.com/office/drawing/2014/main" id="{2A36CB4F-EF05-1655-08FC-6791822A5BBF}"/>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35</a:t>
            </a:fld>
            <a:endParaRPr lang="en-US" sz="1400" dirty="0">
              <a:latin typeface="Century Gothic" panose="020B0502020202020204" pitchFamily="34" charset="0"/>
              <a:cs typeface="Ekachon" panose="00000500000000000000" pitchFamily="2" charset="-34"/>
            </a:endParaRPr>
          </a:p>
        </p:txBody>
      </p:sp>
      <p:sp>
        <p:nvSpPr>
          <p:cNvPr id="14" name="TextBox 13">
            <a:extLst>
              <a:ext uri="{FF2B5EF4-FFF2-40B4-BE49-F238E27FC236}">
                <a16:creationId xmlns:a16="http://schemas.microsoft.com/office/drawing/2014/main" id="{ADD54A6A-B40E-9C8F-855C-48644ED73D79}"/>
              </a:ext>
            </a:extLst>
          </p:cNvPr>
          <p:cNvSpPr txBox="1"/>
          <p:nvPr/>
        </p:nvSpPr>
        <p:spPr>
          <a:xfrm>
            <a:off x="9698145" y="210189"/>
            <a:ext cx="2237098" cy="523220"/>
          </a:xfrm>
          <a:prstGeom prst="rect">
            <a:avLst/>
          </a:prstGeom>
          <a:solidFill>
            <a:schemeClr val="tx1">
              <a:lumMod val="75000"/>
              <a:lumOff val="25000"/>
            </a:schemeClr>
          </a:solid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dirty="0">
                <a:solidFill>
                  <a:schemeClr val="bg1"/>
                </a:solidFill>
              </a:rPr>
              <a:t>Use Case</a:t>
            </a:r>
          </a:p>
        </p:txBody>
      </p:sp>
      <p:sp>
        <p:nvSpPr>
          <p:cNvPr id="15" name="Rectangle 14">
            <a:extLst>
              <a:ext uri="{FF2B5EF4-FFF2-40B4-BE49-F238E27FC236}">
                <a16:creationId xmlns:a16="http://schemas.microsoft.com/office/drawing/2014/main" id="{8FC265E0-7C3C-78BC-19A2-74849BFBBDC6}"/>
              </a:ext>
            </a:extLst>
          </p:cNvPr>
          <p:cNvSpPr/>
          <p:nvPr/>
        </p:nvSpPr>
        <p:spPr>
          <a:xfrm>
            <a:off x="3019425" y="5600700"/>
            <a:ext cx="1143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4CF6B7B-B9CD-B1A2-E0E7-AF6553BAC375}"/>
              </a:ext>
            </a:extLst>
          </p:cNvPr>
          <p:cNvSpPr/>
          <p:nvPr/>
        </p:nvSpPr>
        <p:spPr>
          <a:xfrm>
            <a:off x="4374016" y="5581650"/>
            <a:ext cx="1143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h-TH" dirty="0"/>
              <a:t>จ</a:t>
            </a:r>
            <a:endParaRPr lang="en-US" dirty="0"/>
          </a:p>
        </p:txBody>
      </p:sp>
      <p:sp>
        <p:nvSpPr>
          <p:cNvPr id="17" name="Rectangle 16">
            <a:extLst>
              <a:ext uri="{FF2B5EF4-FFF2-40B4-BE49-F238E27FC236}">
                <a16:creationId xmlns:a16="http://schemas.microsoft.com/office/drawing/2014/main" id="{3DA50140-6FEA-C38B-53A2-BCEFC35A97D8}"/>
              </a:ext>
            </a:extLst>
          </p:cNvPr>
          <p:cNvSpPr/>
          <p:nvPr/>
        </p:nvSpPr>
        <p:spPr>
          <a:xfrm>
            <a:off x="4374016" y="5372100"/>
            <a:ext cx="1143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h-TH" dirty="0"/>
              <a:t>จ</a:t>
            </a:r>
            <a:endParaRPr lang="en-US" dirty="0"/>
          </a:p>
        </p:txBody>
      </p:sp>
      <p:sp>
        <p:nvSpPr>
          <p:cNvPr id="18" name="Rectangle 17">
            <a:extLst>
              <a:ext uri="{FF2B5EF4-FFF2-40B4-BE49-F238E27FC236}">
                <a16:creationId xmlns:a16="http://schemas.microsoft.com/office/drawing/2014/main" id="{E0A2015E-1E4E-F1B9-DB27-7D35E0B90C58}"/>
              </a:ext>
            </a:extLst>
          </p:cNvPr>
          <p:cNvSpPr/>
          <p:nvPr/>
        </p:nvSpPr>
        <p:spPr>
          <a:xfrm>
            <a:off x="4379232" y="6021740"/>
            <a:ext cx="1143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h-TH" dirty="0"/>
              <a:t>จ</a:t>
            </a:r>
            <a:endParaRPr lang="en-US" dirty="0"/>
          </a:p>
        </p:txBody>
      </p:sp>
      <p:sp>
        <p:nvSpPr>
          <p:cNvPr id="19" name="Rectangle 18">
            <a:extLst>
              <a:ext uri="{FF2B5EF4-FFF2-40B4-BE49-F238E27FC236}">
                <a16:creationId xmlns:a16="http://schemas.microsoft.com/office/drawing/2014/main" id="{38115809-4C9F-1E7E-C010-6F939D6D0DB8}"/>
              </a:ext>
            </a:extLst>
          </p:cNvPr>
          <p:cNvSpPr/>
          <p:nvPr/>
        </p:nvSpPr>
        <p:spPr>
          <a:xfrm>
            <a:off x="4384119" y="6231290"/>
            <a:ext cx="114300" cy="17145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th-TH" dirty="0"/>
              <a:t>จ</a:t>
            </a:r>
            <a:endParaRPr lang="en-US" dirty="0"/>
          </a:p>
        </p:txBody>
      </p:sp>
    </p:spTree>
    <p:extLst>
      <p:ext uri="{BB962C8B-B14F-4D97-AF65-F5344CB8AC3E}">
        <p14:creationId xmlns:p14="http://schemas.microsoft.com/office/powerpoint/2010/main" val="1393365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94357D-BF9A-E28C-28FB-289A5A0410D4}"/>
              </a:ext>
            </a:extLst>
          </p:cNvPr>
          <p:cNvPicPr>
            <a:picLocks noChangeAspect="1"/>
          </p:cNvPicPr>
          <p:nvPr/>
        </p:nvPicPr>
        <p:blipFill>
          <a:blip r:embed="rId2"/>
          <a:stretch>
            <a:fillRect/>
          </a:stretch>
        </p:blipFill>
        <p:spPr>
          <a:xfrm>
            <a:off x="397173" y="4885234"/>
            <a:ext cx="10540403" cy="1342305"/>
          </a:xfrm>
          <a:prstGeom prst="rect">
            <a:avLst/>
          </a:prstGeom>
        </p:spPr>
      </p:pic>
      <p:pic>
        <p:nvPicPr>
          <p:cNvPr id="5" name="Picture 4">
            <a:extLst>
              <a:ext uri="{FF2B5EF4-FFF2-40B4-BE49-F238E27FC236}">
                <a16:creationId xmlns:a16="http://schemas.microsoft.com/office/drawing/2014/main" id="{13ADEE13-E196-1B23-ABBD-990284C60DBF}"/>
              </a:ext>
            </a:extLst>
          </p:cNvPr>
          <p:cNvPicPr>
            <a:picLocks noChangeAspect="1"/>
          </p:cNvPicPr>
          <p:nvPr/>
        </p:nvPicPr>
        <p:blipFill>
          <a:blip r:embed="rId3"/>
          <a:stretch>
            <a:fillRect/>
          </a:stretch>
        </p:blipFill>
        <p:spPr>
          <a:xfrm>
            <a:off x="5421343" y="719822"/>
            <a:ext cx="6354328" cy="1780857"/>
          </a:xfrm>
          <a:prstGeom prst="rect">
            <a:avLst/>
          </a:prstGeom>
        </p:spPr>
      </p:pic>
      <p:pic>
        <p:nvPicPr>
          <p:cNvPr id="7" name="Picture 6">
            <a:extLst>
              <a:ext uri="{FF2B5EF4-FFF2-40B4-BE49-F238E27FC236}">
                <a16:creationId xmlns:a16="http://schemas.microsoft.com/office/drawing/2014/main" id="{0C83F24E-5020-C9E1-3881-2F163A32D4FF}"/>
              </a:ext>
            </a:extLst>
          </p:cNvPr>
          <p:cNvPicPr>
            <a:picLocks noChangeAspect="1"/>
          </p:cNvPicPr>
          <p:nvPr/>
        </p:nvPicPr>
        <p:blipFill>
          <a:blip r:embed="rId4"/>
          <a:stretch>
            <a:fillRect/>
          </a:stretch>
        </p:blipFill>
        <p:spPr>
          <a:xfrm>
            <a:off x="2112693" y="679648"/>
            <a:ext cx="3268882" cy="1777167"/>
          </a:xfrm>
          <a:prstGeom prst="rect">
            <a:avLst/>
          </a:prstGeom>
        </p:spPr>
      </p:pic>
      <p:pic>
        <p:nvPicPr>
          <p:cNvPr id="17" name="Picture 16">
            <a:extLst>
              <a:ext uri="{FF2B5EF4-FFF2-40B4-BE49-F238E27FC236}">
                <a16:creationId xmlns:a16="http://schemas.microsoft.com/office/drawing/2014/main" id="{8DD3BCF4-488E-6E6A-94A4-50FED4AAFCE0}"/>
              </a:ext>
            </a:extLst>
          </p:cNvPr>
          <p:cNvPicPr>
            <a:picLocks noChangeAspect="1"/>
          </p:cNvPicPr>
          <p:nvPr/>
        </p:nvPicPr>
        <p:blipFill>
          <a:blip r:embed="rId5"/>
          <a:stretch>
            <a:fillRect/>
          </a:stretch>
        </p:blipFill>
        <p:spPr>
          <a:xfrm>
            <a:off x="381773" y="2630431"/>
            <a:ext cx="7260927" cy="1983161"/>
          </a:xfrm>
          <a:prstGeom prst="rect">
            <a:avLst/>
          </a:prstGeom>
        </p:spPr>
      </p:pic>
      <p:sp>
        <p:nvSpPr>
          <p:cNvPr id="2" name="Slide Number Placeholder 1">
            <a:extLst>
              <a:ext uri="{FF2B5EF4-FFF2-40B4-BE49-F238E27FC236}">
                <a16:creationId xmlns:a16="http://schemas.microsoft.com/office/drawing/2014/main" id="{041564D6-7DF5-CFF0-E184-74E8563CDD22}"/>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36</a:t>
            </a:fld>
            <a:endParaRPr lang="en-US" sz="1400" dirty="0">
              <a:latin typeface="Century Gothic" panose="020B0502020202020204" pitchFamily="34" charset="0"/>
              <a:cs typeface="Ekachon" panose="00000500000000000000" pitchFamily="2" charset="-34"/>
            </a:endParaRPr>
          </a:p>
        </p:txBody>
      </p:sp>
      <p:grpSp>
        <p:nvGrpSpPr>
          <p:cNvPr id="4" name="Group 3">
            <a:extLst>
              <a:ext uri="{FF2B5EF4-FFF2-40B4-BE49-F238E27FC236}">
                <a16:creationId xmlns:a16="http://schemas.microsoft.com/office/drawing/2014/main" id="{D3F8FFFC-90D0-5C9C-D2C5-E1F5687C7205}"/>
              </a:ext>
            </a:extLst>
          </p:cNvPr>
          <p:cNvGrpSpPr/>
          <p:nvPr/>
        </p:nvGrpSpPr>
        <p:grpSpPr>
          <a:xfrm>
            <a:off x="251221" y="353724"/>
            <a:ext cx="1500291" cy="1831449"/>
            <a:chOff x="4249430" y="4768338"/>
            <a:chExt cx="802323" cy="1007303"/>
          </a:xfrm>
        </p:grpSpPr>
        <p:sp>
          <p:nvSpPr>
            <p:cNvPr id="6" name="Rectangle 5">
              <a:extLst>
                <a:ext uri="{FF2B5EF4-FFF2-40B4-BE49-F238E27FC236}">
                  <a16:creationId xmlns:a16="http://schemas.microsoft.com/office/drawing/2014/main" id="{E5E787A8-8967-FE39-AD1E-082C3111CCDE}"/>
                </a:ext>
              </a:extLst>
            </p:cNvPr>
            <p:cNvSpPr/>
            <p:nvPr/>
          </p:nvSpPr>
          <p:spPr>
            <a:xfrm>
              <a:off x="4249430" y="4775254"/>
              <a:ext cx="802323" cy="1000387"/>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8" name="Freeform 23">
              <a:extLst>
                <a:ext uri="{FF2B5EF4-FFF2-40B4-BE49-F238E27FC236}">
                  <a16:creationId xmlns:a16="http://schemas.microsoft.com/office/drawing/2014/main" id="{BF990042-38FE-F3B0-069B-9070B9C6F388}"/>
                </a:ext>
              </a:extLst>
            </p:cNvPr>
            <p:cNvSpPr>
              <a:spLocks/>
            </p:cNvSpPr>
            <p:nvPr/>
          </p:nvSpPr>
          <p:spPr bwMode="auto">
            <a:xfrm>
              <a:off x="4545843" y="5171398"/>
              <a:ext cx="484644" cy="604243"/>
            </a:xfrm>
            <a:custGeom>
              <a:avLst/>
              <a:gdLst>
                <a:gd name="T0" fmla="*/ 1086 w 1266"/>
                <a:gd name="T1" fmla="*/ 1398 h 1398"/>
                <a:gd name="T2" fmla="*/ 1030 w 1266"/>
                <a:gd name="T3" fmla="*/ 1316 h 1398"/>
                <a:gd name="T4" fmla="*/ 984 w 1266"/>
                <a:gd name="T5" fmla="*/ 1278 h 1398"/>
                <a:gd name="T6" fmla="*/ 966 w 1266"/>
                <a:gd name="T7" fmla="*/ 1398 h 1398"/>
                <a:gd name="T8" fmla="*/ 338 w 1266"/>
                <a:gd name="T9" fmla="*/ 1396 h 1398"/>
                <a:gd name="T10" fmla="*/ 256 w 1266"/>
                <a:gd name="T11" fmla="*/ 1342 h 1398"/>
                <a:gd name="T12" fmla="*/ 242 w 1266"/>
                <a:gd name="T13" fmla="*/ 1298 h 1398"/>
                <a:gd name="T14" fmla="*/ 200 w 1266"/>
                <a:gd name="T15" fmla="*/ 1368 h 1398"/>
                <a:gd name="T16" fmla="*/ 0 w 1266"/>
                <a:gd name="T17" fmla="*/ 1398 h 1398"/>
                <a:gd name="T18" fmla="*/ 48 w 1266"/>
                <a:gd name="T19" fmla="*/ 1260 h 1398"/>
                <a:gd name="T20" fmla="*/ 86 w 1266"/>
                <a:gd name="T21" fmla="*/ 1040 h 1398"/>
                <a:gd name="T22" fmla="*/ 98 w 1266"/>
                <a:gd name="T23" fmla="*/ 840 h 1398"/>
                <a:gd name="T24" fmla="*/ 122 w 1266"/>
                <a:gd name="T25" fmla="*/ 732 h 1398"/>
                <a:gd name="T26" fmla="*/ 162 w 1266"/>
                <a:gd name="T27" fmla="*/ 678 h 1398"/>
                <a:gd name="T28" fmla="*/ 210 w 1266"/>
                <a:gd name="T29" fmla="*/ 650 h 1398"/>
                <a:gd name="T30" fmla="*/ 342 w 1266"/>
                <a:gd name="T31" fmla="*/ 616 h 1398"/>
                <a:gd name="T32" fmla="*/ 456 w 1266"/>
                <a:gd name="T33" fmla="*/ 576 h 1398"/>
                <a:gd name="T34" fmla="*/ 452 w 1266"/>
                <a:gd name="T35" fmla="*/ 540 h 1398"/>
                <a:gd name="T36" fmla="*/ 432 w 1266"/>
                <a:gd name="T37" fmla="*/ 492 h 1398"/>
                <a:gd name="T38" fmla="*/ 378 w 1266"/>
                <a:gd name="T39" fmla="*/ 474 h 1398"/>
                <a:gd name="T40" fmla="*/ 334 w 1266"/>
                <a:gd name="T41" fmla="*/ 426 h 1398"/>
                <a:gd name="T42" fmla="*/ 324 w 1266"/>
                <a:gd name="T43" fmla="*/ 404 h 1398"/>
                <a:gd name="T44" fmla="*/ 288 w 1266"/>
                <a:gd name="T45" fmla="*/ 390 h 1398"/>
                <a:gd name="T46" fmla="*/ 296 w 1266"/>
                <a:gd name="T47" fmla="*/ 262 h 1398"/>
                <a:gd name="T48" fmla="*/ 282 w 1266"/>
                <a:gd name="T49" fmla="*/ 186 h 1398"/>
                <a:gd name="T50" fmla="*/ 350 w 1266"/>
                <a:gd name="T51" fmla="*/ 92 h 1398"/>
                <a:gd name="T52" fmla="*/ 408 w 1266"/>
                <a:gd name="T53" fmla="*/ 54 h 1398"/>
                <a:gd name="T54" fmla="*/ 478 w 1266"/>
                <a:gd name="T55" fmla="*/ 40 h 1398"/>
                <a:gd name="T56" fmla="*/ 516 w 1266"/>
                <a:gd name="T57" fmla="*/ 36 h 1398"/>
                <a:gd name="T58" fmla="*/ 536 w 1266"/>
                <a:gd name="T59" fmla="*/ 8 h 1398"/>
                <a:gd name="T60" fmla="*/ 564 w 1266"/>
                <a:gd name="T61" fmla="*/ 0 h 1398"/>
                <a:gd name="T62" fmla="*/ 576 w 1266"/>
                <a:gd name="T63" fmla="*/ 12 h 1398"/>
                <a:gd name="T64" fmla="*/ 588 w 1266"/>
                <a:gd name="T65" fmla="*/ 16 h 1398"/>
                <a:gd name="T66" fmla="*/ 642 w 1266"/>
                <a:gd name="T67" fmla="*/ 30 h 1398"/>
                <a:gd name="T68" fmla="*/ 666 w 1266"/>
                <a:gd name="T69" fmla="*/ 72 h 1398"/>
                <a:gd name="T70" fmla="*/ 692 w 1266"/>
                <a:gd name="T71" fmla="*/ 66 h 1398"/>
                <a:gd name="T72" fmla="*/ 702 w 1266"/>
                <a:gd name="T73" fmla="*/ 74 h 1398"/>
                <a:gd name="T74" fmla="*/ 690 w 1266"/>
                <a:gd name="T75" fmla="*/ 102 h 1398"/>
                <a:gd name="T76" fmla="*/ 710 w 1266"/>
                <a:gd name="T77" fmla="*/ 128 h 1398"/>
                <a:gd name="T78" fmla="*/ 732 w 1266"/>
                <a:gd name="T79" fmla="*/ 126 h 1398"/>
                <a:gd name="T80" fmla="*/ 736 w 1266"/>
                <a:gd name="T81" fmla="*/ 130 h 1398"/>
                <a:gd name="T82" fmla="*/ 754 w 1266"/>
                <a:gd name="T83" fmla="*/ 158 h 1398"/>
                <a:gd name="T84" fmla="*/ 756 w 1266"/>
                <a:gd name="T85" fmla="*/ 186 h 1398"/>
                <a:gd name="T86" fmla="*/ 796 w 1266"/>
                <a:gd name="T87" fmla="*/ 206 h 1398"/>
                <a:gd name="T88" fmla="*/ 790 w 1266"/>
                <a:gd name="T89" fmla="*/ 280 h 1398"/>
                <a:gd name="T90" fmla="*/ 772 w 1266"/>
                <a:gd name="T91" fmla="*/ 374 h 1398"/>
                <a:gd name="T92" fmla="*/ 738 w 1266"/>
                <a:gd name="T93" fmla="*/ 424 h 1398"/>
                <a:gd name="T94" fmla="*/ 708 w 1266"/>
                <a:gd name="T95" fmla="*/ 458 h 1398"/>
                <a:gd name="T96" fmla="*/ 726 w 1266"/>
                <a:gd name="T97" fmla="*/ 512 h 1398"/>
                <a:gd name="T98" fmla="*/ 758 w 1266"/>
                <a:gd name="T99" fmla="*/ 546 h 1398"/>
                <a:gd name="T100" fmla="*/ 876 w 1266"/>
                <a:gd name="T101" fmla="*/ 610 h 1398"/>
                <a:gd name="T102" fmla="*/ 972 w 1266"/>
                <a:gd name="T103" fmla="*/ 640 h 1398"/>
                <a:gd name="T104" fmla="*/ 1074 w 1266"/>
                <a:gd name="T105" fmla="*/ 668 h 1398"/>
                <a:gd name="T106" fmla="*/ 1124 w 1266"/>
                <a:gd name="T107" fmla="*/ 706 h 1398"/>
                <a:gd name="T108" fmla="*/ 1166 w 1266"/>
                <a:gd name="T109" fmla="*/ 780 h 1398"/>
                <a:gd name="T110" fmla="*/ 1188 w 1266"/>
                <a:gd name="T111" fmla="*/ 932 h 1398"/>
                <a:gd name="T112" fmla="*/ 1200 w 1266"/>
                <a:gd name="T113" fmla="*/ 1092 h 1398"/>
                <a:gd name="T114" fmla="*/ 1230 w 1266"/>
                <a:gd name="T115" fmla="*/ 1206 h 1398"/>
                <a:gd name="T116" fmla="*/ 1236 w 1266"/>
                <a:gd name="T117" fmla="*/ 1298 h 1398"/>
                <a:gd name="T118" fmla="*/ 1266 w 1266"/>
                <a:gd name="T119" fmla="*/ 1374 h 1398"/>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2670 w 10000"/>
                <a:gd name="connsiteY19" fmla="*/ 9986 h 10027"/>
                <a:gd name="connsiteX20" fmla="*/ 1991 w 10000"/>
                <a:gd name="connsiteY20" fmla="*/ 9957 h 10027"/>
                <a:gd name="connsiteX21" fmla="*/ 1991 w 10000"/>
                <a:gd name="connsiteY21" fmla="*/ 10027 h 10027"/>
                <a:gd name="connsiteX22" fmla="*/ 2006 w 10000"/>
                <a:gd name="connsiteY22" fmla="*/ 9771 h 10027"/>
                <a:gd name="connsiteX23" fmla="*/ 2022 w 10000"/>
                <a:gd name="connsiteY23" fmla="*/ 9599 h 10027"/>
                <a:gd name="connsiteX24" fmla="*/ 2038 w 10000"/>
                <a:gd name="connsiteY24" fmla="*/ 9428 h 10027"/>
                <a:gd name="connsiteX25" fmla="*/ 2038 w 10000"/>
                <a:gd name="connsiteY25" fmla="*/ 9227 h 10027"/>
                <a:gd name="connsiteX26" fmla="*/ 2038 w 10000"/>
                <a:gd name="connsiteY26" fmla="*/ 9227 h 10027"/>
                <a:gd name="connsiteX27" fmla="*/ 1912 w 10000"/>
                <a:gd name="connsiteY27" fmla="*/ 9285 h 10027"/>
                <a:gd name="connsiteX28" fmla="*/ 1817 w 10000"/>
                <a:gd name="connsiteY28" fmla="*/ 9356 h 10027"/>
                <a:gd name="connsiteX29" fmla="*/ 1754 w 10000"/>
                <a:gd name="connsiteY29" fmla="*/ 9442 h 10027"/>
                <a:gd name="connsiteX30" fmla="*/ 1690 w 10000"/>
                <a:gd name="connsiteY30" fmla="*/ 9557 h 10027"/>
                <a:gd name="connsiteX31" fmla="*/ 1580 w 10000"/>
                <a:gd name="connsiteY31" fmla="*/ 9785 h 10027"/>
                <a:gd name="connsiteX32" fmla="*/ 1532 w 10000"/>
                <a:gd name="connsiteY32" fmla="*/ 9900 h 10027"/>
                <a:gd name="connsiteX33" fmla="*/ 1469 w 10000"/>
                <a:gd name="connsiteY33" fmla="*/ 10000 h 10027"/>
                <a:gd name="connsiteX34" fmla="*/ 1469 w 10000"/>
                <a:gd name="connsiteY34" fmla="*/ 10000 h 10027"/>
                <a:gd name="connsiteX35" fmla="*/ 0 w 10000"/>
                <a:gd name="connsiteY35" fmla="*/ 10000 h 10027"/>
                <a:gd name="connsiteX36" fmla="*/ 0 w 10000"/>
                <a:gd name="connsiteY36" fmla="*/ 10000 h 10027"/>
                <a:gd name="connsiteX37" fmla="*/ 142 w 10000"/>
                <a:gd name="connsiteY37" fmla="*/ 9700 h 10027"/>
                <a:gd name="connsiteX38" fmla="*/ 269 w 10000"/>
                <a:gd name="connsiteY38" fmla="*/ 9371 h 10027"/>
                <a:gd name="connsiteX39" fmla="*/ 379 w 10000"/>
                <a:gd name="connsiteY39" fmla="*/ 9013 h 10027"/>
                <a:gd name="connsiteX40" fmla="*/ 474 w 10000"/>
                <a:gd name="connsiteY40" fmla="*/ 8655 h 10027"/>
                <a:gd name="connsiteX41" fmla="*/ 569 w 10000"/>
                <a:gd name="connsiteY41" fmla="*/ 8269 h 10027"/>
                <a:gd name="connsiteX42" fmla="*/ 632 w 10000"/>
                <a:gd name="connsiteY42" fmla="*/ 7854 h 10027"/>
                <a:gd name="connsiteX43" fmla="*/ 679 w 10000"/>
                <a:gd name="connsiteY43" fmla="*/ 7439 h 10027"/>
                <a:gd name="connsiteX44" fmla="*/ 711 w 10000"/>
                <a:gd name="connsiteY44" fmla="*/ 6996 h 10027"/>
                <a:gd name="connsiteX45" fmla="*/ 711 w 10000"/>
                <a:gd name="connsiteY45" fmla="*/ 6996 h 10027"/>
                <a:gd name="connsiteX46" fmla="*/ 742 w 10000"/>
                <a:gd name="connsiteY46" fmla="*/ 6323 h 10027"/>
                <a:gd name="connsiteX47" fmla="*/ 774 w 10000"/>
                <a:gd name="connsiteY47" fmla="*/ 6009 h 10027"/>
                <a:gd name="connsiteX48" fmla="*/ 806 w 10000"/>
                <a:gd name="connsiteY48" fmla="*/ 5722 h 10027"/>
                <a:gd name="connsiteX49" fmla="*/ 869 w 10000"/>
                <a:gd name="connsiteY49" fmla="*/ 5465 h 10027"/>
                <a:gd name="connsiteX50" fmla="*/ 916 w 10000"/>
                <a:gd name="connsiteY50" fmla="*/ 5351 h 10027"/>
                <a:gd name="connsiteX51" fmla="*/ 964 w 10000"/>
                <a:gd name="connsiteY51" fmla="*/ 5236 h 10027"/>
                <a:gd name="connsiteX52" fmla="*/ 1027 w 10000"/>
                <a:gd name="connsiteY52" fmla="*/ 5122 h 10027"/>
                <a:gd name="connsiteX53" fmla="*/ 1090 w 10000"/>
                <a:gd name="connsiteY53" fmla="*/ 5021 h 10027"/>
                <a:gd name="connsiteX54" fmla="*/ 1185 w 10000"/>
                <a:gd name="connsiteY54" fmla="*/ 4936 h 10027"/>
                <a:gd name="connsiteX55" fmla="*/ 1280 w 10000"/>
                <a:gd name="connsiteY55" fmla="*/ 4850 h 10027"/>
                <a:gd name="connsiteX56" fmla="*/ 1280 w 10000"/>
                <a:gd name="connsiteY56" fmla="*/ 4850 h 10027"/>
                <a:gd name="connsiteX57" fmla="*/ 1390 w 10000"/>
                <a:gd name="connsiteY57" fmla="*/ 4764 h 10027"/>
                <a:gd name="connsiteX58" fmla="*/ 1517 w 10000"/>
                <a:gd name="connsiteY58" fmla="*/ 4707 h 10027"/>
                <a:gd name="connsiteX59" fmla="*/ 1659 w 10000"/>
                <a:gd name="connsiteY59" fmla="*/ 4649 h 10027"/>
                <a:gd name="connsiteX60" fmla="*/ 1785 w 10000"/>
                <a:gd name="connsiteY60" fmla="*/ 4592 h 10027"/>
                <a:gd name="connsiteX61" fmla="*/ 2085 w 10000"/>
                <a:gd name="connsiteY61" fmla="*/ 4521 h 10027"/>
                <a:gd name="connsiteX62" fmla="*/ 2385 w 10000"/>
                <a:gd name="connsiteY62" fmla="*/ 4464 h 10027"/>
                <a:gd name="connsiteX63" fmla="*/ 2701 w 10000"/>
                <a:gd name="connsiteY63" fmla="*/ 4406 h 10027"/>
                <a:gd name="connsiteX64" fmla="*/ 3002 w 10000"/>
                <a:gd name="connsiteY64" fmla="*/ 4335 h 10027"/>
                <a:gd name="connsiteX65" fmla="*/ 3318 w 10000"/>
                <a:gd name="connsiteY65" fmla="*/ 4249 h 10027"/>
                <a:gd name="connsiteX66" fmla="*/ 3460 w 10000"/>
                <a:gd name="connsiteY66" fmla="*/ 4192 h 10027"/>
                <a:gd name="connsiteX67" fmla="*/ 3602 w 10000"/>
                <a:gd name="connsiteY67" fmla="*/ 4120 h 10027"/>
                <a:gd name="connsiteX68" fmla="*/ 3602 w 10000"/>
                <a:gd name="connsiteY68" fmla="*/ 4120 h 10027"/>
                <a:gd name="connsiteX69" fmla="*/ 3602 w 10000"/>
                <a:gd name="connsiteY69" fmla="*/ 4020 h 10027"/>
                <a:gd name="connsiteX70" fmla="*/ 3586 w 10000"/>
                <a:gd name="connsiteY70" fmla="*/ 3934 h 10027"/>
                <a:gd name="connsiteX71" fmla="*/ 3570 w 10000"/>
                <a:gd name="connsiteY71" fmla="*/ 3863 h 10027"/>
                <a:gd name="connsiteX72" fmla="*/ 3539 w 10000"/>
                <a:gd name="connsiteY72" fmla="*/ 3791 h 10027"/>
                <a:gd name="connsiteX73" fmla="*/ 3460 w 10000"/>
                <a:gd name="connsiteY73" fmla="*/ 3662 h 10027"/>
                <a:gd name="connsiteX74" fmla="*/ 3428 w 10000"/>
                <a:gd name="connsiteY74" fmla="*/ 3591 h 10027"/>
                <a:gd name="connsiteX75" fmla="*/ 3412 w 10000"/>
                <a:gd name="connsiteY75" fmla="*/ 3519 h 10027"/>
                <a:gd name="connsiteX76" fmla="*/ 3412 w 10000"/>
                <a:gd name="connsiteY76" fmla="*/ 3519 h 10027"/>
                <a:gd name="connsiteX77" fmla="*/ 3254 w 10000"/>
                <a:gd name="connsiteY77" fmla="*/ 3491 h 10027"/>
                <a:gd name="connsiteX78" fmla="*/ 3112 w 10000"/>
                <a:gd name="connsiteY78" fmla="*/ 3448 h 10027"/>
                <a:gd name="connsiteX79" fmla="*/ 2986 w 10000"/>
                <a:gd name="connsiteY79" fmla="*/ 3391 h 10027"/>
                <a:gd name="connsiteX80" fmla="*/ 2875 w 10000"/>
                <a:gd name="connsiteY80" fmla="*/ 3319 h 10027"/>
                <a:gd name="connsiteX81" fmla="*/ 2765 w 10000"/>
                <a:gd name="connsiteY81" fmla="*/ 3233 h 10027"/>
                <a:gd name="connsiteX82" fmla="*/ 2686 w 10000"/>
                <a:gd name="connsiteY82" fmla="*/ 3147 h 10027"/>
                <a:gd name="connsiteX83" fmla="*/ 2638 w 10000"/>
                <a:gd name="connsiteY83" fmla="*/ 3047 h 10027"/>
                <a:gd name="connsiteX84" fmla="*/ 2607 w 10000"/>
                <a:gd name="connsiteY84" fmla="*/ 2961 h 10027"/>
                <a:gd name="connsiteX85" fmla="*/ 2607 w 10000"/>
                <a:gd name="connsiteY85" fmla="*/ 2961 h 10027"/>
                <a:gd name="connsiteX86" fmla="*/ 2591 w 10000"/>
                <a:gd name="connsiteY86" fmla="*/ 2918 h 10027"/>
                <a:gd name="connsiteX87" fmla="*/ 2559 w 10000"/>
                <a:gd name="connsiteY87" fmla="*/ 2890 h 10027"/>
                <a:gd name="connsiteX88" fmla="*/ 2480 w 10000"/>
                <a:gd name="connsiteY88" fmla="*/ 2847 h 10027"/>
                <a:gd name="connsiteX89" fmla="*/ 2385 w 10000"/>
                <a:gd name="connsiteY89" fmla="*/ 2818 h 10027"/>
                <a:gd name="connsiteX90" fmla="*/ 2275 w 10000"/>
                <a:gd name="connsiteY90" fmla="*/ 2790 h 10027"/>
                <a:gd name="connsiteX91" fmla="*/ 2275 w 10000"/>
                <a:gd name="connsiteY91" fmla="*/ 2790 h 10027"/>
                <a:gd name="connsiteX92" fmla="*/ 2275 w 10000"/>
                <a:gd name="connsiteY92" fmla="*/ 2575 h 10027"/>
                <a:gd name="connsiteX93" fmla="*/ 2291 w 10000"/>
                <a:gd name="connsiteY93" fmla="*/ 2389 h 10027"/>
                <a:gd name="connsiteX94" fmla="*/ 2338 w 10000"/>
                <a:gd name="connsiteY94" fmla="*/ 2046 h 10027"/>
                <a:gd name="connsiteX95" fmla="*/ 2338 w 10000"/>
                <a:gd name="connsiteY95" fmla="*/ 1874 h 10027"/>
                <a:gd name="connsiteX96" fmla="*/ 2338 w 10000"/>
                <a:gd name="connsiteY96" fmla="*/ 1702 h 10027"/>
                <a:gd name="connsiteX97" fmla="*/ 2291 w 10000"/>
                <a:gd name="connsiteY97" fmla="*/ 1531 h 10027"/>
                <a:gd name="connsiteX98" fmla="*/ 2227 w 10000"/>
                <a:gd name="connsiteY98" fmla="*/ 1330 h 10027"/>
                <a:gd name="connsiteX99" fmla="*/ 2227 w 10000"/>
                <a:gd name="connsiteY99" fmla="*/ 1330 h 10027"/>
                <a:gd name="connsiteX100" fmla="*/ 2354 w 10000"/>
                <a:gd name="connsiteY100" fmla="*/ 1130 h 10027"/>
                <a:gd name="connsiteX101" fmla="*/ 2496 w 10000"/>
                <a:gd name="connsiteY101" fmla="*/ 930 h 10027"/>
                <a:gd name="connsiteX102" fmla="*/ 2670 w 10000"/>
                <a:gd name="connsiteY102" fmla="*/ 744 h 10027"/>
                <a:gd name="connsiteX103" fmla="*/ 2765 w 10000"/>
                <a:gd name="connsiteY103" fmla="*/ 658 h 10027"/>
                <a:gd name="connsiteX104" fmla="*/ 2875 w 10000"/>
                <a:gd name="connsiteY104" fmla="*/ 572 h 10027"/>
                <a:gd name="connsiteX105" fmla="*/ 2986 w 10000"/>
                <a:gd name="connsiteY105" fmla="*/ 501 h 10027"/>
                <a:gd name="connsiteX106" fmla="*/ 3096 w 10000"/>
                <a:gd name="connsiteY106" fmla="*/ 443 h 10027"/>
                <a:gd name="connsiteX107" fmla="*/ 3223 w 10000"/>
                <a:gd name="connsiteY107" fmla="*/ 386 h 10027"/>
                <a:gd name="connsiteX108" fmla="*/ 3349 w 10000"/>
                <a:gd name="connsiteY108" fmla="*/ 343 h 10027"/>
                <a:gd name="connsiteX109" fmla="*/ 3476 w 10000"/>
                <a:gd name="connsiteY109" fmla="*/ 315 h 10027"/>
                <a:gd name="connsiteX110" fmla="*/ 3618 w 10000"/>
                <a:gd name="connsiteY110" fmla="*/ 300 h 10027"/>
                <a:gd name="connsiteX111" fmla="*/ 3776 w 10000"/>
                <a:gd name="connsiteY111" fmla="*/ 286 h 10027"/>
                <a:gd name="connsiteX112" fmla="*/ 3934 w 10000"/>
                <a:gd name="connsiteY112" fmla="*/ 300 h 10027"/>
                <a:gd name="connsiteX113" fmla="*/ 3934 w 10000"/>
                <a:gd name="connsiteY113" fmla="*/ 300 h 10027"/>
                <a:gd name="connsiteX114" fmla="*/ 4013 w 10000"/>
                <a:gd name="connsiteY114" fmla="*/ 286 h 10027"/>
                <a:gd name="connsiteX115" fmla="*/ 4076 w 10000"/>
                <a:gd name="connsiteY115" fmla="*/ 258 h 10027"/>
                <a:gd name="connsiteX116" fmla="*/ 4107 w 10000"/>
                <a:gd name="connsiteY116" fmla="*/ 200 h 10027"/>
                <a:gd name="connsiteX117" fmla="*/ 4155 w 10000"/>
                <a:gd name="connsiteY117" fmla="*/ 157 h 10027"/>
                <a:gd name="connsiteX118" fmla="*/ 4186 w 10000"/>
                <a:gd name="connsiteY118" fmla="*/ 100 h 10027"/>
                <a:gd name="connsiteX119" fmla="*/ 4234 w 10000"/>
                <a:gd name="connsiteY119" fmla="*/ 57 h 10027"/>
                <a:gd name="connsiteX120" fmla="*/ 4281 w 10000"/>
                <a:gd name="connsiteY120" fmla="*/ 14 h 10027"/>
                <a:gd name="connsiteX121" fmla="*/ 4360 w 10000"/>
                <a:gd name="connsiteY121" fmla="*/ 0 h 10027"/>
                <a:gd name="connsiteX122" fmla="*/ 4360 w 10000"/>
                <a:gd name="connsiteY122" fmla="*/ 0 h 10027"/>
                <a:gd name="connsiteX123" fmla="*/ 4455 w 10000"/>
                <a:gd name="connsiteY123" fmla="*/ 0 h 10027"/>
                <a:gd name="connsiteX124" fmla="*/ 4487 w 10000"/>
                <a:gd name="connsiteY124" fmla="*/ 14 h 10027"/>
                <a:gd name="connsiteX125" fmla="*/ 4518 w 10000"/>
                <a:gd name="connsiteY125" fmla="*/ 29 h 10027"/>
                <a:gd name="connsiteX126" fmla="*/ 4534 w 10000"/>
                <a:gd name="connsiteY126" fmla="*/ 57 h 10027"/>
                <a:gd name="connsiteX127" fmla="*/ 4550 w 10000"/>
                <a:gd name="connsiteY127" fmla="*/ 86 h 10027"/>
                <a:gd name="connsiteX128" fmla="*/ 4550 w 10000"/>
                <a:gd name="connsiteY128" fmla="*/ 172 h 10027"/>
                <a:gd name="connsiteX129" fmla="*/ 4550 w 10000"/>
                <a:gd name="connsiteY129" fmla="*/ 172 h 10027"/>
                <a:gd name="connsiteX130" fmla="*/ 4597 w 10000"/>
                <a:gd name="connsiteY130" fmla="*/ 143 h 10027"/>
                <a:gd name="connsiteX131" fmla="*/ 4645 w 10000"/>
                <a:gd name="connsiteY131" fmla="*/ 114 h 10027"/>
                <a:gd name="connsiteX132" fmla="*/ 4755 w 10000"/>
                <a:gd name="connsiteY132" fmla="*/ 100 h 10027"/>
                <a:gd name="connsiteX133" fmla="*/ 4866 w 10000"/>
                <a:gd name="connsiteY133" fmla="*/ 114 h 10027"/>
                <a:gd name="connsiteX134" fmla="*/ 4976 w 10000"/>
                <a:gd name="connsiteY134" fmla="*/ 143 h 10027"/>
                <a:gd name="connsiteX135" fmla="*/ 5071 w 10000"/>
                <a:gd name="connsiteY135" fmla="*/ 215 h 10027"/>
                <a:gd name="connsiteX136" fmla="*/ 5150 w 10000"/>
                <a:gd name="connsiteY136" fmla="*/ 300 h 10027"/>
                <a:gd name="connsiteX137" fmla="*/ 5229 w 10000"/>
                <a:gd name="connsiteY137" fmla="*/ 401 h 10027"/>
                <a:gd name="connsiteX138" fmla="*/ 5261 w 10000"/>
                <a:gd name="connsiteY138" fmla="*/ 515 h 10027"/>
                <a:gd name="connsiteX139" fmla="*/ 5261 w 10000"/>
                <a:gd name="connsiteY139" fmla="*/ 515 h 10027"/>
                <a:gd name="connsiteX140" fmla="*/ 5308 w 10000"/>
                <a:gd name="connsiteY140" fmla="*/ 515 h 10027"/>
                <a:gd name="connsiteX141" fmla="*/ 5340 w 10000"/>
                <a:gd name="connsiteY141" fmla="*/ 515 h 10027"/>
                <a:gd name="connsiteX142" fmla="*/ 5403 w 10000"/>
                <a:gd name="connsiteY142" fmla="*/ 486 h 10027"/>
                <a:gd name="connsiteX143" fmla="*/ 5466 w 10000"/>
                <a:gd name="connsiteY143" fmla="*/ 472 h 10027"/>
                <a:gd name="connsiteX144" fmla="*/ 5498 w 10000"/>
                <a:gd name="connsiteY144" fmla="*/ 472 h 10027"/>
                <a:gd name="connsiteX145" fmla="*/ 5545 w 10000"/>
                <a:gd name="connsiteY145" fmla="*/ 472 h 10027"/>
                <a:gd name="connsiteX146" fmla="*/ 5545 w 10000"/>
                <a:gd name="connsiteY146" fmla="*/ 472 h 10027"/>
                <a:gd name="connsiteX147" fmla="*/ 5545 w 10000"/>
                <a:gd name="connsiteY147" fmla="*/ 529 h 10027"/>
                <a:gd name="connsiteX148" fmla="*/ 5545 w 10000"/>
                <a:gd name="connsiteY148" fmla="*/ 572 h 10027"/>
                <a:gd name="connsiteX149" fmla="*/ 5513 w 10000"/>
                <a:gd name="connsiteY149" fmla="*/ 629 h 10027"/>
                <a:gd name="connsiteX150" fmla="*/ 5466 w 10000"/>
                <a:gd name="connsiteY150" fmla="*/ 687 h 10027"/>
                <a:gd name="connsiteX151" fmla="*/ 5450 w 10000"/>
                <a:gd name="connsiteY151" fmla="*/ 730 h 10027"/>
                <a:gd name="connsiteX152" fmla="*/ 5450 w 10000"/>
                <a:gd name="connsiteY152" fmla="*/ 773 h 10027"/>
                <a:gd name="connsiteX153" fmla="*/ 5450 w 10000"/>
                <a:gd name="connsiteY153" fmla="*/ 773 h 10027"/>
                <a:gd name="connsiteX154" fmla="*/ 5561 w 10000"/>
                <a:gd name="connsiteY154" fmla="*/ 858 h 10027"/>
                <a:gd name="connsiteX155" fmla="*/ 5608 w 10000"/>
                <a:gd name="connsiteY155" fmla="*/ 916 h 10027"/>
                <a:gd name="connsiteX156" fmla="*/ 5640 w 10000"/>
                <a:gd name="connsiteY156" fmla="*/ 987 h 10027"/>
                <a:gd name="connsiteX157" fmla="*/ 5640 w 10000"/>
                <a:gd name="connsiteY157" fmla="*/ 987 h 10027"/>
                <a:gd name="connsiteX158" fmla="*/ 5735 w 10000"/>
                <a:gd name="connsiteY158" fmla="*/ 930 h 10027"/>
                <a:gd name="connsiteX159" fmla="*/ 5782 w 10000"/>
                <a:gd name="connsiteY159" fmla="*/ 901 h 10027"/>
                <a:gd name="connsiteX160" fmla="*/ 5829 w 10000"/>
                <a:gd name="connsiteY160" fmla="*/ 858 h 10027"/>
                <a:gd name="connsiteX161" fmla="*/ 5829 w 10000"/>
                <a:gd name="connsiteY161" fmla="*/ 858 h 10027"/>
                <a:gd name="connsiteX162" fmla="*/ 5814 w 10000"/>
                <a:gd name="connsiteY162" fmla="*/ 887 h 10027"/>
                <a:gd name="connsiteX163" fmla="*/ 5814 w 10000"/>
                <a:gd name="connsiteY163" fmla="*/ 930 h 10027"/>
                <a:gd name="connsiteX164" fmla="*/ 5829 w 10000"/>
                <a:gd name="connsiteY164" fmla="*/ 987 h 10027"/>
                <a:gd name="connsiteX165" fmla="*/ 5861 w 10000"/>
                <a:gd name="connsiteY165" fmla="*/ 1030 h 10027"/>
                <a:gd name="connsiteX166" fmla="*/ 5908 w 10000"/>
                <a:gd name="connsiteY166" fmla="*/ 1087 h 10027"/>
                <a:gd name="connsiteX167" fmla="*/ 5956 w 10000"/>
                <a:gd name="connsiteY167" fmla="*/ 1130 h 10027"/>
                <a:gd name="connsiteX168" fmla="*/ 5987 w 10000"/>
                <a:gd name="connsiteY168" fmla="*/ 1187 h 10027"/>
                <a:gd name="connsiteX169" fmla="*/ 6003 w 10000"/>
                <a:gd name="connsiteY169" fmla="*/ 1259 h 10027"/>
                <a:gd name="connsiteX170" fmla="*/ 5987 w 10000"/>
                <a:gd name="connsiteY170" fmla="*/ 1288 h 10027"/>
                <a:gd name="connsiteX171" fmla="*/ 5972 w 10000"/>
                <a:gd name="connsiteY171" fmla="*/ 1330 h 10027"/>
                <a:gd name="connsiteX172" fmla="*/ 5972 w 10000"/>
                <a:gd name="connsiteY172" fmla="*/ 1330 h 10027"/>
                <a:gd name="connsiteX173" fmla="*/ 6082 w 10000"/>
                <a:gd name="connsiteY173" fmla="*/ 1359 h 10027"/>
                <a:gd name="connsiteX174" fmla="*/ 6193 w 10000"/>
                <a:gd name="connsiteY174" fmla="*/ 1416 h 10027"/>
                <a:gd name="connsiteX175" fmla="*/ 6288 w 10000"/>
                <a:gd name="connsiteY175" fmla="*/ 1474 h 10027"/>
                <a:gd name="connsiteX176" fmla="*/ 6351 w 10000"/>
                <a:gd name="connsiteY176" fmla="*/ 1545 h 10027"/>
                <a:gd name="connsiteX177" fmla="*/ 6351 w 10000"/>
                <a:gd name="connsiteY177" fmla="*/ 1545 h 10027"/>
                <a:gd name="connsiteX178" fmla="*/ 6288 w 10000"/>
                <a:gd name="connsiteY178" fmla="*/ 1774 h 10027"/>
                <a:gd name="connsiteX179" fmla="*/ 6240 w 10000"/>
                <a:gd name="connsiteY179" fmla="*/ 2003 h 10027"/>
                <a:gd name="connsiteX180" fmla="*/ 6209 w 10000"/>
                <a:gd name="connsiteY180" fmla="*/ 2246 h 10027"/>
                <a:gd name="connsiteX181" fmla="*/ 6161 w 10000"/>
                <a:gd name="connsiteY181" fmla="*/ 2461 h 10027"/>
                <a:gd name="connsiteX182" fmla="*/ 6130 w 10000"/>
                <a:gd name="connsiteY182" fmla="*/ 2575 h 10027"/>
                <a:gd name="connsiteX183" fmla="*/ 6098 w 10000"/>
                <a:gd name="connsiteY183" fmla="*/ 2675 h 10027"/>
                <a:gd name="connsiteX184" fmla="*/ 6051 w 10000"/>
                <a:gd name="connsiteY184" fmla="*/ 2775 h 10027"/>
                <a:gd name="connsiteX185" fmla="*/ 5987 w 10000"/>
                <a:gd name="connsiteY185" fmla="*/ 2876 h 10027"/>
                <a:gd name="connsiteX186" fmla="*/ 5924 w 10000"/>
                <a:gd name="connsiteY186" fmla="*/ 2961 h 10027"/>
                <a:gd name="connsiteX187" fmla="*/ 5829 w 10000"/>
                <a:gd name="connsiteY187" fmla="*/ 3033 h 10027"/>
                <a:gd name="connsiteX188" fmla="*/ 5719 w 10000"/>
                <a:gd name="connsiteY188" fmla="*/ 3104 h 10027"/>
                <a:gd name="connsiteX189" fmla="*/ 5592 w 10000"/>
                <a:gd name="connsiteY189" fmla="*/ 3176 h 10027"/>
                <a:gd name="connsiteX190" fmla="*/ 5592 w 10000"/>
                <a:gd name="connsiteY190" fmla="*/ 3176 h 10027"/>
                <a:gd name="connsiteX191" fmla="*/ 5592 w 10000"/>
                <a:gd name="connsiteY191" fmla="*/ 3276 h 10027"/>
                <a:gd name="connsiteX192" fmla="*/ 5608 w 10000"/>
                <a:gd name="connsiteY192" fmla="*/ 3362 h 10027"/>
                <a:gd name="connsiteX193" fmla="*/ 5624 w 10000"/>
                <a:gd name="connsiteY193" fmla="*/ 3448 h 10027"/>
                <a:gd name="connsiteX194" fmla="*/ 5671 w 10000"/>
                <a:gd name="connsiteY194" fmla="*/ 3519 h 10027"/>
                <a:gd name="connsiteX195" fmla="*/ 5735 w 10000"/>
                <a:gd name="connsiteY195" fmla="*/ 3662 h 10027"/>
                <a:gd name="connsiteX196" fmla="*/ 5766 w 10000"/>
                <a:gd name="connsiteY196" fmla="*/ 3734 h 10027"/>
                <a:gd name="connsiteX197" fmla="*/ 5782 w 10000"/>
                <a:gd name="connsiteY197" fmla="*/ 3820 h 10027"/>
                <a:gd name="connsiteX198" fmla="*/ 5782 w 10000"/>
                <a:gd name="connsiteY198" fmla="*/ 3820 h 10027"/>
                <a:gd name="connsiteX199" fmla="*/ 5987 w 10000"/>
                <a:gd name="connsiteY199" fmla="*/ 3906 h 10027"/>
                <a:gd name="connsiteX200" fmla="*/ 6177 w 10000"/>
                <a:gd name="connsiteY200" fmla="*/ 3991 h 10027"/>
                <a:gd name="connsiteX201" fmla="*/ 6540 w 10000"/>
                <a:gd name="connsiteY201" fmla="*/ 4177 h 10027"/>
                <a:gd name="connsiteX202" fmla="*/ 6730 w 10000"/>
                <a:gd name="connsiteY202" fmla="*/ 4278 h 10027"/>
                <a:gd name="connsiteX203" fmla="*/ 6919 w 10000"/>
                <a:gd name="connsiteY203" fmla="*/ 4363 h 10027"/>
                <a:gd name="connsiteX204" fmla="*/ 7125 w 10000"/>
                <a:gd name="connsiteY204" fmla="*/ 4435 h 10027"/>
                <a:gd name="connsiteX205" fmla="*/ 7346 w 10000"/>
                <a:gd name="connsiteY205" fmla="*/ 4506 h 10027"/>
                <a:gd name="connsiteX206" fmla="*/ 7346 w 10000"/>
                <a:gd name="connsiteY206" fmla="*/ 4506 h 10027"/>
                <a:gd name="connsiteX207" fmla="*/ 7678 w 10000"/>
                <a:gd name="connsiteY207" fmla="*/ 4578 h 10027"/>
                <a:gd name="connsiteX208" fmla="*/ 8009 w 10000"/>
                <a:gd name="connsiteY208" fmla="*/ 4649 h 10027"/>
                <a:gd name="connsiteX209" fmla="*/ 8183 w 10000"/>
                <a:gd name="connsiteY209" fmla="*/ 4678 h 10027"/>
                <a:gd name="connsiteX210" fmla="*/ 8341 w 10000"/>
                <a:gd name="connsiteY210" fmla="*/ 4721 h 10027"/>
                <a:gd name="connsiteX211" fmla="*/ 8483 w 10000"/>
                <a:gd name="connsiteY211" fmla="*/ 4778 h 10027"/>
                <a:gd name="connsiteX212" fmla="*/ 8626 w 10000"/>
                <a:gd name="connsiteY212" fmla="*/ 4850 h 10027"/>
                <a:gd name="connsiteX213" fmla="*/ 8626 w 10000"/>
                <a:gd name="connsiteY213" fmla="*/ 4850 h 10027"/>
                <a:gd name="connsiteX214" fmla="*/ 8768 w 10000"/>
                <a:gd name="connsiteY214" fmla="*/ 4950 h 10027"/>
                <a:gd name="connsiteX215" fmla="*/ 8878 w 10000"/>
                <a:gd name="connsiteY215" fmla="*/ 5050 h 10027"/>
                <a:gd name="connsiteX216" fmla="*/ 8989 w 10000"/>
                <a:gd name="connsiteY216" fmla="*/ 5165 h 10027"/>
                <a:gd name="connsiteX217" fmla="*/ 9068 w 10000"/>
                <a:gd name="connsiteY217" fmla="*/ 5293 h 10027"/>
                <a:gd name="connsiteX218" fmla="*/ 9147 w 10000"/>
                <a:gd name="connsiteY218" fmla="*/ 5436 h 10027"/>
                <a:gd name="connsiteX219" fmla="*/ 9210 w 10000"/>
                <a:gd name="connsiteY219" fmla="*/ 5579 h 10027"/>
                <a:gd name="connsiteX220" fmla="*/ 9258 w 10000"/>
                <a:gd name="connsiteY220" fmla="*/ 5751 h 10027"/>
                <a:gd name="connsiteX221" fmla="*/ 9289 w 10000"/>
                <a:gd name="connsiteY221" fmla="*/ 5908 h 10027"/>
                <a:gd name="connsiteX222" fmla="*/ 9352 w 10000"/>
                <a:gd name="connsiteY222" fmla="*/ 6280 h 10027"/>
                <a:gd name="connsiteX223" fmla="*/ 9384 w 10000"/>
                <a:gd name="connsiteY223" fmla="*/ 6667 h 10027"/>
                <a:gd name="connsiteX224" fmla="*/ 9431 w 10000"/>
                <a:gd name="connsiteY224" fmla="*/ 7511 h 10027"/>
                <a:gd name="connsiteX225" fmla="*/ 9431 w 10000"/>
                <a:gd name="connsiteY225" fmla="*/ 7511 h 10027"/>
                <a:gd name="connsiteX226" fmla="*/ 9447 w 10000"/>
                <a:gd name="connsiteY226" fmla="*/ 7668 h 10027"/>
                <a:gd name="connsiteX227" fmla="*/ 9479 w 10000"/>
                <a:gd name="connsiteY227" fmla="*/ 7811 h 10027"/>
                <a:gd name="connsiteX228" fmla="*/ 9558 w 10000"/>
                <a:gd name="connsiteY228" fmla="*/ 8097 h 10027"/>
                <a:gd name="connsiteX229" fmla="*/ 9652 w 10000"/>
                <a:gd name="connsiteY229" fmla="*/ 8355 h 10027"/>
                <a:gd name="connsiteX230" fmla="*/ 9684 w 10000"/>
                <a:gd name="connsiteY230" fmla="*/ 8498 h 10027"/>
                <a:gd name="connsiteX231" fmla="*/ 9716 w 10000"/>
                <a:gd name="connsiteY231" fmla="*/ 8627 h 10027"/>
                <a:gd name="connsiteX232" fmla="*/ 9716 w 10000"/>
                <a:gd name="connsiteY232" fmla="*/ 8627 h 10027"/>
                <a:gd name="connsiteX233" fmla="*/ 9731 w 10000"/>
                <a:gd name="connsiteY233" fmla="*/ 8813 h 10027"/>
                <a:gd name="connsiteX234" fmla="*/ 9747 w 10000"/>
                <a:gd name="connsiteY234" fmla="*/ 8984 h 10027"/>
                <a:gd name="connsiteX235" fmla="*/ 9763 w 10000"/>
                <a:gd name="connsiteY235" fmla="*/ 9285 h 10027"/>
                <a:gd name="connsiteX236" fmla="*/ 9795 w 10000"/>
                <a:gd name="connsiteY236" fmla="*/ 9428 h 10027"/>
                <a:gd name="connsiteX237" fmla="*/ 9826 w 10000"/>
                <a:gd name="connsiteY237" fmla="*/ 9571 h 10027"/>
                <a:gd name="connsiteX238" fmla="*/ 9905 w 10000"/>
                <a:gd name="connsiteY238" fmla="*/ 9700 h 10027"/>
                <a:gd name="connsiteX239" fmla="*/ 10000 w 10000"/>
                <a:gd name="connsiteY239" fmla="*/ 9828 h 10027"/>
                <a:gd name="connsiteX240" fmla="*/ 10000 w 10000"/>
                <a:gd name="connsiteY240" fmla="*/ 9828 h 10027"/>
                <a:gd name="connsiteX241" fmla="*/ 10000 w 10000"/>
                <a:gd name="connsiteY241" fmla="*/ 10000 h 10027"/>
                <a:gd name="connsiteX242" fmla="*/ 10000 w 10000"/>
                <a:gd name="connsiteY242"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9957 h 10027"/>
                <a:gd name="connsiteX20" fmla="*/ 1991 w 10000"/>
                <a:gd name="connsiteY20" fmla="*/ 10027 h 10027"/>
                <a:gd name="connsiteX21" fmla="*/ 2006 w 10000"/>
                <a:gd name="connsiteY21" fmla="*/ 9771 h 10027"/>
                <a:gd name="connsiteX22" fmla="*/ 2022 w 10000"/>
                <a:gd name="connsiteY22" fmla="*/ 9599 h 10027"/>
                <a:gd name="connsiteX23" fmla="*/ 2038 w 10000"/>
                <a:gd name="connsiteY23" fmla="*/ 9428 h 10027"/>
                <a:gd name="connsiteX24" fmla="*/ 2038 w 10000"/>
                <a:gd name="connsiteY24" fmla="*/ 9227 h 10027"/>
                <a:gd name="connsiteX25" fmla="*/ 2038 w 10000"/>
                <a:gd name="connsiteY25" fmla="*/ 9227 h 10027"/>
                <a:gd name="connsiteX26" fmla="*/ 1912 w 10000"/>
                <a:gd name="connsiteY26" fmla="*/ 9285 h 10027"/>
                <a:gd name="connsiteX27" fmla="*/ 1817 w 10000"/>
                <a:gd name="connsiteY27" fmla="*/ 9356 h 10027"/>
                <a:gd name="connsiteX28" fmla="*/ 1754 w 10000"/>
                <a:gd name="connsiteY28" fmla="*/ 9442 h 10027"/>
                <a:gd name="connsiteX29" fmla="*/ 1690 w 10000"/>
                <a:gd name="connsiteY29" fmla="*/ 9557 h 10027"/>
                <a:gd name="connsiteX30" fmla="*/ 1580 w 10000"/>
                <a:gd name="connsiteY30" fmla="*/ 9785 h 10027"/>
                <a:gd name="connsiteX31" fmla="*/ 1532 w 10000"/>
                <a:gd name="connsiteY31" fmla="*/ 9900 h 10027"/>
                <a:gd name="connsiteX32" fmla="*/ 1469 w 10000"/>
                <a:gd name="connsiteY32" fmla="*/ 10000 h 10027"/>
                <a:gd name="connsiteX33" fmla="*/ 1469 w 10000"/>
                <a:gd name="connsiteY33" fmla="*/ 10000 h 10027"/>
                <a:gd name="connsiteX34" fmla="*/ 0 w 10000"/>
                <a:gd name="connsiteY34" fmla="*/ 10000 h 10027"/>
                <a:gd name="connsiteX35" fmla="*/ 0 w 10000"/>
                <a:gd name="connsiteY35" fmla="*/ 10000 h 10027"/>
                <a:gd name="connsiteX36" fmla="*/ 142 w 10000"/>
                <a:gd name="connsiteY36" fmla="*/ 9700 h 10027"/>
                <a:gd name="connsiteX37" fmla="*/ 269 w 10000"/>
                <a:gd name="connsiteY37" fmla="*/ 9371 h 10027"/>
                <a:gd name="connsiteX38" fmla="*/ 379 w 10000"/>
                <a:gd name="connsiteY38" fmla="*/ 9013 h 10027"/>
                <a:gd name="connsiteX39" fmla="*/ 474 w 10000"/>
                <a:gd name="connsiteY39" fmla="*/ 8655 h 10027"/>
                <a:gd name="connsiteX40" fmla="*/ 569 w 10000"/>
                <a:gd name="connsiteY40" fmla="*/ 8269 h 10027"/>
                <a:gd name="connsiteX41" fmla="*/ 632 w 10000"/>
                <a:gd name="connsiteY41" fmla="*/ 7854 h 10027"/>
                <a:gd name="connsiteX42" fmla="*/ 679 w 10000"/>
                <a:gd name="connsiteY42" fmla="*/ 7439 h 10027"/>
                <a:gd name="connsiteX43" fmla="*/ 711 w 10000"/>
                <a:gd name="connsiteY43" fmla="*/ 6996 h 10027"/>
                <a:gd name="connsiteX44" fmla="*/ 711 w 10000"/>
                <a:gd name="connsiteY44" fmla="*/ 6996 h 10027"/>
                <a:gd name="connsiteX45" fmla="*/ 742 w 10000"/>
                <a:gd name="connsiteY45" fmla="*/ 6323 h 10027"/>
                <a:gd name="connsiteX46" fmla="*/ 774 w 10000"/>
                <a:gd name="connsiteY46" fmla="*/ 6009 h 10027"/>
                <a:gd name="connsiteX47" fmla="*/ 806 w 10000"/>
                <a:gd name="connsiteY47" fmla="*/ 5722 h 10027"/>
                <a:gd name="connsiteX48" fmla="*/ 869 w 10000"/>
                <a:gd name="connsiteY48" fmla="*/ 5465 h 10027"/>
                <a:gd name="connsiteX49" fmla="*/ 916 w 10000"/>
                <a:gd name="connsiteY49" fmla="*/ 5351 h 10027"/>
                <a:gd name="connsiteX50" fmla="*/ 964 w 10000"/>
                <a:gd name="connsiteY50" fmla="*/ 5236 h 10027"/>
                <a:gd name="connsiteX51" fmla="*/ 1027 w 10000"/>
                <a:gd name="connsiteY51" fmla="*/ 5122 h 10027"/>
                <a:gd name="connsiteX52" fmla="*/ 1090 w 10000"/>
                <a:gd name="connsiteY52" fmla="*/ 5021 h 10027"/>
                <a:gd name="connsiteX53" fmla="*/ 1185 w 10000"/>
                <a:gd name="connsiteY53" fmla="*/ 4936 h 10027"/>
                <a:gd name="connsiteX54" fmla="*/ 1280 w 10000"/>
                <a:gd name="connsiteY54" fmla="*/ 4850 h 10027"/>
                <a:gd name="connsiteX55" fmla="*/ 1280 w 10000"/>
                <a:gd name="connsiteY55" fmla="*/ 4850 h 10027"/>
                <a:gd name="connsiteX56" fmla="*/ 1390 w 10000"/>
                <a:gd name="connsiteY56" fmla="*/ 4764 h 10027"/>
                <a:gd name="connsiteX57" fmla="*/ 1517 w 10000"/>
                <a:gd name="connsiteY57" fmla="*/ 4707 h 10027"/>
                <a:gd name="connsiteX58" fmla="*/ 1659 w 10000"/>
                <a:gd name="connsiteY58" fmla="*/ 4649 h 10027"/>
                <a:gd name="connsiteX59" fmla="*/ 1785 w 10000"/>
                <a:gd name="connsiteY59" fmla="*/ 4592 h 10027"/>
                <a:gd name="connsiteX60" fmla="*/ 2085 w 10000"/>
                <a:gd name="connsiteY60" fmla="*/ 4521 h 10027"/>
                <a:gd name="connsiteX61" fmla="*/ 2385 w 10000"/>
                <a:gd name="connsiteY61" fmla="*/ 4464 h 10027"/>
                <a:gd name="connsiteX62" fmla="*/ 2701 w 10000"/>
                <a:gd name="connsiteY62" fmla="*/ 4406 h 10027"/>
                <a:gd name="connsiteX63" fmla="*/ 3002 w 10000"/>
                <a:gd name="connsiteY63" fmla="*/ 4335 h 10027"/>
                <a:gd name="connsiteX64" fmla="*/ 3318 w 10000"/>
                <a:gd name="connsiteY64" fmla="*/ 4249 h 10027"/>
                <a:gd name="connsiteX65" fmla="*/ 3460 w 10000"/>
                <a:gd name="connsiteY65" fmla="*/ 4192 h 10027"/>
                <a:gd name="connsiteX66" fmla="*/ 3602 w 10000"/>
                <a:gd name="connsiteY66" fmla="*/ 4120 h 10027"/>
                <a:gd name="connsiteX67" fmla="*/ 3602 w 10000"/>
                <a:gd name="connsiteY67" fmla="*/ 4120 h 10027"/>
                <a:gd name="connsiteX68" fmla="*/ 3602 w 10000"/>
                <a:gd name="connsiteY68" fmla="*/ 4020 h 10027"/>
                <a:gd name="connsiteX69" fmla="*/ 3586 w 10000"/>
                <a:gd name="connsiteY69" fmla="*/ 3934 h 10027"/>
                <a:gd name="connsiteX70" fmla="*/ 3570 w 10000"/>
                <a:gd name="connsiteY70" fmla="*/ 3863 h 10027"/>
                <a:gd name="connsiteX71" fmla="*/ 3539 w 10000"/>
                <a:gd name="connsiteY71" fmla="*/ 3791 h 10027"/>
                <a:gd name="connsiteX72" fmla="*/ 3460 w 10000"/>
                <a:gd name="connsiteY72" fmla="*/ 3662 h 10027"/>
                <a:gd name="connsiteX73" fmla="*/ 3428 w 10000"/>
                <a:gd name="connsiteY73" fmla="*/ 3591 h 10027"/>
                <a:gd name="connsiteX74" fmla="*/ 3412 w 10000"/>
                <a:gd name="connsiteY74" fmla="*/ 3519 h 10027"/>
                <a:gd name="connsiteX75" fmla="*/ 3412 w 10000"/>
                <a:gd name="connsiteY75" fmla="*/ 3519 h 10027"/>
                <a:gd name="connsiteX76" fmla="*/ 3254 w 10000"/>
                <a:gd name="connsiteY76" fmla="*/ 3491 h 10027"/>
                <a:gd name="connsiteX77" fmla="*/ 3112 w 10000"/>
                <a:gd name="connsiteY77" fmla="*/ 3448 h 10027"/>
                <a:gd name="connsiteX78" fmla="*/ 2986 w 10000"/>
                <a:gd name="connsiteY78" fmla="*/ 3391 h 10027"/>
                <a:gd name="connsiteX79" fmla="*/ 2875 w 10000"/>
                <a:gd name="connsiteY79" fmla="*/ 3319 h 10027"/>
                <a:gd name="connsiteX80" fmla="*/ 2765 w 10000"/>
                <a:gd name="connsiteY80" fmla="*/ 3233 h 10027"/>
                <a:gd name="connsiteX81" fmla="*/ 2686 w 10000"/>
                <a:gd name="connsiteY81" fmla="*/ 3147 h 10027"/>
                <a:gd name="connsiteX82" fmla="*/ 2638 w 10000"/>
                <a:gd name="connsiteY82" fmla="*/ 3047 h 10027"/>
                <a:gd name="connsiteX83" fmla="*/ 2607 w 10000"/>
                <a:gd name="connsiteY83" fmla="*/ 2961 h 10027"/>
                <a:gd name="connsiteX84" fmla="*/ 2607 w 10000"/>
                <a:gd name="connsiteY84" fmla="*/ 2961 h 10027"/>
                <a:gd name="connsiteX85" fmla="*/ 2591 w 10000"/>
                <a:gd name="connsiteY85" fmla="*/ 2918 h 10027"/>
                <a:gd name="connsiteX86" fmla="*/ 2559 w 10000"/>
                <a:gd name="connsiteY86" fmla="*/ 2890 h 10027"/>
                <a:gd name="connsiteX87" fmla="*/ 2480 w 10000"/>
                <a:gd name="connsiteY87" fmla="*/ 2847 h 10027"/>
                <a:gd name="connsiteX88" fmla="*/ 2385 w 10000"/>
                <a:gd name="connsiteY88" fmla="*/ 2818 h 10027"/>
                <a:gd name="connsiteX89" fmla="*/ 2275 w 10000"/>
                <a:gd name="connsiteY89" fmla="*/ 2790 h 10027"/>
                <a:gd name="connsiteX90" fmla="*/ 2275 w 10000"/>
                <a:gd name="connsiteY90" fmla="*/ 2790 h 10027"/>
                <a:gd name="connsiteX91" fmla="*/ 2275 w 10000"/>
                <a:gd name="connsiteY91" fmla="*/ 2575 h 10027"/>
                <a:gd name="connsiteX92" fmla="*/ 2291 w 10000"/>
                <a:gd name="connsiteY92" fmla="*/ 2389 h 10027"/>
                <a:gd name="connsiteX93" fmla="*/ 2338 w 10000"/>
                <a:gd name="connsiteY93" fmla="*/ 2046 h 10027"/>
                <a:gd name="connsiteX94" fmla="*/ 2338 w 10000"/>
                <a:gd name="connsiteY94" fmla="*/ 1874 h 10027"/>
                <a:gd name="connsiteX95" fmla="*/ 2338 w 10000"/>
                <a:gd name="connsiteY95" fmla="*/ 1702 h 10027"/>
                <a:gd name="connsiteX96" fmla="*/ 2291 w 10000"/>
                <a:gd name="connsiteY96" fmla="*/ 1531 h 10027"/>
                <a:gd name="connsiteX97" fmla="*/ 2227 w 10000"/>
                <a:gd name="connsiteY97" fmla="*/ 1330 h 10027"/>
                <a:gd name="connsiteX98" fmla="*/ 2227 w 10000"/>
                <a:gd name="connsiteY98" fmla="*/ 1330 h 10027"/>
                <a:gd name="connsiteX99" fmla="*/ 2354 w 10000"/>
                <a:gd name="connsiteY99" fmla="*/ 1130 h 10027"/>
                <a:gd name="connsiteX100" fmla="*/ 2496 w 10000"/>
                <a:gd name="connsiteY100" fmla="*/ 930 h 10027"/>
                <a:gd name="connsiteX101" fmla="*/ 2670 w 10000"/>
                <a:gd name="connsiteY101" fmla="*/ 744 h 10027"/>
                <a:gd name="connsiteX102" fmla="*/ 2765 w 10000"/>
                <a:gd name="connsiteY102" fmla="*/ 658 h 10027"/>
                <a:gd name="connsiteX103" fmla="*/ 2875 w 10000"/>
                <a:gd name="connsiteY103" fmla="*/ 572 h 10027"/>
                <a:gd name="connsiteX104" fmla="*/ 2986 w 10000"/>
                <a:gd name="connsiteY104" fmla="*/ 501 h 10027"/>
                <a:gd name="connsiteX105" fmla="*/ 3096 w 10000"/>
                <a:gd name="connsiteY105" fmla="*/ 443 h 10027"/>
                <a:gd name="connsiteX106" fmla="*/ 3223 w 10000"/>
                <a:gd name="connsiteY106" fmla="*/ 386 h 10027"/>
                <a:gd name="connsiteX107" fmla="*/ 3349 w 10000"/>
                <a:gd name="connsiteY107" fmla="*/ 343 h 10027"/>
                <a:gd name="connsiteX108" fmla="*/ 3476 w 10000"/>
                <a:gd name="connsiteY108" fmla="*/ 315 h 10027"/>
                <a:gd name="connsiteX109" fmla="*/ 3618 w 10000"/>
                <a:gd name="connsiteY109" fmla="*/ 300 h 10027"/>
                <a:gd name="connsiteX110" fmla="*/ 3776 w 10000"/>
                <a:gd name="connsiteY110" fmla="*/ 286 h 10027"/>
                <a:gd name="connsiteX111" fmla="*/ 3934 w 10000"/>
                <a:gd name="connsiteY111" fmla="*/ 300 h 10027"/>
                <a:gd name="connsiteX112" fmla="*/ 3934 w 10000"/>
                <a:gd name="connsiteY112" fmla="*/ 300 h 10027"/>
                <a:gd name="connsiteX113" fmla="*/ 4013 w 10000"/>
                <a:gd name="connsiteY113" fmla="*/ 286 h 10027"/>
                <a:gd name="connsiteX114" fmla="*/ 4076 w 10000"/>
                <a:gd name="connsiteY114" fmla="*/ 258 h 10027"/>
                <a:gd name="connsiteX115" fmla="*/ 4107 w 10000"/>
                <a:gd name="connsiteY115" fmla="*/ 200 h 10027"/>
                <a:gd name="connsiteX116" fmla="*/ 4155 w 10000"/>
                <a:gd name="connsiteY116" fmla="*/ 157 h 10027"/>
                <a:gd name="connsiteX117" fmla="*/ 4186 w 10000"/>
                <a:gd name="connsiteY117" fmla="*/ 100 h 10027"/>
                <a:gd name="connsiteX118" fmla="*/ 4234 w 10000"/>
                <a:gd name="connsiteY118" fmla="*/ 57 h 10027"/>
                <a:gd name="connsiteX119" fmla="*/ 4281 w 10000"/>
                <a:gd name="connsiteY119" fmla="*/ 14 h 10027"/>
                <a:gd name="connsiteX120" fmla="*/ 4360 w 10000"/>
                <a:gd name="connsiteY120" fmla="*/ 0 h 10027"/>
                <a:gd name="connsiteX121" fmla="*/ 4360 w 10000"/>
                <a:gd name="connsiteY121" fmla="*/ 0 h 10027"/>
                <a:gd name="connsiteX122" fmla="*/ 4455 w 10000"/>
                <a:gd name="connsiteY122" fmla="*/ 0 h 10027"/>
                <a:gd name="connsiteX123" fmla="*/ 4487 w 10000"/>
                <a:gd name="connsiteY123" fmla="*/ 14 h 10027"/>
                <a:gd name="connsiteX124" fmla="*/ 4518 w 10000"/>
                <a:gd name="connsiteY124" fmla="*/ 29 h 10027"/>
                <a:gd name="connsiteX125" fmla="*/ 4534 w 10000"/>
                <a:gd name="connsiteY125" fmla="*/ 57 h 10027"/>
                <a:gd name="connsiteX126" fmla="*/ 4550 w 10000"/>
                <a:gd name="connsiteY126" fmla="*/ 86 h 10027"/>
                <a:gd name="connsiteX127" fmla="*/ 4550 w 10000"/>
                <a:gd name="connsiteY127" fmla="*/ 172 h 10027"/>
                <a:gd name="connsiteX128" fmla="*/ 4550 w 10000"/>
                <a:gd name="connsiteY128" fmla="*/ 172 h 10027"/>
                <a:gd name="connsiteX129" fmla="*/ 4597 w 10000"/>
                <a:gd name="connsiteY129" fmla="*/ 143 h 10027"/>
                <a:gd name="connsiteX130" fmla="*/ 4645 w 10000"/>
                <a:gd name="connsiteY130" fmla="*/ 114 h 10027"/>
                <a:gd name="connsiteX131" fmla="*/ 4755 w 10000"/>
                <a:gd name="connsiteY131" fmla="*/ 100 h 10027"/>
                <a:gd name="connsiteX132" fmla="*/ 4866 w 10000"/>
                <a:gd name="connsiteY132" fmla="*/ 114 h 10027"/>
                <a:gd name="connsiteX133" fmla="*/ 4976 w 10000"/>
                <a:gd name="connsiteY133" fmla="*/ 143 h 10027"/>
                <a:gd name="connsiteX134" fmla="*/ 5071 w 10000"/>
                <a:gd name="connsiteY134" fmla="*/ 215 h 10027"/>
                <a:gd name="connsiteX135" fmla="*/ 5150 w 10000"/>
                <a:gd name="connsiteY135" fmla="*/ 300 h 10027"/>
                <a:gd name="connsiteX136" fmla="*/ 5229 w 10000"/>
                <a:gd name="connsiteY136" fmla="*/ 401 h 10027"/>
                <a:gd name="connsiteX137" fmla="*/ 5261 w 10000"/>
                <a:gd name="connsiteY137" fmla="*/ 515 h 10027"/>
                <a:gd name="connsiteX138" fmla="*/ 5261 w 10000"/>
                <a:gd name="connsiteY138" fmla="*/ 515 h 10027"/>
                <a:gd name="connsiteX139" fmla="*/ 5308 w 10000"/>
                <a:gd name="connsiteY139" fmla="*/ 515 h 10027"/>
                <a:gd name="connsiteX140" fmla="*/ 5340 w 10000"/>
                <a:gd name="connsiteY140" fmla="*/ 515 h 10027"/>
                <a:gd name="connsiteX141" fmla="*/ 5403 w 10000"/>
                <a:gd name="connsiteY141" fmla="*/ 486 h 10027"/>
                <a:gd name="connsiteX142" fmla="*/ 5466 w 10000"/>
                <a:gd name="connsiteY142" fmla="*/ 472 h 10027"/>
                <a:gd name="connsiteX143" fmla="*/ 5498 w 10000"/>
                <a:gd name="connsiteY143" fmla="*/ 472 h 10027"/>
                <a:gd name="connsiteX144" fmla="*/ 5545 w 10000"/>
                <a:gd name="connsiteY144" fmla="*/ 472 h 10027"/>
                <a:gd name="connsiteX145" fmla="*/ 5545 w 10000"/>
                <a:gd name="connsiteY145" fmla="*/ 472 h 10027"/>
                <a:gd name="connsiteX146" fmla="*/ 5545 w 10000"/>
                <a:gd name="connsiteY146" fmla="*/ 529 h 10027"/>
                <a:gd name="connsiteX147" fmla="*/ 5545 w 10000"/>
                <a:gd name="connsiteY147" fmla="*/ 572 h 10027"/>
                <a:gd name="connsiteX148" fmla="*/ 5513 w 10000"/>
                <a:gd name="connsiteY148" fmla="*/ 629 h 10027"/>
                <a:gd name="connsiteX149" fmla="*/ 5466 w 10000"/>
                <a:gd name="connsiteY149" fmla="*/ 687 h 10027"/>
                <a:gd name="connsiteX150" fmla="*/ 5450 w 10000"/>
                <a:gd name="connsiteY150" fmla="*/ 730 h 10027"/>
                <a:gd name="connsiteX151" fmla="*/ 5450 w 10000"/>
                <a:gd name="connsiteY151" fmla="*/ 773 h 10027"/>
                <a:gd name="connsiteX152" fmla="*/ 5450 w 10000"/>
                <a:gd name="connsiteY152" fmla="*/ 773 h 10027"/>
                <a:gd name="connsiteX153" fmla="*/ 5561 w 10000"/>
                <a:gd name="connsiteY153" fmla="*/ 858 h 10027"/>
                <a:gd name="connsiteX154" fmla="*/ 5608 w 10000"/>
                <a:gd name="connsiteY154" fmla="*/ 916 h 10027"/>
                <a:gd name="connsiteX155" fmla="*/ 5640 w 10000"/>
                <a:gd name="connsiteY155" fmla="*/ 987 h 10027"/>
                <a:gd name="connsiteX156" fmla="*/ 5640 w 10000"/>
                <a:gd name="connsiteY156" fmla="*/ 987 h 10027"/>
                <a:gd name="connsiteX157" fmla="*/ 5735 w 10000"/>
                <a:gd name="connsiteY157" fmla="*/ 930 h 10027"/>
                <a:gd name="connsiteX158" fmla="*/ 5782 w 10000"/>
                <a:gd name="connsiteY158" fmla="*/ 901 h 10027"/>
                <a:gd name="connsiteX159" fmla="*/ 5829 w 10000"/>
                <a:gd name="connsiteY159" fmla="*/ 858 h 10027"/>
                <a:gd name="connsiteX160" fmla="*/ 5829 w 10000"/>
                <a:gd name="connsiteY160" fmla="*/ 858 h 10027"/>
                <a:gd name="connsiteX161" fmla="*/ 5814 w 10000"/>
                <a:gd name="connsiteY161" fmla="*/ 887 h 10027"/>
                <a:gd name="connsiteX162" fmla="*/ 5814 w 10000"/>
                <a:gd name="connsiteY162" fmla="*/ 930 h 10027"/>
                <a:gd name="connsiteX163" fmla="*/ 5829 w 10000"/>
                <a:gd name="connsiteY163" fmla="*/ 987 h 10027"/>
                <a:gd name="connsiteX164" fmla="*/ 5861 w 10000"/>
                <a:gd name="connsiteY164" fmla="*/ 1030 h 10027"/>
                <a:gd name="connsiteX165" fmla="*/ 5908 w 10000"/>
                <a:gd name="connsiteY165" fmla="*/ 1087 h 10027"/>
                <a:gd name="connsiteX166" fmla="*/ 5956 w 10000"/>
                <a:gd name="connsiteY166" fmla="*/ 1130 h 10027"/>
                <a:gd name="connsiteX167" fmla="*/ 5987 w 10000"/>
                <a:gd name="connsiteY167" fmla="*/ 1187 h 10027"/>
                <a:gd name="connsiteX168" fmla="*/ 6003 w 10000"/>
                <a:gd name="connsiteY168" fmla="*/ 1259 h 10027"/>
                <a:gd name="connsiteX169" fmla="*/ 5987 w 10000"/>
                <a:gd name="connsiteY169" fmla="*/ 1288 h 10027"/>
                <a:gd name="connsiteX170" fmla="*/ 5972 w 10000"/>
                <a:gd name="connsiteY170" fmla="*/ 1330 h 10027"/>
                <a:gd name="connsiteX171" fmla="*/ 5972 w 10000"/>
                <a:gd name="connsiteY171" fmla="*/ 1330 h 10027"/>
                <a:gd name="connsiteX172" fmla="*/ 6082 w 10000"/>
                <a:gd name="connsiteY172" fmla="*/ 1359 h 10027"/>
                <a:gd name="connsiteX173" fmla="*/ 6193 w 10000"/>
                <a:gd name="connsiteY173" fmla="*/ 1416 h 10027"/>
                <a:gd name="connsiteX174" fmla="*/ 6288 w 10000"/>
                <a:gd name="connsiteY174" fmla="*/ 1474 h 10027"/>
                <a:gd name="connsiteX175" fmla="*/ 6351 w 10000"/>
                <a:gd name="connsiteY175" fmla="*/ 1545 h 10027"/>
                <a:gd name="connsiteX176" fmla="*/ 6351 w 10000"/>
                <a:gd name="connsiteY176" fmla="*/ 1545 h 10027"/>
                <a:gd name="connsiteX177" fmla="*/ 6288 w 10000"/>
                <a:gd name="connsiteY177" fmla="*/ 1774 h 10027"/>
                <a:gd name="connsiteX178" fmla="*/ 6240 w 10000"/>
                <a:gd name="connsiteY178" fmla="*/ 2003 h 10027"/>
                <a:gd name="connsiteX179" fmla="*/ 6209 w 10000"/>
                <a:gd name="connsiteY179" fmla="*/ 2246 h 10027"/>
                <a:gd name="connsiteX180" fmla="*/ 6161 w 10000"/>
                <a:gd name="connsiteY180" fmla="*/ 2461 h 10027"/>
                <a:gd name="connsiteX181" fmla="*/ 6130 w 10000"/>
                <a:gd name="connsiteY181" fmla="*/ 2575 h 10027"/>
                <a:gd name="connsiteX182" fmla="*/ 6098 w 10000"/>
                <a:gd name="connsiteY182" fmla="*/ 2675 h 10027"/>
                <a:gd name="connsiteX183" fmla="*/ 6051 w 10000"/>
                <a:gd name="connsiteY183" fmla="*/ 2775 h 10027"/>
                <a:gd name="connsiteX184" fmla="*/ 5987 w 10000"/>
                <a:gd name="connsiteY184" fmla="*/ 2876 h 10027"/>
                <a:gd name="connsiteX185" fmla="*/ 5924 w 10000"/>
                <a:gd name="connsiteY185" fmla="*/ 2961 h 10027"/>
                <a:gd name="connsiteX186" fmla="*/ 5829 w 10000"/>
                <a:gd name="connsiteY186" fmla="*/ 3033 h 10027"/>
                <a:gd name="connsiteX187" fmla="*/ 5719 w 10000"/>
                <a:gd name="connsiteY187" fmla="*/ 3104 h 10027"/>
                <a:gd name="connsiteX188" fmla="*/ 5592 w 10000"/>
                <a:gd name="connsiteY188" fmla="*/ 3176 h 10027"/>
                <a:gd name="connsiteX189" fmla="*/ 5592 w 10000"/>
                <a:gd name="connsiteY189" fmla="*/ 3176 h 10027"/>
                <a:gd name="connsiteX190" fmla="*/ 5592 w 10000"/>
                <a:gd name="connsiteY190" fmla="*/ 3276 h 10027"/>
                <a:gd name="connsiteX191" fmla="*/ 5608 w 10000"/>
                <a:gd name="connsiteY191" fmla="*/ 3362 h 10027"/>
                <a:gd name="connsiteX192" fmla="*/ 5624 w 10000"/>
                <a:gd name="connsiteY192" fmla="*/ 3448 h 10027"/>
                <a:gd name="connsiteX193" fmla="*/ 5671 w 10000"/>
                <a:gd name="connsiteY193" fmla="*/ 3519 h 10027"/>
                <a:gd name="connsiteX194" fmla="*/ 5735 w 10000"/>
                <a:gd name="connsiteY194" fmla="*/ 3662 h 10027"/>
                <a:gd name="connsiteX195" fmla="*/ 5766 w 10000"/>
                <a:gd name="connsiteY195" fmla="*/ 3734 h 10027"/>
                <a:gd name="connsiteX196" fmla="*/ 5782 w 10000"/>
                <a:gd name="connsiteY196" fmla="*/ 3820 h 10027"/>
                <a:gd name="connsiteX197" fmla="*/ 5782 w 10000"/>
                <a:gd name="connsiteY197" fmla="*/ 3820 h 10027"/>
                <a:gd name="connsiteX198" fmla="*/ 5987 w 10000"/>
                <a:gd name="connsiteY198" fmla="*/ 3906 h 10027"/>
                <a:gd name="connsiteX199" fmla="*/ 6177 w 10000"/>
                <a:gd name="connsiteY199" fmla="*/ 3991 h 10027"/>
                <a:gd name="connsiteX200" fmla="*/ 6540 w 10000"/>
                <a:gd name="connsiteY200" fmla="*/ 4177 h 10027"/>
                <a:gd name="connsiteX201" fmla="*/ 6730 w 10000"/>
                <a:gd name="connsiteY201" fmla="*/ 4278 h 10027"/>
                <a:gd name="connsiteX202" fmla="*/ 6919 w 10000"/>
                <a:gd name="connsiteY202" fmla="*/ 4363 h 10027"/>
                <a:gd name="connsiteX203" fmla="*/ 7125 w 10000"/>
                <a:gd name="connsiteY203" fmla="*/ 4435 h 10027"/>
                <a:gd name="connsiteX204" fmla="*/ 7346 w 10000"/>
                <a:gd name="connsiteY204" fmla="*/ 4506 h 10027"/>
                <a:gd name="connsiteX205" fmla="*/ 7346 w 10000"/>
                <a:gd name="connsiteY205" fmla="*/ 4506 h 10027"/>
                <a:gd name="connsiteX206" fmla="*/ 7678 w 10000"/>
                <a:gd name="connsiteY206" fmla="*/ 4578 h 10027"/>
                <a:gd name="connsiteX207" fmla="*/ 8009 w 10000"/>
                <a:gd name="connsiteY207" fmla="*/ 4649 h 10027"/>
                <a:gd name="connsiteX208" fmla="*/ 8183 w 10000"/>
                <a:gd name="connsiteY208" fmla="*/ 4678 h 10027"/>
                <a:gd name="connsiteX209" fmla="*/ 8341 w 10000"/>
                <a:gd name="connsiteY209" fmla="*/ 4721 h 10027"/>
                <a:gd name="connsiteX210" fmla="*/ 8483 w 10000"/>
                <a:gd name="connsiteY210" fmla="*/ 4778 h 10027"/>
                <a:gd name="connsiteX211" fmla="*/ 8626 w 10000"/>
                <a:gd name="connsiteY211" fmla="*/ 4850 h 10027"/>
                <a:gd name="connsiteX212" fmla="*/ 8626 w 10000"/>
                <a:gd name="connsiteY212" fmla="*/ 4850 h 10027"/>
                <a:gd name="connsiteX213" fmla="*/ 8768 w 10000"/>
                <a:gd name="connsiteY213" fmla="*/ 4950 h 10027"/>
                <a:gd name="connsiteX214" fmla="*/ 8878 w 10000"/>
                <a:gd name="connsiteY214" fmla="*/ 5050 h 10027"/>
                <a:gd name="connsiteX215" fmla="*/ 8989 w 10000"/>
                <a:gd name="connsiteY215" fmla="*/ 5165 h 10027"/>
                <a:gd name="connsiteX216" fmla="*/ 9068 w 10000"/>
                <a:gd name="connsiteY216" fmla="*/ 5293 h 10027"/>
                <a:gd name="connsiteX217" fmla="*/ 9147 w 10000"/>
                <a:gd name="connsiteY217" fmla="*/ 5436 h 10027"/>
                <a:gd name="connsiteX218" fmla="*/ 9210 w 10000"/>
                <a:gd name="connsiteY218" fmla="*/ 5579 h 10027"/>
                <a:gd name="connsiteX219" fmla="*/ 9258 w 10000"/>
                <a:gd name="connsiteY219" fmla="*/ 5751 h 10027"/>
                <a:gd name="connsiteX220" fmla="*/ 9289 w 10000"/>
                <a:gd name="connsiteY220" fmla="*/ 5908 h 10027"/>
                <a:gd name="connsiteX221" fmla="*/ 9352 w 10000"/>
                <a:gd name="connsiteY221" fmla="*/ 6280 h 10027"/>
                <a:gd name="connsiteX222" fmla="*/ 9384 w 10000"/>
                <a:gd name="connsiteY222" fmla="*/ 6667 h 10027"/>
                <a:gd name="connsiteX223" fmla="*/ 9431 w 10000"/>
                <a:gd name="connsiteY223" fmla="*/ 7511 h 10027"/>
                <a:gd name="connsiteX224" fmla="*/ 9431 w 10000"/>
                <a:gd name="connsiteY224" fmla="*/ 7511 h 10027"/>
                <a:gd name="connsiteX225" fmla="*/ 9447 w 10000"/>
                <a:gd name="connsiteY225" fmla="*/ 7668 h 10027"/>
                <a:gd name="connsiteX226" fmla="*/ 9479 w 10000"/>
                <a:gd name="connsiteY226" fmla="*/ 7811 h 10027"/>
                <a:gd name="connsiteX227" fmla="*/ 9558 w 10000"/>
                <a:gd name="connsiteY227" fmla="*/ 8097 h 10027"/>
                <a:gd name="connsiteX228" fmla="*/ 9652 w 10000"/>
                <a:gd name="connsiteY228" fmla="*/ 8355 h 10027"/>
                <a:gd name="connsiteX229" fmla="*/ 9684 w 10000"/>
                <a:gd name="connsiteY229" fmla="*/ 8498 h 10027"/>
                <a:gd name="connsiteX230" fmla="*/ 9716 w 10000"/>
                <a:gd name="connsiteY230" fmla="*/ 8627 h 10027"/>
                <a:gd name="connsiteX231" fmla="*/ 9716 w 10000"/>
                <a:gd name="connsiteY231" fmla="*/ 8627 h 10027"/>
                <a:gd name="connsiteX232" fmla="*/ 9731 w 10000"/>
                <a:gd name="connsiteY232" fmla="*/ 8813 h 10027"/>
                <a:gd name="connsiteX233" fmla="*/ 9747 w 10000"/>
                <a:gd name="connsiteY233" fmla="*/ 8984 h 10027"/>
                <a:gd name="connsiteX234" fmla="*/ 9763 w 10000"/>
                <a:gd name="connsiteY234" fmla="*/ 9285 h 10027"/>
                <a:gd name="connsiteX235" fmla="*/ 9795 w 10000"/>
                <a:gd name="connsiteY235" fmla="*/ 9428 h 10027"/>
                <a:gd name="connsiteX236" fmla="*/ 9826 w 10000"/>
                <a:gd name="connsiteY236" fmla="*/ 9571 h 10027"/>
                <a:gd name="connsiteX237" fmla="*/ 9905 w 10000"/>
                <a:gd name="connsiteY237" fmla="*/ 9700 h 10027"/>
                <a:gd name="connsiteX238" fmla="*/ 10000 w 10000"/>
                <a:gd name="connsiteY238" fmla="*/ 9828 h 10027"/>
                <a:gd name="connsiteX239" fmla="*/ 10000 w 10000"/>
                <a:gd name="connsiteY239" fmla="*/ 9828 h 10027"/>
                <a:gd name="connsiteX240" fmla="*/ 10000 w 10000"/>
                <a:gd name="connsiteY240" fmla="*/ 10000 h 10027"/>
                <a:gd name="connsiteX241" fmla="*/ 10000 w 10000"/>
                <a:gd name="connsiteY241" fmla="*/ 10000 h 10027"/>
                <a:gd name="connsiteX0" fmla="*/ 10000 w 10000"/>
                <a:gd name="connsiteY0" fmla="*/ 10000 h 10027"/>
                <a:gd name="connsiteX1" fmla="*/ 10000 w 10000"/>
                <a:gd name="connsiteY1" fmla="*/ 10000 h 10027"/>
                <a:gd name="connsiteX2" fmla="*/ 8578 w 10000"/>
                <a:gd name="connsiteY2" fmla="*/ 10000 h 10027"/>
                <a:gd name="connsiteX3" fmla="*/ 8578 w 10000"/>
                <a:gd name="connsiteY3" fmla="*/ 10000 h 10027"/>
                <a:gd name="connsiteX4" fmla="*/ 8483 w 10000"/>
                <a:gd name="connsiteY4" fmla="*/ 9886 h 10027"/>
                <a:gd name="connsiteX5" fmla="*/ 8389 w 10000"/>
                <a:gd name="connsiteY5" fmla="*/ 9771 h 10027"/>
                <a:gd name="connsiteX6" fmla="*/ 8231 w 10000"/>
                <a:gd name="connsiteY6" fmla="*/ 9528 h 10027"/>
                <a:gd name="connsiteX7" fmla="*/ 8136 w 10000"/>
                <a:gd name="connsiteY7" fmla="*/ 9413 h 10027"/>
                <a:gd name="connsiteX8" fmla="*/ 8025 w 10000"/>
                <a:gd name="connsiteY8" fmla="*/ 9299 h 10027"/>
                <a:gd name="connsiteX9" fmla="*/ 7915 w 10000"/>
                <a:gd name="connsiteY9" fmla="*/ 9213 h 10027"/>
                <a:gd name="connsiteX10" fmla="*/ 7773 w 10000"/>
                <a:gd name="connsiteY10" fmla="*/ 9142 h 10027"/>
                <a:gd name="connsiteX11" fmla="*/ 7773 w 10000"/>
                <a:gd name="connsiteY11" fmla="*/ 9142 h 10027"/>
                <a:gd name="connsiteX12" fmla="*/ 7709 w 10000"/>
                <a:gd name="connsiteY12" fmla="*/ 9585 h 10027"/>
                <a:gd name="connsiteX13" fmla="*/ 7678 w 10000"/>
                <a:gd name="connsiteY13" fmla="*/ 9800 h 10027"/>
                <a:gd name="connsiteX14" fmla="*/ 7630 w 10000"/>
                <a:gd name="connsiteY14" fmla="*/ 10000 h 10027"/>
                <a:gd name="connsiteX15" fmla="*/ 7630 w 10000"/>
                <a:gd name="connsiteY15" fmla="*/ 10000 h 10027"/>
                <a:gd name="connsiteX16" fmla="*/ 6209 w 10000"/>
                <a:gd name="connsiteY16" fmla="*/ 10000 h 10027"/>
                <a:gd name="connsiteX17" fmla="*/ 4787 w 10000"/>
                <a:gd name="connsiteY17" fmla="*/ 10000 h 10027"/>
                <a:gd name="connsiteX18" fmla="*/ 3365 w 10000"/>
                <a:gd name="connsiteY18" fmla="*/ 10000 h 10027"/>
                <a:gd name="connsiteX19" fmla="*/ 1991 w 10000"/>
                <a:gd name="connsiteY19" fmla="*/ 10027 h 10027"/>
                <a:gd name="connsiteX20" fmla="*/ 2006 w 10000"/>
                <a:gd name="connsiteY20" fmla="*/ 9771 h 10027"/>
                <a:gd name="connsiteX21" fmla="*/ 2022 w 10000"/>
                <a:gd name="connsiteY21" fmla="*/ 9599 h 10027"/>
                <a:gd name="connsiteX22" fmla="*/ 2038 w 10000"/>
                <a:gd name="connsiteY22" fmla="*/ 9428 h 10027"/>
                <a:gd name="connsiteX23" fmla="*/ 2038 w 10000"/>
                <a:gd name="connsiteY23" fmla="*/ 9227 h 10027"/>
                <a:gd name="connsiteX24" fmla="*/ 2038 w 10000"/>
                <a:gd name="connsiteY24" fmla="*/ 9227 h 10027"/>
                <a:gd name="connsiteX25" fmla="*/ 1912 w 10000"/>
                <a:gd name="connsiteY25" fmla="*/ 9285 h 10027"/>
                <a:gd name="connsiteX26" fmla="*/ 1817 w 10000"/>
                <a:gd name="connsiteY26" fmla="*/ 9356 h 10027"/>
                <a:gd name="connsiteX27" fmla="*/ 1754 w 10000"/>
                <a:gd name="connsiteY27" fmla="*/ 9442 h 10027"/>
                <a:gd name="connsiteX28" fmla="*/ 1690 w 10000"/>
                <a:gd name="connsiteY28" fmla="*/ 9557 h 10027"/>
                <a:gd name="connsiteX29" fmla="*/ 1580 w 10000"/>
                <a:gd name="connsiteY29" fmla="*/ 9785 h 10027"/>
                <a:gd name="connsiteX30" fmla="*/ 1532 w 10000"/>
                <a:gd name="connsiteY30" fmla="*/ 9900 h 10027"/>
                <a:gd name="connsiteX31" fmla="*/ 1469 w 10000"/>
                <a:gd name="connsiteY31" fmla="*/ 10000 h 10027"/>
                <a:gd name="connsiteX32" fmla="*/ 1469 w 10000"/>
                <a:gd name="connsiteY32" fmla="*/ 10000 h 10027"/>
                <a:gd name="connsiteX33" fmla="*/ 0 w 10000"/>
                <a:gd name="connsiteY33" fmla="*/ 10000 h 10027"/>
                <a:gd name="connsiteX34" fmla="*/ 0 w 10000"/>
                <a:gd name="connsiteY34" fmla="*/ 10000 h 10027"/>
                <a:gd name="connsiteX35" fmla="*/ 142 w 10000"/>
                <a:gd name="connsiteY35" fmla="*/ 9700 h 10027"/>
                <a:gd name="connsiteX36" fmla="*/ 269 w 10000"/>
                <a:gd name="connsiteY36" fmla="*/ 9371 h 10027"/>
                <a:gd name="connsiteX37" fmla="*/ 379 w 10000"/>
                <a:gd name="connsiteY37" fmla="*/ 9013 h 10027"/>
                <a:gd name="connsiteX38" fmla="*/ 474 w 10000"/>
                <a:gd name="connsiteY38" fmla="*/ 8655 h 10027"/>
                <a:gd name="connsiteX39" fmla="*/ 569 w 10000"/>
                <a:gd name="connsiteY39" fmla="*/ 8269 h 10027"/>
                <a:gd name="connsiteX40" fmla="*/ 632 w 10000"/>
                <a:gd name="connsiteY40" fmla="*/ 7854 h 10027"/>
                <a:gd name="connsiteX41" fmla="*/ 679 w 10000"/>
                <a:gd name="connsiteY41" fmla="*/ 7439 h 10027"/>
                <a:gd name="connsiteX42" fmla="*/ 711 w 10000"/>
                <a:gd name="connsiteY42" fmla="*/ 6996 h 10027"/>
                <a:gd name="connsiteX43" fmla="*/ 711 w 10000"/>
                <a:gd name="connsiteY43" fmla="*/ 6996 h 10027"/>
                <a:gd name="connsiteX44" fmla="*/ 742 w 10000"/>
                <a:gd name="connsiteY44" fmla="*/ 6323 h 10027"/>
                <a:gd name="connsiteX45" fmla="*/ 774 w 10000"/>
                <a:gd name="connsiteY45" fmla="*/ 6009 h 10027"/>
                <a:gd name="connsiteX46" fmla="*/ 806 w 10000"/>
                <a:gd name="connsiteY46" fmla="*/ 5722 h 10027"/>
                <a:gd name="connsiteX47" fmla="*/ 869 w 10000"/>
                <a:gd name="connsiteY47" fmla="*/ 5465 h 10027"/>
                <a:gd name="connsiteX48" fmla="*/ 916 w 10000"/>
                <a:gd name="connsiteY48" fmla="*/ 5351 h 10027"/>
                <a:gd name="connsiteX49" fmla="*/ 964 w 10000"/>
                <a:gd name="connsiteY49" fmla="*/ 5236 h 10027"/>
                <a:gd name="connsiteX50" fmla="*/ 1027 w 10000"/>
                <a:gd name="connsiteY50" fmla="*/ 5122 h 10027"/>
                <a:gd name="connsiteX51" fmla="*/ 1090 w 10000"/>
                <a:gd name="connsiteY51" fmla="*/ 5021 h 10027"/>
                <a:gd name="connsiteX52" fmla="*/ 1185 w 10000"/>
                <a:gd name="connsiteY52" fmla="*/ 4936 h 10027"/>
                <a:gd name="connsiteX53" fmla="*/ 1280 w 10000"/>
                <a:gd name="connsiteY53" fmla="*/ 4850 h 10027"/>
                <a:gd name="connsiteX54" fmla="*/ 1280 w 10000"/>
                <a:gd name="connsiteY54" fmla="*/ 4850 h 10027"/>
                <a:gd name="connsiteX55" fmla="*/ 1390 w 10000"/>
                <a:gd name="connsiteY55" fmla="*/ 4764 h 10027"/>
                <a:gd name="connsiteX56" fmla="*/ 1517 w 10000"/>
                <a:gd name="connsiteY56" fmla="*/ 4707 h 10027"/>
                <a:gd name="connsiteX57" fmla="*/ 1659 w 10000"/>
                <a:gd name="connsiteY57" fmla="*/ 4649 h 10027"/>
                <a:gd name="connsiteX58" fmla="*/ 1785 w 10000"/>
                <a:gd name="connsiteY58" fmla="*/ 4592 h 10027"/>
                <a:gd name="connsiteX59" fmla="*/ 2085 w 10000"/>
                <a:gd name="connsiteY59" fmla="*/ 4521 h 10027"/>
                <a:gd name="connsiteX60" fmla="*/ 2385 w 10000"/>
                <a:gd name="connsiteY60" fmla="*/ 4464 h 10027"/>
                <a:gd name="connsiteX61" fmla="*/ 2701 w 10000"/>
                <a:gd name="connsiteY61" fmla="*/ 4406 h 10027"/>
                <a:gd name="connsiteX62" fmla="*/ 3002 w 10000"/>
                <a:gd name="connsiteY62" fmla="*/ 4335 h 10027"/>
                <a:gd name="connsiteX63" fmla="*/ 3318 w 10000"/>
                <a:gd name="connsiteY63" fmla="*/ 4249 h 10027"/>
                <a:gd name="connsiteX64" fmla="*/ 3460 w 10000"/>
                <a:gd name="connsiteY64" fmla="*/ 4192 h 10027"/>
                <a:gd name="connsiteX65" fmla="*/ 3602 w 10000"/>
                <a:gd name="connsiteY65" fmla="*/ 4120 h 10027"/>
                <a:gd name="connsiteX66" fmla="*/ 3602 w 10000"/>
                <a:gd name="connsiteY66" fmla="*/ 4120 h 10027"/>
                <a:gd name="connsiteX67" fmla="*/ 3602 w 10000"/>
                <a:gd name="connsiteY67" fmla="*/ 4020 h 10027"/>
                <a:gd name="connsiteX68" fmla="*/ 3586 w 10000"/>
                <a:gd name="connsiteY68" fmla="*/ 3934 h 10027"/>
                <a:gd name="connsiteX69" fmla="*/ 3570 w 10000"/>
                <a:gd name="connsiteY69" fmla="*/ 3863 h 10027"/>
                <a:gd name="connsiteX70" fmla="*/ 3539 w 10000"/>
                <a:gd name="connsiteY70" fmla="*/ 3791 h 10027"/>
                <a:gd name="connsiteX71" fmla="*/ 3460 w 10000"/>
                <a:gd name="connsiteY71" fmla="*/ 3662 h 10027"/>
                <a:gd name="connsiteX72" fmla="*/ 3428 w 10000"/>
                <a:gd name="connsiteY72" fmla="*/ 3591 h 10027"/>
                <a:gd name="connsiteX73" fmla="*/ 3412 w 10000"/>
                <a:gd name="connsiteY73" fmla="*/ 3519 h 10027"/>
                <a:gd name="connsiteX74" fmla="*/ 3412 w 10000"/>
                <a:gd name="connsiteY74" fmla="*/ 3519 h 10027"/>
                <a:gd name="connsiteX75" fmla="*/ 3254 w 10000"/>
                <a:gd name="connsiteY75" fmla="*/ 3491 h 10027"/>
                <a:gd name="connsiteX76" fmla="*/ 3112 w 10000"/>
                <a:gd name="connsiteY76" fmla="*/ 3448 h 10027"/>
                <a:gd name="connsiteX77" fmla="*/ 2986 w 10000"/>
                <a:gd name="connsiteY77" fmla="*/ 3391 h 10027"/>
                <a:gd name="connsiteX78" fmla="*/ 2875 w 10000"/>
                <a:gd name="connsiteY78" fmla="*/ 3319 h 10027"/>
                <a:gd name="connsiteX79" fmla="*/ 2765 w 10000"/>
                <a:gd name="connsiteY79" fmla="*/ 3233 h 10027"/>
                <a:gd name="connsiteX80" fmla="*/ 2686 w 10000"/>
                <a:gd name="connsiteY80" fmla="*/ 3147 h 10027"/>
                <a:gd name="connsiteX81" fmla="*/ 2638 w 10000"/>
                <a:gd name="connsiteY81" fmla="*/ 3047 h 10027"/>
                <a:gd name="connsiteX82" fmla="*/ 2607 w 10000"/>
                <a:gd name="connsiteY82" fmla="*/ 2961 h 10027"/>
                <a:gd name="connsiteX83" fmla="*/ 2607 w 10000"/>
                <a:gd name="connsiteY83" fmla="*/ 2961 h 10027"/>
                <a:gd name="connsiteX84" fmla="*/ 2591 w 10000"/>
                <a:gd name="connsiteY84" fmla="*/ 2918 h 10027"/>
                <a:gd name="connsiteX85" fmla="*/ 2559 w 10000"/>
                <a:gd name="connsiteY85" fmla="*/ 2890 h 10027"/>
                <a:gd name="connsiteX86" fmla="*/ 2480 w 10000"/>
                <a:gd name="connsiteY86" fmla="*/ 2847 h 10027"/>
                <a:gd name="connsiteX87" fmla="*/ 2385 w 10000"/>
                <a:gd name="connsiteY87" fmla="*/ 2818 h 10027"/>
                <a:gd name="connsiteX88" fmla="*/ 2275 w 10000"/>
                <a:gd name="connsiteY88" fmla="*/ 2790 h 10027"/>
                <a:gd name="connsiteX89" fmla="*/ 2275 w 10000"/>
                <a:gd name="connsiteY89" fmla="*/ 2790 h 10027"/>
                <a:gd name="connsiteX90" fmla="*/ 2275 w 10000"/>
                <a:gd name="connsiteY90" fmla="*/ 2575 h 10027"/>
                <a:gd name="connsiteX91" fmla="*/ 2291 w 10000"/>
                <a:gd name="connsiteY91" fmla="*/ 2389 h 10027"/>
                <a:gd name="connsiteX92" fmla="*/ 2338 w 10000"/>
                <a:gd name="connsiteY92" fmla="*/ 2046 h 10027"/>
                <a:gd name="connsiteX93" fmla="*/ 2338 w 10000"/>
                <a:gd name="connsiteY93" fmla="*/ 1874 h 10027"/>
                <a:gd name="connsiteX94" fmla="*/ 2338 w 10000"/>
                <a:gd name="connsiteY94" fmla="*/ 1702 h 10027"/>
                <a:gd name="connsiteX95" fmla="*/ 2291 w 10000"/>
                <a:gd name="connsiteY95" fmla="*/ 1531 h 10027"/>
                <a:gd name="connsiteX96" fmla="*/ 2227 w 10000"/>
                <a:gd name="connsiteY96" fmla="*/ 1330 h 10027"/>
                <a:gd name="connsiteX97" fmla="*/ 2227 w 10000"/>
                <a:gd name="connsiteY97" fmla="*/ 1330 h 10027"/>
                <a:gd name="connsiteX98" fmla="*/ 2354 w 10000"/>
                <a:gd name="connsiteY98" fmla="*/ 1130 h 10027"/>
                <a:gd name="connsiteX99" fmla="*/ 2496 w 10000"/>
                <a:gd name="connsiteY99" fmla="*/ 930 h 10027"/>
                <a:gd name="connsiteX100" fmla="*/ 2670 w 10000"/>
                <a:gd name="connsiteY100" fmla="*/ 744 h 10027"/>
                <a:gd name="connsiteX101" fmla="*/ 2765 w 10000"/>
                <a:gd name="connsiteY101" fmla="*/ 658 h 10027"/>
                <a:gd name="connsiteX102" fmla="*/ 2875 w 10000"/>
                <a:gd name="connsiteY102" fmla="*/ 572 h 10027"/>
                <a:gd name="connsiteX103" fmla="*/ 2986 w 10000"/>
                <a:gd name="connsiteY103" fmla="*/ 501 h 10027"/>
                <a:gd name="connsiteX104" fmla="*/ 3096 w 10000"/>
                <a:gd name="connsiteY104" fmla="*/ 443 h 10027"/>
                <a:gd name="connsiteX105" fmla="*/ 3223 w 10000"/>
                <a:gd name="connsiteY105" fmla="*/ 386 h 10027"/>
                <a:gd name="connsiteX106" fmla="*/ 3349 w 10000"/>
                <a:gd name="connsiteY106" fmla="*/ 343 h 10027"/>
                <a:gd name="connsiteX107" fmla="*/ 3476 w 10000"/>
                <a:gd name="connsiteY107" fmla="*/ 315 h 10027"/>
                <a:gd name="connsiteX108" fmla="*/ 3618 w 10000"/>
                <a:gd name="connsiteY108" fmla="*/ 300 h 10027"/>
                <a:gd name="connsiteX109" fmla="*/ 3776 w 10000"/>
                <a:gd name="connsiteY109" fmla="*/ 286 h 10027"/>
                <a:gd name="connsiteX110" fmla="*/ 3934 w 10000"/>
                <a:gd name="connsiteY110" fmla="*/ 300 h 10027"/>
                <a:gd name="connsiteX111" fmla="*/ 3934 w 10000"/>
                <a:gd name="connsiteY111" fmla="*/ 300 h 10027"/>
                <a:gd name="connsiteX112" fmla="*/ 4013 w 10000"/>
                <a:gd name="connsiteY112" fmla="*/ 286 h 10027"/>
                <a:gd name="connsiteX113" fmla="*/ 4076 w 10000"/>
                <a:gd name="connsiteY113" fmla="*/ 258 h 10027"/>
                <a:gd name="connsiteX114" fmla="*/ 4107 w 10000"/>
                <a:gd name="connsiteY114" fmla="*/ 200 h 10027"/>
                <a:gd name="connsiteX115" fmla="*/ 4155 w 10000"/>
                <a:gd name="connsiteY115" fmla="*/ 157 h 10027"/>
                <a:gd name="connsiteX116" fmla="*/ 4186 w 10000"/>
                <a:gd name="connsiteY116" fmla="*/ 100 h 10027"/>
                <a:gd name="connsiteX117" fmla="*/ 4234 w 10000"/>
                <a:gd name="connsiteY117" fmla="*/ 57 h 10027"/>
                <a:gd name="connsiteX118" fmla="*/ 4281 w 10000"/>
                <a:gd name="connsiteY118" fmla="*/ 14 h 10027"/>
                <a:gd name="connsiteX119" fmla="*/ 4360 w 10000"/>
                <a:gd name="connsiteY119" fmla="*/ 0 h 10027"/>
                <a:gd name="connsiteX120" fmla="*/ 4360 w 10000"/>
                <a:gd name="connsiteY120" fmla="*/ 0 h 10027"/>
                <a:gd name="connsiteX121" fmla="*/ 4455 w 10000"/>
                <a:gd name="connsiteY121" fmla="*/ 0 h 10027"/>
                <a:gd name="connsiteX122" fmla="*/ 4487 w 10000"/>
                <a:gd name="connsiteY122" fmla="*/ 14 h 10027"/>
                <a:gd name="connsiteX123" fmla="*/ 4518 w 10000"/>
                <a:gd name="connsiteY123" fmla="*/ 29 h 10027"/>
                <a:gd name="connsiteX124" fmla="*/ 4534 w 10000"/>
                <a:gd name="connsiteY124" fmla="*/ 57 h 10027"/>
                <a:gd name="connsiteX125" fmla="*/ 4550 w 10000"/>
                <a:gd name="connsiteY125" fmla="*/ 86 h 10027"/>
                <a:gd name="connsiteX126" fmla="*/ 4550 w 10000"/>
                <a:gd name="connsiteY126" fmla="*/ 172 h 10027"/>
                <a:gd name="connsiteX127" fmla="*/ 4550 w 10000"/>
                <a:gd name="connsiteY127" fmla="*/ 172 h 10027"/>
                <a:gd name="connsiteX128" fmla="*/ 4597 w 10000"/>
                <a:gd name="connsiteY128" fmla="*/ 143 h 10027"/>
                <a:gd name="connsiteX129" fmla="*/ 4645 w 10000"/>
                <a:gd name="connsiteY129" fmla="*/ 114 h 10027"/>
                <a:gd name="connsiteX130" fmla="*/ 4755 w 10000"/>
                <a:gd name="connsiteY130" fmla="*/ 100 h 10027"/>
                <a:gd name="connsiteX131" fmla="*/ 4866 w 10000"/>
                <a:gd name="connsiteY131" fmla="*/ 114 h 10027"/>
                <a:gd name="connsiteX132" fmla="*/ 4976 w 10000"/>
                <a:gd name="connsiteY132" fmla="*/ 143 h 10027"/>
                <a:gd name="connsiteX133" fmla="*/ 5071 w 10000"/>
                <a:gd name="connsiteY133" fmla="*/ 215 h 10027"/>
                <a:gd name="connsiteX134" fmla="*/ 5150 w 10000"/>
                <a:gd name="connsiteY134" fmla="*/ 300 h 10027"/>
                <a:gd name="connsiteX135" fmla="*/ 5229 w 10000"/>
                <a:gd name="connsiteY135" fmla="*/ 401 h 10027"/>
                <a:gd name="connsiteX136" fmla="*/ 5261 w 10000"/>
                <a:gd name="connsiteY136" fmla="*/ 515 h 10027"/>
                <a:gd name="connsiteX137" fmla="*/ 5261 w 10000"/>
                <a:gd name="connsiteY137" fmla="*/ 515 h 10027"/>
                <a:gd name="connsiteX138" fmla="*/ 5308 w 10000"/>
                <a:gd name="connsiteY138" fmla="*/ 515 h 10027"/>
                <a:gd name="connsiteX139" fmla="*/ 5340 w 10000"/>
                <a:gd name="connsiteY139" fmla="*/ 515 h 10027"/>
                <a:gd name="connsiteX140" fmla="*/ 5403 w 10000"/>
                <a:gd name="connsiteY140" fmla="*/ 486 h 10027"/>
                <a:gd name="connsiteX141" fmla="*/ 5466 w 10000"/>
                <a:gd name="connsiteY141" fmla="*/ 472 h 10027"/>
                <a:gd name="connsiteX142" fmla="*/ 5498 w 10000"/>
                <a:gd name="connsiteY142" fmla="*/ 472 h 10027"/>
                <a:gd name="connsiteX143" fmla="*/ 5545 w 10000"/>
                <a:gd name="connsiteY143" fmla="*/ 472 h 10027"/>
                <a:gd name="connsiteX144" fmla="*/ 5545 w 10000"/>
                <a:gd name="connsiteY144" fmla="*/ 472 h 10027"/>
                <a:gd name="connsiteX145" fmla="*/ 5545 w 10000"/>
                <a:gd name="connsiteY145" fmla="*/ 529 h 10027"/>
                <a:gd name="connsiteX146" fmla="*/ 5545 w 10000"/>
                <a:gd name="connsiteY146" fmla="*/ 572 h 10027"/>
                <a:gd name="connsiteX147" fmla="*/ 5513 w 10000"/>
                <a:gd name="connsiteY147" fmla="*/ 629 h 10027"/>
                <a:gd name="connsiteX148" fmla="*/ 5466 w 10000"/>
                <a:gd name="connsiteY148" fmla="*/ 687 h 10027"/>
                <a:gd name="connsiteX149" fmla="*/ 5450 w 10000"/>
                <a:gd name="connsiteY149" fmla="*/ 730 h 10027"/>
                <a:gd name="connsiteX150" fmla="*/ 5450 w 10000"/>
                <a:gd name="connsiteY150" fmla="*/ 773 h 10027"/>
                <a:gd name="connsiteX151" fmla="*/ 5450 w 10000"/>
                <a:gd name="connsiteY151" fmla="*/ 773 h 10027"/>
                <a:gd name="connsiteX152" fmla="*/ 5561 w 10000"/>
                <a:gd name="connsiteY152" fmla="*/ 858 h 10027"/>
                <a:gd name="connsiteX153" fmla="*/ 5608 w 10000"/>
                <a:gd name="connsiteY153" fmla="*/ 916 h 10027"/>
                <a:gd name="connsiteX154" fmla="*/ 5640 w 10000"/>
                <a:gd name="connsiteY154" fmla="*/ 987 h 10027"/>
                <a:gd name="connsiteX155" fmla="*/ 5640 w 10000"/>
                <a:gd name="connsiteY155" fmla="*/ 987 h 10027"/>
                <a:gd name="connsiteX156" fmla="*/ 5735 w 10000"/>
                <a:gd name="connsiteY156" fmla="*/ 930 h 10027"/>
                <a:gd name="connsiteX157" fmla="*/ 5782 w 10000"/>
                <a:gd name="connsiteY157" fmla="*/ 901 h 10027"/>
                <a:gd name="connsiteX158" fmla="*/ 5829 w 10000"/>
                <a:gd name="connsiteY158" fmla="*/ 858 h 10027"/>
                <a:gd name="connsiteX159" fmla="*/ 5829 w 10000"/>
                <a:gd name="connsiteY159" fmla="*/ 858 h 10027"/>
                <a:gd name="connsiteX160" fmla="*/ 5814 w 10000"/>
                <a:gd name="connsiteY160" fmla="*/ 887 h 10027"/>
                <a:gd name="connsiteX161" fmla="*/ 5814 w 10000"/>
                <a:gd name="connsiteY161" fmla="*/ 930 h 10027"/>
                <a:gd name="connsiteX162" fmla="*/ 5829 w 10000"/>
                <a:gd name="connsiteY162" fmla="*/ 987 h 10027"/>
                <a:gd name="connsiteX163" fmla="*/ 5861 w 10000"/>
                <a:gd name="connsiteY163" fmla="*/ 1030 h 10027"/>
                <a:gd name="connsiteX164" fmla="*/ 5908 w 10000"/>
                <a:gd name="connsiteY164" fmla="*/ 1087 h 10027"/>
                <a:gd name="connsiteX165" fmla="*/ 5956 w 10000"/>
                <a:gd name="connsiteY165" fmla="*/ 1130 h 10027"/>
                <a:gd name="connsiteX166" fmla="*/ 5987 w 10000"/>
                <a:gd name="connsiteY166" fmla="*/ 1187 h 10027"/>
                <a:gd name="connsiteX167" fmla="*/ 6003 w 10000"/>
                <a:gd name="connsiteY167" fmla="*/ 1259 h 10027"/>
                <a:gd name="connsiteX168" fmla="*/ 5987 w 10000"/>
                <a:gd name="connsiteY168" fmla="*/ 1288 h 10027"/>
                <a:gd name="connsiteX169" fmla="*/ 5972 w 10000"/>
                <a:gd name="connsiteY169" fmla="*/ 1330 h 10027"/>
                <a:gd name="connsiteX170" fmla="*/ 5972 w 10000"/>
                <a:gd name="connsiteY170" fmla="*/ 1330 h 10027"/>
                <a:gd name="connsiteX171" fmla="*/ 6082 w 10000"/>
                <a:gd name="connsiteY171" fmla="*/ 1359 h 10027"/>
                <a:gd name="connsiteX172" fmla="*/ 6193 w 10000"/>
                <a:gd name="connsiteY172" fmla="*/ 1416 h 10027"/>
                <a:gd name="connsiteX173" fmla="*/ 6288 w 10000"/>
                <a:gd name="connsiteY173" fmla="*/ 1474 h 10027"/>
                <a:gd name="connsiteX174" fmla="*/ 6351 w 10000"/>
                <a:gd name="connsiteY174" fmla="*/ 1545 h 10027"/>
                <a:gd name="connsiteX175" fmla="*/ 6351 w 10000"/>
                <a:gd name="connsiteY175" fmla="*/ 1545 h 10027"/>
                <a:gd name="connsiteX176" fmla="*/ 6288 w 10000"/>
                <a:gd name="connsiteY176" fmla="*/ 1774 h 10027"/>
                <a:gd name="connsiteX177" fmla="*/ 6240 w 10000"/>
                <a:gd name="connsiteY177" fmla="*/ 2003 h 10027"/>
                <a:gd name="connsiteX178" fmla="*/ 6209 w 10000"/>
                <a:gd name="connsiteY178" fmla="*/ 2246 h 10027"/>
                <a:gd name="connsiteX179" fmla="*/ 6161 w 10000"/>
                <a:gd name="connsiteY179" fmla="*/ 2461 h 10027"/>
                <a:gd name="connsiteX180" fmla="*/ 6130 w 10000"/>
                <a:gd name="connsiteY180" fmla="*/ 2575 h 10027"/>
                <a:gd name="connsiteX181" fmla="*/ 6098 w 10000"/>
                <a:gd name="connsiteY181" fmla="*/ 2675 h 10027"/>
                <a:gd name="connsiteX182" fmla="*/ 6051 w 10000"/>
                <a:gd name="connsiteY182" fmla="*/ 2775 h 10027"/>
                <a:gd name="connsiteX183" fmla="*/ 5987 w 10000"/>
                <a:gd name="connsiteY183" fmla="*/ 2876 h 10027"/>
                <a:gd name="connsiteX184" fmla="*/ 5924 w 10000"/>
                <a:gd name="connsiteY184" fmla="*/ 2961 h 10027"/>
                <a:gd name="connsiteX185" fmla="*/ 5829 w 10000"/>
                <a:gd name="connsiteY185" fmla="*/ 3033 h 10027"/>
                <a:gd name="connsiteX186" fmla="*/ 5719 w 10000"/>
                <a:gd name="connsiteY186" fmla="*/ 3104 h 10027"/>
                <a:gd name="connsiteX187" fmla="*/ 5592 w 10000"/>
                <a:gd name="connsiteY187" fmla="*/ 3176 h 10027"/>
                <a:gd name="connsiteX188" fmla="*/ 5592 w 10000"/>
                <a:gd name="connsiteY188" fmla="*/ 3176 h 10027"/>
                <a:gd name="connsiteX189" fmla="*/ 5592 w 10000"/>
                <a:gd name="connsiteY189" fmla="*/ 3276 h 10027"/>
                <a:gd name="connsiteX190" fmla="*/ 5608 w 10000"/>
                <a:gd name="connsiteY190" fmla="*/ 3362 h 10027"/>
                <a:gd name="connsiteX191" fmla="*/ 5624 w 10000"/>
                <a:gd name="connsiteY191" fmla="*/ 3448 h 10027"/>
                <a:gd name="connsiteX192" fmla="*/ 5671 w 10000"/>
                <a:gd name="connsiteY192" fmla="*/ 3519 h 10027"/>
                <a:gd name="connsiteX193" fmla="*/ 5735 w 10000"/>
                <a:gd name="connsiteY193" fmla="*/ 3662 h 10027"/>
                <a:gd name="connsiteX194" fmla="*/ 5766 w 10000"/>
                <a:gd name="connsiteY194" fmla="*/ 3734 h 10027"/>
                <a:gd name="connsiteX195" fmla="*/ 5782 w 10000"/>
                <a:gd name="connsiteY195" fmla="*/ 3820 h 10027"/>
                <a:gd name="connsiteX196" fmla="*/ 5782 w 10000"/>
                <a:gd name="connsiteY196" fmla="*/ 3820 h 10027"/>
                <a:gd name="connsiteX197" fmla="*/ 5987 w 10000"/>
                <a:gd name="connsiteY197" fmla="*/ 3906 h 10027"/>
                <a:gd name="connsiteX198" fmla="*/ 6177 w 10000"/>
                <a:gd name="connsiteY198" fmla="*/ 3991 h 10027"/>
                <a:gd name="connsiteX199" fmla="*/ 6540 w 10000"/>
                <a:gd name="connsiteY199" fmla="*/ 4177 h 10027"/>
                <a:gd name="connsiteX200" fmla="*/ 6730 w 10000"/>
                <a:gd name="connsiteY200" fmla="*/ 4278 h 10027"/>
                <a:gd name="connsiteX201" fmla="*/ 6919 w 10000"/>
                <a:gd name="connsiteY201" fmla="*/ 4363 h 10027"/>
                <a:gd name="connsiteX202" fmla="*/ 7125 w 10000"/>
                <a:gd name="connsiteY202" fmla="*/ 4435 h 10027"/>
                <a:gd name="connsiteX203" fmla="*/ 7346 w 10000"/>
                <a:gd name="connsiteY203" fmla="*/ 4506 h 10027"/>
                <a:gd name="connsiteX204" fmla="*/ 7346 w 10000"/>
                <a:gd name="connsiteY204" fmla="*/ 4506 h 10027"/>
                <a:gd name="connsiteX205" fmla="*/ 7678 w 10000"/>
                <a:gd name="connsiteY205" fmla="*/ 4578 h 10027"/>
                <a:gd name="connsiteX206" fmla="*/ 8009 w 10000"/>
                <a:gd name="connsiteY206" fmla="*/ 4649 h 10027"/>
                <a:gd name="connsiteX207" fmla="*/ 8183 w 10000"/>
                <a:gd name="connsiteY207" fmla="*/ 4678 h 10027"/>
                <a:gd name="connsiteX208" fmla="*/ 8341 w 10000"/>
                <a:gd name="connsiteY208" fmla="*/ 4721 h 10027"/>
                <a:gd name="connsiteX209" fmla="*/ 8483 w 10000"/>
                <a:gd name="connsiteY209" fmla="*/ 4778 h 10027"/>
                <a:gd name="connsiteX210" fmla="*/ 8626 w 10000"/>
                <a:gd name="connsiteY210" fmla="*/ 4850 h 10027"/>
                <a:gd name="connsiteX211" fmla="*/ 8626 w 10000"/>
                <a:gd name="connsiteY211" fmla="*/ 4850 h 10027"/>
                <a:gd name="connsiteX212" fmla="*/ 8768 w 10000"/>
                <a:gd name="connsiteY212" fmla="*/ 4950 h 10027"/>
                <a:gd name="connsiteX213" fmla="*/ 8878 w 10000"/>
                <a:gd name="connsiteY213" fmla="*/ 5050 h 10027"/>
                <a:gd name="connsiteX214" fmla="*/ 8989 w 10000"/>
                <a:gd name="connsiteY214" fmla="*/ 5165 h 10027"/>
                <a:gd name="connsiteX215" fmla="*/ 9068 w 10000"/>
                <a:gd name="connsiteY215" fmla="*/ 5293 h 10027"/>
                <a:gd name="connsiteX216" fmla="*/ 9147 w 10000"/>
                <a:gd name="connsiteY216" fmla="*/ 5436 h 10027"/>
                <a:gd name="connsiteX217" fmla="*/ 9210 w 10000"/>
                <a:gd name="connsiteY217" fmla="*/ 5579 h 10027"/>
                <a:gd name="connsiteX218" fmla="*/ 9258 w 10000"/>
                <a:gd name="connsiteY218" fmla="*/ 5751 h 10027"/>
                <a:gd name="connsiteX219" fmla="*/ 9289 w 10000"/>
                <a:gd name="connsiteY219" fmla="*/ 5908 h 10027"/>
                <a:gd name="connsiteX220" fmla="*/ 9352 w 10000"/>
                <a:gd name="connsiteY220" fmla="*/ 6280 h 10027"/>
                <a:gd name="connsiteX221" fmla="*/ 9384 w 10000"/>
                <a:gd name="connsiteY221" fmla="*/ 6667 h 10027"/>
                <a:gd name="connsiteX222" fmla="*/ 9431 w 10000"/>
                <a:gd name="connsiteY222" fmla="*/ 7511 h 10027"/>
                <a:gd name="connsiteX223" fmla="*/ 9431 w 10000"/>
                <a:gd name="connsiteY223" fmla="*/ 7511 h 10027"/>
                <a:gd name="connsiteX224" fmla="*/ 9447 w 10000"/>
                <a:gd name="connsiteY224" fmla="*/ 7668 h 10027"/>
                <a:gd name="connsiteX225" fmla="*/ 9479 w 10000"/>
                <a:gd name="connsiteY225" fmla="*/ 7811 h 10027"/>
                <a:gd name="connsiteX226" fmla="*/ 9558 w 10000"/>
                <a:gd name="connsiteY226" fmla="*/ 8097 h 10027"/>
                <a:gd name="connsiteX227" fmla="*/ 9652 w 10000"/>
                <a:gd name="connsiteY227" fmla="*/ 8355 h 10027"/>
                <a:gd name="connsiteX228" fmla="*/ 9684 w 10000"/>
                <a:gd name="connsiteY228" fmla="*/ 8498 h 10027"/>
                <a:gd name="connsiteX229" fmla="*/ 9716 w 10000"/>
                <a:gd name="connsiteY229" fmla="*/ 8627 h 10027"/>
                <a:gd name="connsiteX230" fmla="*/ 9716 w 10000"/>
                <a:gd name="connsiteY230" fmla="*/ 8627 h 10027"/>
                <a:gd name="connsiteX231" fmla="*/ 9731 w 10000"/>
                <a:gd name="connsiteY231" fmla="*/ 8813 h 10027"/>
                <a:gd name="connsiteX232" fmla="*/ 9747 w 10000"/>
                <a:gd name="connsiteY232" fmla="*/ 8984 h 10027"/>
                <a:gd name="connsiteX233" fmla="*/ 9763 w 10000"/>
                <a:gd name="connsiteY233" fmla="*/ 9285 h 10027"/>
                <a:gd name="connsiteX234" fmla="*/ 9795 w 10000"/>
                <a:gd name="connsiteY234" fmla="*/ 9428 h 10027"/>
                <a:gd name="connsiteX235" fmla="*/ 9826 w 10000"/>
                <a:gd name="connsiteY235" fmla="*/ 9571 h 10027"/>
                <a:gd name="connsiteX236" fmla="*/ 9905 w 10000"/>
                <a:gd name="connsiteY236" fmla="*/ 9700 h 10027"/>
                <a:gd name="connsiteX237" fmla="*/ 10000 w 10000"/>
                <a:gd name="connsiteY237" fmla="*/ 9828 h 10027"/>
                <a:gd name="connsiteX238" fmla="*/ 10000 w 10000"/>
                <a:gd name="connsiteY238" fmla="*/ 9828 h 10027"/>
                <a:gd name="connsiteX239" fmla="*/ 10000 w 10000"/>
                <a:gd name="connsiteY239" fmla="*/ 10000 h 10027"/>
                <a:gd name="connsiteX240" fmla="*/ 10000 w 10000"/>
                <a:gd name="connsiteY240" fmla="*/ 10000 h 1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Lst>
              <a:rect l="l" t="t" r="r" b="b"/>
              <a:pathLst>
                <a:path w="10000" h="10027">
                  <a:moveTo>
                    <a:pt x="10000" y="10000"/>
                  </a:moveTo>
                  <a:lnTo>
                    <a:pt x="10000" y="10000"/>
                  </a:lnTo>
                  <a:lnTo>
                    <a:pt x="8578" y="10000"/>
                  </a:lnTo>
                  <a:lnTo>
                    <a:pt x="8578" y="10000"/>
                  </a:lnTo>
                  <a:cubicBezTo>
                    <a:pt x="8546" y="9962"/>
                    <a:pt x="8515" y="9924"/>
                    <a:pt x="8483" y="9886"/>
                  </a:cubicBezTo>
                  <a:lnTo>
                    <a:pt x="8389" y="9771"/>
                  </a:lnTo>
                  <a:lnTo>
                    <a:pt x="8231" y="9528"/>
                  </a:lnTo>
                  <a:cubicBezTo>
                    <a:pt x="8199" y="9490"/>
                    <a:pt x="8168" y="9451"/>
                    <a:pt x="8136" y="9413"/>
                  </a:cubicBezTo>
                  <a:lnTo>
                    <a:pt x="8025" y="9299"/>
                  </a:lnTo>
                  <a:lnTo>
                    <a:pt x="7915" y="9213"/>
                  </a:lnTo>
                  <a:cubicBezTo>
                    <a:pt x="7868" y="9189"/>
                    <a:pt x="7820" y="9166"/>
                    <a:pt x="7773" y="9142"/>
                  </a:cubicBezTo>
                  <a:lnTo>
                    <a:pt x="7773" y="9142"/>
                  </a:lnTo>
                  <a:cubicBezTo>
                    <a:pt x="7752" y="9290"/>
                    <a:pt x="7730" y="9437"/>
                    <a:pt x="7709" y="9585"/>
                  </a:cubicBezTo>
                  <a:cubicBezTo>
                    <a:pt x="7699" y="9657"/>
                    <a:pt x="7688" y="9728"/>
                    <a:pt x="7678" y="9800"/>
                  </a:cubicBezTo>
                  <a:cubicBezTo>
                    <a:pt x="7662" y="9867"/>
                    <a:pt x="7646" y="9933"/>
                    <a:pt x="7630" y="10000"/>
                  </a:cubicBezTo>
                  <a:lnTo>
                    <a:pt x="7630" y="10000"/>
                  </a:lnTo>
                  <a:lnTo>
                    <a:pt x="6209" y="10000"/>
                  </a:lnTo>
                  <a:lnTo>
                    <a:pt x="4787" y="10000"/>
                  </a:lnTo>
                  <a:lnTo>
                    <a:pt x="3365" y="10000"/>
                  </a:lnTo>
                  <a:lnTo>
                    <a:pt x="1991" y="10027"/>
                  </a:lnTo>
                  <a:cubicBezTo>
                    <a:pt x="1996" y="9942"/>
                    <a:pt x="2001" y="9856"/>
                    <a:pt x="2006" y="9771"/>
                  </a:cubicBezTo>
                  <a:cubicBezTo>
                    <a:pt x="2011" y="9714"/>
                    <a:pt x="2017" y="9656"/>
                    <a:pt x="2022" y="9599"/>
                  </a:cubicBezTo>
                  <a:cubicBezTo>
                    <a:pt x="2027" y="9542"/>
                    <a:pt x="2033" y="9485"/>
                    <a:pt x="2038" y="9428"/>
                  </a:cubicBezTo>
                  <a:lnTo>
                    <a:pt x="2038" y="9227"/>
                  </a:lnTo>
                  <a:lnTo>
                    <a:pt x="2038" y="9227"/>
                  </a:lnTo>
                  <a:lnTo>
                    <a:pt x="1912" y="9285"/>
                  </a:lnTo>
                  <a:lnTo>
                    <a:pt x="1817" y="9356"/>
                  </a:lnTo>
                  <a:cubicBezTo>
                    <a:pt x="1796" y="9385"/>
                    <a:pt x="1775" y="9413"/>
                    <a:pt x="1754" y="9442"/>
                  </a:cubicBezTo>
                  <a:cubicBezTo>
                    <a:pt x="1733" y="9480"/>
                    <a:pt x="1711" y="9519"/>
                    <a:pt x="1690" y="9557"/>
                  </a:cubicBezTo>
                  <a:cubicBezTo>
                    <a:pt x="1653" y="9633"/>
                    <a:pt x="1617" y="9709"/>
                    <a:pt x="1580" y="9785"/>
                  </a:cubicBezTo>
                  <a:cubicBezTo>
                    <a:pt x="1564" y="9823"/>
                    <a:pt x="1548" y="9862"/>
                    <a:pt x="1532" y="9900"/>
                  </a:cubicBezTo>
                  <a:cubicBezTo>
                    <a:pt x="1511" y="9933"/>
                    <a:pt x="1490" y="9967"/>
                    <a:pt x="1469" y="10000"/>
                  </a:cubicBezTo>
                  <a:lnTo>
                    <a:pt x="1469" y="10000"/>
                  </a:lnTo>
                  <a:lnTo>
                    <a:pt x="0" y="10000"/>
                  </a:lnTo>
                  <a:lnTo>
                    <a:pt x="0" y="10000"/>
                  </a:lnTo>
                  <a:cubicBezTo>
                    <a:pt x="47" y="9900"/>
                    <a:pt x="95" y="9800"/>
                    <a:pt x="142" y="9700"/>
                  </a:cubicBezTo>
                  <a:cubicBezTo>
                    <a:pt x="184" y="9590"/>
                    <a:pt x="227" y="9481"/>
                    <a:pt x="269" y="9371"/>
                  </a:cubicBezTo>
                  <a:cubicBezTo>
                    <a:pt x="306" y="9252"/>
                    <a:pt x="342" y="9132"/>
                    <a:pt x="379" y="9013"/>
                  </a:cubicBezTo>
                  <a:cubicBezTo>
                    <a:pt x="411" y="8894"/>
                    <a:pt x="442" y="8774"/>
                    <a:pt x="474" y="8655"/>
                  </a:cubicBezTo>
                  <a:cubicBezTo>
                    <a:pt x="506" y="8526"/>
                    <a:pt x="537" y="8398"/>
                    <a:pt x="569" y="8269"/>
                  </a:cubicBezTo>
                  <a:cubicBezTo>
                    <a:pt x="590" y="8131"/>
                    <a:pt x="611" y="7992"/>
                    <a:pt x="632" y="7854"/>
                  </a:cubicBezTo>
                  <a:cubicBezTo>
                    <a:pt x="648" y="7716"/>
                    <a:pt x="663" y="7577"/>
                    <a:pt x="679" y="7439"/>
                  </a:cubicBezTo>
                  <a:cubicBezTo>
                    <a:pt x="690" y="7291"/>
                    <a:pt x="700" y="7144"/>
                    <a:pt x="711" y="6996"/>
                  </a:cubicBezTo>
                  <a:lnTo>
                    <a:pt x="711" y="6996"/>
                  </a:lnTo>
                  <a:cubicBezTo>
                    <a:pt x="721" y="6772"/>
                    <a:pt x="732" y="6547"/>
                    <a:pt x="742" y="6323"/>
                  </a:cubicBezTo>
                  <a:cubicBezTo>
                    <a:pt x="753" y="6218"/>
                    <a:pt x="763" y="6114"/>
                    <a:pt x="774" y="6009"/>
                  </a:cubicBezTo>
                  <a:cubicBezTo>
                    <a:pt x="785" y="5913"/>
                    <a:pt x="795" y="5818"/>
                    <a:pt x="806" y="5722"/>
                  </a:cubicBezTo>
                  <a:cubicBezTo>
                    <a:pt x="827" y="5636"/>
                    <a:pt x="848" y="5551"/>
                    <a:pt x="869" y="5465"/>
                  </a:cubicBezTo>
                  <a:cubicBezTo>
                    <a:pt x="885" y="5427"/>
                    <a:pt x="900" y="5389"/>
                    <a:pt x="916" y="5351"/>
                  </a:cubicBezTo>
                  <a:cubicBezTo>
                    <a:pt x="932" y="5313"/>
                    <a:pt x="948" y="5274"/>
                    <a:pt x="964" y="5236"/>
                  </a:cubicBezTo>
                  <a:lnTo>
                    <a:pt x="1027" y="5122"/>
                  </a:lnTo>
                  <a:cubicBezTo>
                    <a:pt x="1048" y="5088"/>
                    <a:pt x="1069" y="5055"/>
                    <a:pt x="1090" y="5021"/>
                  </a:cubicBezTo>
                  <a:cubicBezTo>
                    <a:pt x="1122" y="4993"/>
                    <a:pt x="1153" y="4964"/>
                    <a:pt x="1185" y="4936"/>
                  </a:cubicBezTo>
                  <a:lnTo>
                    <a:pt x="1280" y="4850"/>
                  </a:lnTo>
                  <a:lnTo>
                    <a:pt x="1280" y="4850"/>
                  </a:lnTo>
                  <a:lnTo>
                    <a:pt x="1390" y="4764"/>
                  </a:lnTo>
                  <a:lnTo>
                    <a:pt x="1517" y="4707"/>
                  </a:lnTo>
                  <a:lnTo>
                    <a:pt x="1659" y="4649"/>
                  </a:lnTo>
                  <a:lnTo>
                    <a:pt x="1785" y="4592"/>
                  </a:lnTo>
                  <a:lnTo>
                    <a:pt x="2085" y="4521"/>
                  </a:lnTo>
                  <a:lnTo>
                    <a:pt x="2385" y="4464"/>
                  </a:lnTo>
                  <a:lnTo>
                    <a:pt x="2701" y="4406"/>
                  </a:lnTo>
                  <a:lnTo>
                    <a:pt x="3002" y="4335"/>
                  </a:lnTo>
                  <a:lnTo>
                    <a:pt x="3318" y="4249"/>
                  </a:lnTo>
                  <a:lnTo>
                    <a:pt x="3460" y="4192"/>
                  </a:lnTo>
                  <a:lnTo>
                    <a:pt x="3602" y="4120"/>
                  </a:lnTo>
                  <a:lnTo>
                    <a:pt x="3602" y="4120"/>
                  </a:lnTo>
                  <a:lnTo>
                    <a:pt x="3602" y="4020"/>
                  </a:lnTo>
                  <a:cubicBezTo>
                    <a:pt x="3597" y="3991"/>
                    <a:pt x="3591" y="3963"/>
                    <a:pt x="3586" y="3934"/>
                  </a:cubicBezTo>
                  <a:cubicBezTo>
                    <a:pt x="3581" y="3910"/>
                    <a:pt x="3575" y="3887"/>
                    <a:pt x="3570" y="3863"/>
                  </a:cubicBezTo>
                  <a:cubicBezTo>
                    <a:pt x="3560" y="3839"/>
                    <a:pt x="3549" y="3815"/>
                    <a:pt x="3539" y="3791"/>
                  </a:cubicBezTo>
                  <a:cubicBezTo>
                    <a:pt x="3513" y="3748"/>
                    <a:pt x="3486" y="3705"/>
                    <a:pt x="3460" y="3662"/>
                  </a:cubicBezTo>
                  <a:cubicBezTo>
                    <a:pt x="3449" y="3638"/>
                    <a:pt x="3439" y="3615"/>
                    <a:pt x="3428" y="3591"/>
                  </a:cubicBezTo>
                  <a:cubicBezTo>
                    <a:pt x="3423" y="3567"/>
                    <a:pt x="3417" y="3543"/>
                    <a:pt x="3412" y="3519"/>
                  </a:cubicBezTo>
                  <a:lnTo>
                    <a:pt x="3412" y="3519"/>
                  </a:lnTo>
                  <a:lnTo>
                    <a:pt x="3254" y="3491"/>
                  </a:lnTo>
                  <a:lnTo>
                    <a:pt x="3112" y="3448"/>
                  </a:lnTo>
                  <a:lnTo>
                    <a:pt x="2986" y="3391"/>
                  </a:lnTo>
                  <a:lnTo>
                    <a:pt x="2875" y="3319"/>
                  </a:lnTo>
                  <a:lnTo>
                    <a:pt x="2765" y="3233"/>
                  </a:lnTo>
                  <a:cubicBezTo>
                    <a:pt x="2739" y="3204"/>
                    <a:pt x="2712" y="3176"/>
                    <a:pt x="2686" y="3147"/>
                  </a:cubicBezTo>
                  <a:cubicBezTo>
                    <a:pt x="2670" y="3114"/>
                    <a:pt x="2654" y="3080"/>
                    <a:pt x="2638" y="3047"/>
                  </a:cubicBezTo>
                  <a:cubicBezTo>
                    <a:pt x="2628" y="3018"/>
                    <a:pt x="2617" y="2990"/>
                    <a:pt x="2607" y="2961"/>
                  </a:cubicBezTo>
                  <a:lnTo>
                    <a:pt x="2607" y="2961"/>
                  </a:lnTo>
                  <a:cubicBezTo>
                    <a:pt x="2602" y="2947"/>
                    <a:pt x="2596" y="2932"/>
                    <a:pt x="2591" y="2918"/>
                  </a:cubicBezTo>
                  <a:cubicBezTo>
                    <a:pt x="2580" y="2909"/>
                    <a:pt x="2570" y="2899"/>
                    <a:pt x="2559" y="2890"/>
                  </a:cubicBezTo>
                  <a:lnTo>
                    <a:pt x="2480" y="2847"/>
                  </a:lnTo>
                  <a:lnTo>
                    <a:pt x="2385" y="2818"/>
                  </a:lnTo>
                  <a:cubicBezTo>
                    <a:pt x="2348" y="2809"/>
                    <a:pt x="2312" y="2799"/>
                    <a:pt x="2275" y="2790"/>
                  </a:cubicBezTo>
                  <a:lnTo>
                    <a:pt x="2275" y="2790"/>
                  </a:lnTo>
                  <a:lnTo>
                    <a:pt x="2275" y="2575"/>
                  </a:lnTo>
                  <a:cubicBezTo>
                    <a:pt x="2280" y="2513"/>
                    <a:pt x="2286" y="2451"/>
                    <a:pt x="2291" y="2389"/>
                  </a:cubicBezTo>
                  <a:cubicBezTo>
                    <a:pt x="2307" y="2275"/>
                    <a:pt x="2322" y="2160"/>
                    <a:pt x="2338" y="2046"/>
                  </a:cubicBezTo>
                  <a:lnTo>
                    <a:pt x="2338" y="1874"/>
                  </a:lnTo>
                  <a:lnTo>
                    <a:pt x="2338" y="1702"/>
                  </a:lnTo>
                  <a:cubicBezTo>
                    <a:pt x="2322" y="1645"/>
                    <a:pt x="2307" y="1588"/>
                    <a:pt x="2291" y="1531"/>
                  </a:cubicBezTo>
                  <a:cubicBezTo>
                    <a:pt x="2270" y="1464"/>
                    <a:pt x="2248" y="1397"/>
                    <a:pt x="2227" y="1330"/>
                  </a:cubicBezTo>
                  <a:lnTo>
                    <a:pt x="2227" y="1330"/>
                  </a:lnTo>
                  <a:cubicBezTo>
                    <a:pt x="2269" y="1263"/>
                    <a:pt x="2312" y="1197"/>
                    <a:pt x="2354" y="1130"/>
                  </a:cubicBezTo>
                  <a:cubicBezTo>
                    <a:pt x="2401" y="1063"/>
                    <a:pt x="2449" y="997"/>
                    <a:pt x="2496" y="930"/>
                  </a:cubicBezTo>
                  <a:lnTo>
                    <a:pt x="2670" y="744"/>
                  </a:lnTo>
                  <a:lnTo>
                    <a:pt x="2765" y="658"/>
                  </a:lnTo>
                  <a:lnTo>
                    <a:pt x="2875" y="572"/>
                  </a:lnTo>
                  <a:lnTo>
                    <a:pt x="2986" y="501"/>
                  </a:lnTo>
                  <a:cubicBezTo>
                    <a:pt x="3023" y="482"/>
                    <a:pt x="3059" y="462"/>
                    <a:pt x="3096" y="443"/>
                  </a:cubicBezTo>
                  <a:lnTo>
                    <a:pt x="3223" y="386"/>
                  </a:lnTo>
                  <a:lnTo>
                    <a:pt x="3349" y="343"/>
                  </a:lnTo>
                  <a:lnTo>
                    <a:pt x="3476" y="315"/>
                  </a:lnTo>
                  <a:lnTo>
                    <a:pt x="3618" y="300"/>
                  </a:lnTo>
                  <a:lnTo>
                    <a:pt x="3776" y="286"/>
                  </a:lnTo>
                  <a:lnTo>
                    <a:pt x="3934" y="300"/>
                  </a:lnTo>
                  <a:lnTo>
                    <a:pt x="3934" y="300"/>
                  </a:lnTo>
                  <a:cubicBezTo>
                    <a:pt x="3960" y="295"/>
                    <a:pt x="3987" y="291"/>
                    <a:pt x="4013" y="286"/>
                  </a:cubicBezTo>
                  <a:cubicBezTo>
                    <a:pt x="4034" y="277"/>
                    <a:pt x="4055" y="267"/>
                    <a:pt x="4076" y="258"/>
                  </a:cubicBezTo>
                  <a:cubicBezTo>
                    <a:pt x="4086" y="239"/>
                    <a:pt x="4097" y="219"/>
                    <a:pt x="4107" y="200"/>
                  </a:cubicBezTo>
                  <a:cubicBezTo>
                    <a:pt x="4123" y="186"/>
                    <a:pt x="4139" y="171"/>
                    <a:pt x="4155" y="157"/>
                  </a:cubicBezTo>
                  <a:cubicBezTo>
                    <a:pt x="4165" y="138"/>
                    <a:pt x="4176" y="119"/>
                    <a:pt x="4186" y="100"/>
                  </a:cubicBezTo>
                  <a:cubicBezTo>
                    <a:pt x="4202" y="86"/>
                    <a:pt x="4218" y="71"/>
                    <a:pt x="4234" y="57"/>
                  </a:cubicBezTo>
                  <a:cubicBezTo>
                    <a:pt x="4250" y="43"/>
                    <a:pt x="4265" y="28"/>
                    <a:pt x="4281" y="14"/>
                  </a:cubicBezTo>
                  <a:cubicBezTo>
                    <a:pt x="4307" y="9"/>
                    <a:pt x="4334" y="5"/>
                    <a:pt x="4360" y="0"/>
                  </a:cubicBezTo>
                  <a:lnTo>
                    <a:pt x="4360" y="0"/>
                  </a:lnTo>
                  <a:lnTo>
                    <a:pt x="4455" y="0"/>
                  </a:lnTo>
                  <a:cubicBezTo>
                    <a:pt x="4466" y="5"/>
                    <a:pt x="4476" y="9"/>
                    <a:pt x="4487" y="14"/>
                  </a:cubicBezTo>
                  <a:cubicBezTo>
                    <a:pt x="4497" y="19"/>
                    <a:pt x="4508" y="24"/>
                    <a:pt x="4518" y="29"/>
                  </a:cubicBezTo>
                  <a:cubicBezTo>
                    <a:pt x="4523" y="38"/>
                    <a:pt x="4529" y="48"/>
                    <a:pt x="4534" y="57"/>
                  </a:cubicBezTo>
                  <a:cubicBezTo>
                    <a:pt x="4539" y="67"/>
                    <a:pt x="4545" y="76"/>
                    <a:pt x="4550" y="86"/>
                  </a:cubicBezTo>
                  <a:lnTo>
                    <a:pt x="4550" y="172"/>
                  </a:lnTo>
                  <a:lnTo>
                    <a:pt x="4550" y="172"/>
                  </a:lnTo>
                  <a:lnTo>
                    <a:pt x="4597" y="143"/>
                  </a:lnTo>
                  <a:cubicBezTo>
                    <a:pt x="4613" y="133"/>
                    <a:pt x="4629" y="124"/>
                    <a:pt x="4645" y="114"/>
                  </a:cubicBezTo>
                  <a:lnTo>
                    <a:pt x="4755" y="100"/>
                  </a:lnTo>
                  <a:lnTo>
                    <a:pt x="4866" y="114"/>
                  </a:lnTo>
                  <a:lnTo>
                    <a:pt x="4976" y="143"/>
                  </a:lnTo>
                  <a:lnTo>
                    <a:pt x="5071" y="215"/>
                  </a:lnTo>
                  <a:lnTo>
                    <a:pt x="5150" y="300"/>
                  </a:lnTo>
                  <a:cubicBezTo>
                    <a:pt x="5176" y="334"/>
                    <a:pt x="5203" y="367"/>
                    <a:pt x="5229" y="401"/>
                  </a:cubicBezTo>
                  <a:cubicBezTo>
                    <a:pt x="5240" y="439"/>
                    <a:pt x="5250" y="477"/>
                    <a:pt x="5261" y="515"/>
                  </a:cubicBezTo>
                  <a:lnTo>
                    <a:pt x="5261" y="515"/>
                  </a:lnTo>
                  <a:lnTo>
                    <a:pt x="5308" y="515"/>
                  </a:lnTo>
                  <a:lnTo>
                    <a:pt x="5340" y="515"/>
                  </a:lnTo>
                  <a:cubicBezTo>
                    <a:pt x="5361" y="505"/>
                    <a:pt x="5382" y="496"/>
                    <a:pt x="5403" y="486"/>
                  </a:cubicBezTo>
                  <a:cubicBezTo>
                    <a:pt x="5424" y="481"/>
                    <a:pt x="5445" y="477"/>
                    <a:pt x="5466" y="472"/>
                  </a:cubicBezTo>
                  <a:lnTo>
                    <a:pt x="5498" y="472"/>
                  </a:lnTo>
                  <a:lnTo>
                    <a:pt x="5545" y="472"/>
                  </a:lnTo>
                  <a:lnTo>
                    <a:pt x="5545" y="472"/>
                  </a:lnTo>
                  <a:lnTo>
                    <a:pt x="5545" y="529"/>
                  </a:lnTo>
                  <a:lnTo>
                    <a:pt x="5545" y="572"/>
                  </a:lnTo>
                  <a:cubicBezTo>
                    <a:pt x="5534" y="591"/>
                    <a:pt x="5524" y="610"/>
                    <a:pt x="5513" y="629"/>
                  </a:cubicBezTo>
                  <a:cubicBezTo>
                    <a:pt x="5497" y="648"/>
                    <a:pt x="5482" y="668"/>
                    <a:pt x="5466" y="687"/>
                  </a:cubicBezTo>
                  <a:cubicBezTo>
                    <a:pt x="5461" y="701"/>
                    <a:pt x="5455" y="716"/>
                    <a:pt x="5450" y="730"/>
                  </a:cubicBezTo>
                  <a:lnTo>
                    <a:pt x="5450" y="773"/>
                  </a:lnTo>
                  <a:lnTo>
                    <a:pt x="5450" y="773"/>
                  </a:lnTo>
                  <a:lnTo>
                    <a:pt x="5561" y="858"/>
                  </a:lnTo>
                  <a:cubicBezTo>
                    <a:pt x="5577" y="877"/>
                    <a:pt x="5592" y="897"/>
                    <a:pt x="5608" y="916"/>
                  </a:cubicBezTo>
                  <a:cubicBezTo>
                    <a:pt x="5619" y="940"/>
                    <a:pt x="5629" y="963"/>
                    <a:pt x="5640" y="987"/>
                  </a:cubicBezTo>
                  <a:lnTo>
                    <a:pt x="5640" y="987"/>
                  </a:lnTo>
                  <a:lnTo>
                    <a:pt x="5735" y="930"/>
                  </a:lnTo>
                  <a:lnTo>
                    <a:pt x="5782" y="901"/>
                  </a:lnTo>
                  <a:cubicBezTo>
                    <a:pt x="5798" y="887"/>
                    <a:pt x="5813" y="872"/>
                    <a:pt x="5829" y="858"/>
                  </a:cubicBezTo>
                  <a:lnTo>
                    <a:pt x="5829" y="858"/>
                  </a:lnTo>
                  <a:cubicBezTo>
                    <a:pt x="5824" y="868"/>
                    <a:pt x="5819" y="877"/>
                    <a:pt x="5814" y="887"/>
                  </a:cubicBezTo>
                  <a:lnTo>
                    <a:pt x="5814" y="930"/>
                  </a:lnTo>
                  <a:lnTo>
                    <a:pt x="5829" y="987"/>
                  </a:lnTo>
                  <a:cubicBezTo>
                    <a:pt x="5840" y="1001"/>
                    <a:pt x="5850" y="1016"/>
                    <a:pt x="5861" y="1030"/>
                  </a:cubicBezTo>
                  <a:cubicBezTo>
                    <a:pt x="5877" y="1049"/>
                    <a:pt x="5892" y="1068"/>
                    <a:pt x="5908" y="1087"/>
                  </a:cubicBezTo>
                  <a:cubicBezTo>
                    <a:pt x="5924" y="1101"/>
                    <a:pt x="5940" y="1116"/>
                    <a:pt x="5956" y="1130"/>
                  </a:cubicBezTo>
                  <a:cubicBezTo>
                    <a:pt x="5966" y="1149"/>
                    <a:pt x="5977" y="1168"/>
                    <a:pt x="5987" y="1187"/>
                  </a:cubicBezTo>
                  <a:cubicBezTo>
                    <a:pt x="5992" y="1211"/>
                    <a:pt x="5998" y="1235"/>
                    <a:pt x="6003" y="1259"/>
                  </a:cubicBezTo>
                  <a:cubicBezTo>
                    <a:pt x="5998" y="1269"/>
                    <a:pt x="5992" y="1278"/>
                    <a:pt x="5987" y="1288"/>
                  </a:cubicBezTo>
                  <a:lnTo>
                    <a:pt x="5972" y="1330"/>
                  </a:lnTo>
                  <a:lnTo>
                    <a:pt x="5972" y="1330"/>
                  </a:lnTo>
                  <a:lnTo>
                    <a:pt x="6082" y="1359"/>
                  </a:lnTo>
                  <a:lnTo>
                    <a:pt x="6193" y="1416"/>
                  </a:lnTo>
                  <a:cubicBezTo>
                    <a:pt x="6225" y="1435"/>
                    <a:pt x="6256" y="1455"/>
                    <a:pt x="6288" y="1474"/>
                  </a:cubicBezTo>
                  <a:cubicBezTo>
                    <a:pt x="6309" y="1498"/>
                    <a:pt x="6330" y="1521"/>
                    <a:pt x="6351" y="1545"/>
                  </a:cubicBezTo>
                  <a:lnTo>
                    <a:pt x="6351" y="1545"/>
                  </a:lnTo>
                  <a:cubicBezTo>
                    <a:pt x="6330" y="1621"/>
                    <a:pt x="6309" y="1698"/>
                    <a:pt x="6288" y="1774"/>
                  </a:cubicBezTo>
                  <a:cubicBezTo>
                    <a:pt x="6272" y="1850"/>
                    <a:pt x="6256" y="1927"/>
                    <a:pt x="6240" y="2003"/>
                  </a:cubicBezTo>
                  <a:cubicBezTo>
                    <a:pt x="6230" y="2084"/>
                    <a:pt x="6219" y="2165"/>
                    <a:pt x="6209" y="2246"/>
                  </a:cubicBezTo>
                  <a:cubicBezTo>
                    <a:pt x="6193" y="2318"/>
                    <a:pt x="6177" y="2389"/>
                    <a:pt x="6161" y="2461"/>
                  </a:cubicBezTo>
                  <a:cubicBezTo>
                    <a:pt x="6151" y="2499"/>
                    <a:pt x="6140" y="2537"/>
                    <a:pt x="6130" y="2575"/>
                  </a:cubicBezTo>
                  <a:cubicBezTo>
                    <a:pt x="6119" y="2608"/>
                    <a:pt x="6109" y="2642"/>
                    <a:pt x="6098" y="2675"/>
                  </a:cubicBezTo>
                  <a:cubicBezTo>
                    <a:pt x="6082" y="2708"/>
                    <a:pt x="6067" y="2742"/>
                    <a:pt x="6051" y="2775"/>
                  </a:cubicBezTo>
                  <a:cubicBezTo>
                    <a:pt x="6030" y="2809"/>
                    <a:pt x="6008" y="2842"/>
                    <a:pt x="5987" y="2876"/>
                  </a:cubicBezTo>
                  <a:cubicBezTo>
                    <a:pt x="5966" y="2904"/>
                    <a:pt x="5945" y="2933"/>
                    <a:pt x="5924" y="2961"/>
                  </a:cubicBezTo>
                  <a:lnTo>
                    <a:pt x="5829" y="3033"/>
                  </a:lnTo>
                  <a:lnTo>
                    <a:pt x="5719" y="3104"/>
                  </a:lnTo>
                  <a:lnTo>
                    <a:pt x="5592" y="3176"/>
                  </a:lnTo>
                  <a:lnTo>
                    <a:pt x="5592" y="3176"/>
                  </a:lnTo>
                  <a:lnTo>
                    <a:pt x="5592" y="3276"/>
                  </a:lnTo>
                  <a:cubicBezTo>
                    <a:pt x="5597" y="3305"/>
                    <a:pt x="5603" y="3333"/>
                    <a:pt x="5608" y="3362"/>
                  </a:cubicBezTo>
                  <a:cubicBezTo>
                    <a:pt x="5613" y="3391"/>
                    <a:pt x="5619" y="3419"/>
                    <a:pt x="5624" y="3448"/>
                  </a:cubicBezTo>
                  <a:cubicBezTo>
                    <a:pt x="5640" y="3472"/>
                    <a:pt x="5655" y="3495"/>
                    <a:pt x="5671" y="3519"/>
                  </a:cubicBezTo>
                  <a:cubicBezTo>
                    <a:pt x="5692" y="3567"/>
                    <a:pt x="5714" y="3614"/>
                    <a:pt x="5735" y="3662"/>
                  </a:cubicBezTo>
                  <a:cubicBezTo>
                    <a:pt x="5745" y="3686"/>
                    <a:pt x="5756" y="3710"/>
                    <a:pt x="5766" y="3734"/>
                  </a:cubicBezTo>
                  <a:cubicBezTo>
                    <a:pt x="5771" y="3763"/>
                    <a:pt x="5777" y="3791"/>
                    <a:pt x="5782" y="3820"/>
                  </a:cubicBezTo>
                  <a:lnTo>
                    <a:pt x="5782" y="3820"/>
                  </a:lnTo>
                  <a:lnTo>
                    <a:pt x="5987" y="3906"/>
                  </a:lnTo>
                  <a:lnTo>
                    <a:pt x="6177" y="3991"/>
                  </a:lnTo>
                  <a:lnTo>
                    <a:pt x="6540" y="4177"/>
                  </a:lnTo>
                  <a:lnTo>
                    <a:pt x="6730" y="4278"/>
                  </a:lnTo>
                  <a:lnTo>
                    <a:pt x="6919" y="4363"/>
                  </a:lnTo>
                  <a:lnTo>
                    <a:pt x="7125" y="4435"/>
                  </a:lnTo>
                  <a:lnTo>
                    <a:pt x="7346" y="4506"/>
                  </a:lnTo>
                  <a:lnTo>
                    <a:pt x="7346" y="4506"/>
                  </a:lnTo>
                  <a:lnTo>
                    <a:pt x="7678" y="4578"/>
                  </a:lnTo>
                  <a:lnTo>
                    <a:pt x="8009" y="4649"/>
                  </a:lnTo>
                  <a:lnTo>
                    <a:pt x="8183" y="4678"/>
                  </a:lnTo>
                  <a:lnTo>
                    <a:pt x="8341" y="4721"/>
                  </a:lnTo>
                  <a:lnTo>
                    <a:pt x="8483" y="4778"/>
                  </a:lnTo>
                  <a:lnTo>
                    <a:pt x="8626" y="4850"/>
                  </a:lnTo>
                  <a:lnTo>
                    <a:pt x="8626" y="4850"/>
                  </a:lnTo>
                  <a:lnTo>
                    <a:pt x="8768" y="4950"/>
                  </a:lnTo>
                  <a:cubicBezTo>
                    <a:pt x="8805" y="4983"/>
                    <a:pt x="8841" y="5017"/>
                    <a:pt x="8878" y="5050"/>
                  </a:cubicBezTo>
                  <a:lnTo>
                    <a:pt x="8989" y="5165"/>
                  </a:lnTo>
                  <a:cubicBezTo>
                    <a:pt x="9015" y="5208"/>
                    <a:pt x="9042" y="5250"/>
                    <a:pt x="9068" y="5293"/>
                  </a:cubicBezTo>
                  <a:cubicBezTo>
                    <a:pt x="9094" y="5341"/>
                    <a:pt x="9121" y="5388"/>
                    <a:pt x="9147" y="5436"/>
                  </a:cubicBezTo>
                  <a:cubicBezTo>
                    <a:pt x="9168" y="5484"/>
                    <a:pt x="9189" y="5531"/>
                    <a:pt x="9210" y="5579"/>
                  </a:cubicBezTo>
                  <a:cubicBezTo>
                    <a:pt x="9226" y="5636"/>
                    <a:pt x="9242" y="5694"/>
                    <a:pt x="9258" y="5751"/>
                  </a:cubicBezTo>
                  <a:cubicBezTo>
                    <a:pt x="9268" y="5803"/>
                    <a:pt x="9279" y="5856"/>
                    <a:pt x="9289" y="5908"/>
                  </a:cubicBezTo>
                  <a:lnTo>
                    <a:pt x="9352" y="6280"/>
                  </a:lnTo>
                  <a:cubicBezTo>
                    <a:pt x="9363" y="6409"/>
                    <a:pt x="9373" y="6538"/>
                    <a:pt x="9384" y="6667"/>
                  </a:cubicBezTo>
                  <a:cubicBezTo>
                    <a:pt x="9400" y="6948"/>
                    <a:pt x="9415" y="7230"/>
                    <a:pt x="9431" y="7511"/>
                  </a:cubicBezTo>
                  <a:lnTo>
                    <a:pt x="9431" y="7511"/>
                  </a:lnTo>
                  <a:cubicBezTo>
                    <a:pt x="9436" y="7563"/>
                    <a:pt x="9442" y="7616"/>
                    <a:pt x="9447" y="7668"/>
                  </a:cubicBezTo>
                  <a:cubicBezTo>
                    <a:pt x="9458" y="7716"/>
                    <a:pt x="9468" y="7763"/>
                    <a:pt x="9479" y="7811"/>
                  </a:cubicBezTo>
                  <a:cubicBezTo>
                    <a:pt x="9505" y="7906"/>
                    <a:pt x="9532" y="8002"/>
                    <a:pt x="9558" y="8097"/>
                  </a:cubicBezTo>
                  <a:cubicBezTo>
                    <a:pt x="9589" y="8183"/>
                    <a:pt x="9621" y="8269"/>
                    <a:pt x="9652" y="8355"/>
                  </a:cubicBezTo>
                  <a:cubicBezTo>
                    <a:pt x="9663" y="8403"/>
                    <a:pt x="9673" y="8450"/>
                    <a:pt x="9684" y="8498"/>
                  </a:cubicBezTo>
                  <a:cubicBezTo>
                    <a:pt x="9695" y="8541"/>
                    <a:pt x="9705" y="8584"/>
                    <a:pt x="9716" y="8627"/>
                  </a:cubicBezTo>
                  <a:lnTo>
                    <a:pt x="9716" y="8627"/>
                  </a:lnTo>
                  <a:lnTo>
                    <a:pt x="9731" y="8813"/>
                  </a:lnTo>
                  <a:cubicBezTo>
                    <a:pt x="9736" y="8870"/>
                    <a:pt x="9742" y="8927"/>
                    <a:pt x="9747" y="8984"/>
                  </a:cubicBezTo>
                  <a:cubicBezTo>
                    <a:pt x="9752" y="9084"/>
                    <a:pt x="9758" y="9185"/>
                    <a:pt x="9763" y="9285"/>
                  </a:cubicBezTo>
                  <a:cubicBezTo>
                    <a:pt x="9774" y="9333"/>
                    <a:pt x="9784" y="9380"/>
                    <a:pt x="9795" y="9428"/>
                  </a:cubicBezTo>
                  <a:cubicBezTo>
                    <a:pt x="9805" y="9476"/>
                    <a:pt x="9816" y="9523"/>
                    <a:pt x="9826" y="9571"/>
                  </a:cubicBezTo>
                  <a:cubicBezTo>
                    <a:pt x="9852" y="9614"/>
                    <a:pt x="9879" y="9657"/>
                    <a:pt x="9905" y="9700"/>
                  </a:cubicBezTo>
                  <a:lnTo>
                    <a:pt x="10000" y="9828"/>
                  </a:lnTo>
                  <a:lnTo>
                    <a:pt x="10000" y="9828"/>
                  </a:lnTo>
                  <a:lnTo>
                    <a:pt x="10000" y="10000"/>
                  </a:lnTo>
                  <a:lnTo>
                    <a:pt x="10000" y="10000"/>
                  </a:lnTo>
                  <a:close/>
                </a:path>
              </a:pathLst>
            </a:custGeom>
            <a:solidFill>
              <a:srgbClr val="E4E4E4"/>
            </a:solidFill>
            <a:ln>
              <a:noFill/>
            </a:ln>
          </p:spPr>
          <p:txBody>
            <a:bodyPr vert="horz" wrap="square" lIns="91440" tIns="45720" rIns="91440" bIns="45720" numCol="1" anchor="t" anchorCtr="0" compatLnSpc="1">
              <a:prstTxWarp prst="textNoShape">
                <a:avLst/>
              </a:prstTxWarp>
            </a:bodyPr>
            <a:lstStyle/>
            <a:p>
              <a:pPr defTabSz="1018824"/>
              <a:endParaRPr lang="en-GB" sz="3200">
                <a:solidFill>
                  <a:srgbClr val="000000"/>
                </a:solidFill>
              </a:endParaRPr>
            </a:p>
          </p:txBody>
        </p:sp>
        <p:sp>
          <p:nvSpPr>
            <p:cNvPr id="9" name="TextBox 8">
              <a:extLst>
                <a:ext uri="{FF2B5EF4-FFF2-40B4-BE49-F238E27FC236}">
                  <a16:creationId xmlns:a16="http://schemas.microsoft.com/office/drawing/2014/main" id="{82212EF4-B1F5-02EE-CAC5-8D55EE635AB6}"/>
                </a:ext>
              </a:extLst>
            </p:cNvPr>
            <p:cNvSpPr txBox="1"/>
            <p:nvPr/>
          </p:nvSpPr>
          <p:spPr>
            <a:xfrm>
              <a:off x="4249430" y="4768338"/>
              <a:ext cx="761260" cy="220062"/>
            </a:xfrm>
            <a:prstGeom prst="rect">
              <a:avLst/>
            </a:prstGeom>
            <a:noFill/>
          </p:spPr>
          <p:txBody>
            <a:bodyPr wrap="square">
              <a:spAutoFit/>
            </a:bodyPr>
            <a:lstStyle>
              <a:defPPr>
                <a:defRPr lang="en-US"/>
              </a:defPPr>
              <a:lvl1pPr algn="ctr"/>
            </a:lstStyle>
            <a:p>
              <a:r>
                <a:rPr lang="en-US" sz="2000" b="1" dirty="0">
                  <a:solidFill>
                    <a:schemeClr val="bg1"/>
                  </a:solidFill>
                  <a:latin typeface="Ekachon" panose="00000500000000000000" pitchFamily="2" charset="-34"/>
                  <a:cs typeface="Ekachon" panose="00000500000000000000" pitchFamily="2" charset="-34"/>
                </a:rPr>
                <a:t>BOTH</a:t>
              </a:r>
            </a:p>
          </p:txBody>
        </p:sp>
      </p:grpSp>
      <p:sp>
        <p:nvSpPr>
          <p:cNvPr id="10" name="TextBox 9">
            <a:extLst>
              <a:ext uri="{FF2B5EF4-FFF2-40B4-BE49-F238E27FC236}">
                <a16:creationId xmlns:a16="http://schemas.microsoft.com/office/drawing/2014/main" id="{A475F55F-7FFF-00D4-8378-534348B08CB0}"/>
              </a:ext>
            </a:extLst>
          </p:cNvPr>
          <p:cNvSpPr txBox="1"/>
          <p:nvPr/>
        </p:nvSpPr>
        <p:spPr>
          <a:xfrm>
            <a:off x="1381426" y="2672669"/>
            <a:ext cx="1462535" cy="237613"/>
          </a:xfrm>
          <a:prstGeom prst="rect">
            <a:avLst/>
          </a:prstGeom>
          <a:solidFill>
            <a:srgbClr val="F47065"/>
          </a:solidFill>
          <a:ln>
            <a:noFill/>
          </a:ln>
          <a:effectLst/>
        </p:spPr>
        <p:txBody>
          <a:bodyPr wrap="none" rtlCol="0" anchor="ctr" anchorCtr="1">
            <a:noAutofit/>
          </a:bodyPr>
          <a:lstStyle/>
          <a:p>
            <a:r>
              <a:rPr lang="en-US" sz="1400" dirty="0">
                <a:solidFill>
                  <a:schemeClr val="bg1"/>
                </a:solidFill>
                <a:latin typeface="Ekachon" panose="00000500000000000000" pitchFamily="2" charset="-34"/>
                <a:cs typeface="Ekachon" panose="00000500000000000000" pitchFamily="2" charset="-34"/>
              </a:rPr>
              <a:t>ATTACK Party</a:t>
            </a:r>
          </a:p>
        </p:txBody>
      </p:sp>
      <p:sp>
        <p:nvSpPr>
          <p:cNvPr id="11" name="TextBox 10">
            <a:extLst>
              <a:ext uri="{FF2B5EF4-FFF2-40B4-BE49-F238E27FC236}">
                <a16:creationId xmlns:a16="http://schemas.microsoft.com/office/drawing/2014/main" id="{188FB5FC-8034-F6D9-1199-29C292B0F7B4}"/>
              </a:ext>
            </a:extLst>
          </p:cNvPr>
          <p:cNvSpPr txBox="1"/>
          <p:nvPr/>
        </p:nvSpPr>
        <p:spPr>
          <a:xfrm>
            <a:off x="1580738" y="4878620"/>
            <a:ext cx="1462535" cy="237613"/>
          </a:xfrm>
          <a:prstGeom prst="rect">
            <a:avLst/>
          </a:prstGeom>
          <a:solidFill>
            <a:srgbClr val="70CD9D"/>
          </a:solidFill>
          <a:ln>
            <a:noFill/>
          </a:ln>
          <a:effectLst/>
        </p:spPr>
        <p:txBody>
          <a:bodyPr wrap="none" rtlCol="0" anchor="ctr" anchorCtr="1">
            <a:noAutofit/>
          </a:bodyPr>
          <a:lstStyle/>
          <a:p>
            <a:r>
              <a:rPr lang="en-US" sz="1400" dirty="0">
                <a:latin typeface="Ekachon" panose="00000500000000000000" pitchFamily="2" charset="-34"/>
                <a:cs typeface="Ekachon" panose="00000500000000000000" pitchFamily="2" charset="-34"/>
              </a:rPr>
              <a:t>LOVE Party</a:t>
            </a:r>
          </a:p>
        </p:txBody>
      </p:sp>
      <p:sp>
        <p:nvSpPr>
          <p:cNvPr id="22" name="Freeform 501">
            <a:extLst>
              <a:ext uri="{FF2B5EF4-FFF2-40B4-BE49-F238E27FC236}">
                <a16:creationId xmlns:a16="http://schemas.microsoft.com/office/drawing/2014/main" id="{B7E09AF3-EBF4-4BE6-80B0-981C1E5544E2}"/>
              </a:ext>
            </a:extLst>
          </p:cNvPr>
          <p:cNvSpPr>
            <a:spLocks noEditPoints="1"/>
          </p:cNvSpPr>
          <p:nvPr/>
        </p:nvSpPr>
        <p:spPr bwMode="auto">
          <a:xfrm>
            <a:off x="2059780" y="753834"/>
            <a:ext cx="1056799" cy="542427"/>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24" name="TextBox 23">
            <a:extLst>
              <a:ext uri="{FF2B5EF4-FFF2-40B4-BE49-F238E27FC236}">
                <a16:creationId xmlns:a16="http://schemas.microsoft.com/office/drawing/2014/main" id="{BB0958B8-55E7-FE07-7297-D464CDF68E45}"/>
              </a:ext>
            </a:extLst>
          </p:cNvPr>
          <p:cNvSpPr txBox="1"/>
          <p:nvPr/>
        </p:nvSpPr>
        <p:spPr>
          <a:xfrm>
            <a:off x="9698145" y="210189"/>
            <a:ext cx="2237098" cy="523220"/>
          </a:xfrm>
          <a:prstGeom prst="rect">
            <a:avLst/>
          </a:prstGeom>
          <a:solidFill>
            <a:schemeClr val="tx1">
              <a:lumMod val="75000"/>
              <a:lumOff val="25000"/>
            </a:schemeClr>
          </a:solid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dirty="0">
                <a:solidFill>
                  <a:schemeClr val="bg1"/>
                </a:solidFill>
              </a:rPr>
              <a:t>Use Case</a:t>
            </a:r>
          </a:p>
        </p:txBody>
      </p:sp>
    </p:spTree>
    <p:extLst>
      <p:ext uri="{BB962C8B-B14F-4D97-AF65-F5344CB8AC3E}">
        <p14:creationId xmlns:p14="http://schemas.microsoft.com/office/powerpoint/2010/main" val="70132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4D8CC1-A6F5-A356-ADBF-EAEB06D2ED03}"/>
              </a:ext>
            </a:extLst>
          </p:cNvPr>
          <p:cNvPicPr>
            <a:picLocks noChangeAspect="1"/>
          </p:cNvPicPr>
          <p:nvPr/>
        </p:nvPicPr>
        <p:blipFill>
          <a:blip r:embed="rId2"/>
          <a:stretch>
            <a:fillRect/>
          </a:stretch>
        </p:blipFill>
        <p:spPr>
          <a:xfrm>
            <a:off x="3802389" y="3112848"/>
            <a:ext cx="5206232" cy="2623831"/>
          </a:xfrm>
          <a:prstGeom prst="rect">
            <a:avLst/>
          </a:prstGeom>
        </p:spPr>
      </p:pic>
      <p:pic>
        <p:nvPicPr>
          <p:cNvPr id="5" name="Picture 4">
            <a:extLst>
              <a:ext uri="{FF2B5EF4-FFF2-40B4-BE49-F238E27FC236}">
                <a16:creationId xmlns:a16="http://schemas.microsoft.com/office/drawing/2014/main" id="{0299C917-97E7-9471-D9B9-FB03DC4D24E3}"/>
              </a:ext>
            </a:extLst>
          </p:cNvPr>
          <p:cNvPicPr>
            <a:picLocks noChangeAspect="1"/>
          </p:cNvPicPr>
          <p:nvPr/>
        </p:nvPicPr>
        <p:blipFill>
          <a:blip r:embed="rId3"/>
          <a:stretch>
            <a:fillRect/>
          </a:stretch>
        </p:blipFill>
        <p:spPr>
          <a:xfrm>
            <a:off x="2611580" y="959269"/>
            <a:ext cx="7420653" cy="2022492"/>
          </a:xfrm>
          <a:prstGeom prst="rect">
            <a:avLst/>
          </a:prstGeom>
        </p:spPr>
      </p:pic>
      <p:pic>
        <p:nvPicPr>
          <p:cNvPr id="7" name="Picture 6">
            <a:extLst>
              <a:ext uri="{FF2B5EF4-FFF2-40B4-BE49-F238E27FC236}">
                <a16:creationId xmlns:a16="http://schemas.microsoft.com/office/drawing/2014/main" id="{EAFE4A35-DC4E-48D8-793C-C73B49B0B718}"/>
              </a:ext>
            </a:extLst>
          </p:cNvPr>
          <p:cNvPicPr>
            <a:picLocks noChangeAspect="1"/>
          </p:cNvPicPr>
          <p:nvPr/>
        </p:nvPicPr>
        <p:blipFill>
          <a:blip r:embed="rId4"/>
          <a:stretch>
            <a:fillRect/>
          </a:stretch>
        </p:blipFill>
        <p:spPr>
          <a:xfrm>
            <a:off x="10161070" y="1224437"/>
            <a:ext cx="1381318" cy="1267002"/>
          </a:xfrm>
          <a:prstGeom prst="rect">
            <a:avLst/>
          </a:prstGeom>
        </p:spPr>
      </p:pic>
      <p:sp>
        <p:nvSpPr>
          <p:cNvPr id="2" name="Slide Number Placeholder 1">
            <a:extLst>
              <a:ext uri="{FF2B5EF4-FFF2-40B4-BE49-F238E27FC236}">
                <a16:creationId xmlns:a16="http://schemas.microsoft.com/office/drawing/2014/main" id="{16E0A1FA-4D41-2FAD-8287-43A380082AAA}"/>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37</a:t>
            </a:fld>
            <a:endParaRPr lang="en-US" sz="1400" dirty="0">
              <a:latin typeface="Century Gothic" panose="020B0502020202020204" pitchFamily="34" charset="0"/>
              <a:cs typeface="Ekachon" panose="00000500000000000000" pitchFamily="2" charset="-34"/>
            </a:endParaRPr>
          </a:p>
        </p:txBody>
      </p:sp>
      <p:sp>
        <p:nvSpPr>
          <p:cNvPr id="11" name="Freeform 501">
            <a:extLst>
              <a:ext uri="{FF2B5EF4-FFF2-40B4-BE49-F238E27FC236}">
                <a16:creationId xmlns:a16="http://schemas.microsoft.com/office/drawing/2014/main" id="{E063870A-8F20-45E8-6B33-AA31E04DB652}"/>
              </a:ext>
            </a:extLst>
          </p:cNvPr>
          <p:cNvSpPr>
            <a:spLocks noEditPoints="1"/>
          </p:cNvSpPr>
          <p:nvPr/>
        </p:nvSpPr>
        <p:spPr bwMode="auto">
          <a:xfrm>
            <a:off x="3802389" y="3662492"/>
            <a:ext cx="1756747" cy="467591"/>
          </a:xfrm>
          <a:custGeom>
            <a:avLst/>
            <a:gdLst>
              <a:gd name="T0" fmla="*/ 450 w 500"/>
              <a:gd name="T1" fmla="*/ 71 h 305"/>
              <a:gd name="T2" fmla="*/ 422 w 500"/>
              <a:gd name="T3" fmla="*/ 60 h 305"/>
              <a:gd name="T4" fmla="*/ 366 w 500"/>
              <a:gd name="T5" fmla="*/ 54 h 305"/>
              <a:gd name="T6" fmla="*/ 299 w 500"/>
              <a:gd name="T7" fmla="*/ 46 h 305"/>
              <a:gd name="T8" fmla="*/ 265 w 500"/>
              <a:gd name="T9" fmla="*/ 53 h 305"/>
              <a:gd name="T10" fmla="*/ 264 w 500"/>
              <a:gd name="T11" fmla="*/ 53 h 305"/>
              <a:gd name="T12" fmla="*/ 265 w 500"/>
              <a:gd name="T13" fmla="*/ 51 h 305"/>
              <a:gd name="T14" fmla="*/ 265 w 500"/>
              <a:gd name="T15" fmla="*/ 51 h 305"/>
              <a:gd name="T16" fmla="*/ 264 w 500"/>
              <a:gd name="T17" fmla="*/ 51 h 305"/>
              <a:gd name="T18" fmla="*/ 265 w 500"/>
              <a:gd name="T19" fmla="*/ 58 h 305"/>
              <a:gd name="T20" fmla="*/ 263 w 500"/>
              <a:gd name="T21" fmla="*/ 51 h 305"/>
              <a:gd name="T22" fmla="*/ 262 w 500"/>
              <a:gd name="T23" fmla="*/ 53 h 305"/>
              <a:gd name="T24" fmla="*/ 262 w 500"/>
              <a:gd name="T25" fmla="*/ 56 h 305"/>
              <a:gd name="T26" fmla="*/ 262 w 500"/>
              <a:gd name="T27" fmla="*/ 58 h 305"/>
              <a:gd name="T28" fmla="*/ 339 w 500"/>
              <a:gd name="T29" fmla="*/ 54 h 305"/>
              <a:gd name="T30" fmla="*/ 264 w 500"/>
              <a:gd name="T31" fmla="*/ 56 h 305"/>
              <a:gd name="T32" fmla="*/ 263 w 500"/>
              <a:gd name="T33" fmla="*/ 56 h 305"/>
              <a:gd name="T34" fmla="*/ 260 w 500"/>
              <a:gd name="T35" fmla="*/ 52 h 305"/>
              <a:gd name="T36" fmla="*/ 263 w 500"/>
              <a:gd name="T37" fmla="*/ 52 h 305"/>
              <a:gd name="T38" fmla="*/ 494 w 500"/>
              <a:gd name="T39" fmla="*/ 169 h 305"/>
              <a:gd name="T40" fmla="*/ 465 w 500"/>
              <a:gd name="T41" fmla="*/ 217 h 305"/>
              <a:gd name="T42" fmla="*/ 167 w 500"/>
              <a:gd name="T43" fmla="*/ 304 h 305"/>
              <a:gd name="T44" fmla="*/ 2 w 500"/>
              <a:gd name="T45" fmla="*/ 232 h 305"/>
              <a:gd name="T46" fmla="*/ 61 w 500"/>
              <a:gd name="T47" fmla="*/ 102 h 305"/>
              <a:gd name="T48" fmla="*/ 180 w 500"/>
              <a:gd name="T49" fmla="*/ 28 h 305"/>
              <a:gd name="T50" fmla="*/ 304 w 500"/>
              <a:gd name="T51" fmla="*/ 1 h 305"/>
              <a:gd name="T52" fmla="*/ 398 w 500"/>
              <a:gd name="T53" fmla="*/ 6 h 305"/>
              <a:gd name="T54" fmla="*/ 416 w 500"/>
              <a:gd name="T55" fmla="*/ 12 h 305"/>
              <a:gd name="T56" fmla="*/ 424 w 500"/>
              <a:gd name="T57" fmla="*/ 14 h 305"/>
              <a:gd name="T58" fmla="*/ 431 w 500"/>
              <a:gd name="T59" fmla="*/ 19 h 305"/>
              <a:gd name="T60" fmla="*/ 431 w 500"/>
              <a:gd name="T61" fmla="*/ 26 h 305"/>
              <a:gd name="T62" fmla="*/ 423 w 500"/>
              <a:gd name="T63" fmla="*/ 32 h 305"/>
              <a:gd name="T64" fmla="*/ 416 w 500"/>
              <a:gd name="T65" fmla="*/ 31 h 305"/>
              <a:gd name="T66" fmla="*/ 411 w 500"/>
              <a:gd name="T67" fmla="*/ 27 h 305"/>
              <a:gd name="T68" fmla="*/ 383 w 500"/>
              <a:gd name="T69" fmla="*/ 20 h 305"/>
              <a:gd name="T70" fmla="*/ 196 w 500"/>
              <a:gd name="T71" fmla="*/ 38 h 305"/>
              <a:gd name="T72" fmla="*/ 59 w 500"/>
              <a:gd name="T73" fmla="*/ 125 h 305"/>
              <a:gd name="T74" fmla="*/ 51 w 500"/>
              <a:gd name="T75" fmla="*/ 267 h 305"/>
              <a:gd name="T76" fmla="*/ 251 w 500"/>
              <a:gd name="T77" fmla="*/ 289 h 305"/>
              <a:gd name="T78" fmla="*/ 456 w 500"/>
              <a:gd name="T79" fmla="*/ 207 h 305"/>
              <a:gd name="T80" fmla="*/ 487 w 500"/>
              <a:gd name="T81" fmla="*/ 146 h 305"/>
              <a:gd name="T82" fmla="*/ 462 w 500"/>
              <a:gd name="T83" fmla="*/ 91 h 305"/>
              <a:gd name="T84" fmla="*/ 402 w 500"/>
              <a:gd name="T85" fmla="*/ 64 h 305"/>
              <a:gd name="T86" fmla="*/ 367 w 500"/>
              <a:gd name="T87" fmla="*/ 55 h 305"/>
              <a:gd name="T88" fmla="*/ 262 w 500"/>
              <a:gd name="T89" fmla="*/ 58 h 305"/>
              <a:gd name="T90" fmla="*/ 330 w 500"/>
              <a:gd name="T91" fmla="*/ 51 h 305"/>
              <a:gd name="T92" fmla="*/ 418 w 500"/>
              <a:gd name="T93" fmla="*/ 66 h 305"/>
              <a:gd name="T94" fmla="*/ 338 w 500"/>
              <a:gd name="T95" fmla="*/ 47 h 305"/>
              <a:gd name="T96" fmla="*/ 375 w 500"/>
              <a:gd name="T97" fmla="*/ 51 h 305"/>
              <a:gd name="T98" fmla="*/ 369 w 500"/>
              <a:gd name="T99" fmla="*/ 49 h 305"/>
              <a:gd name="T100" fmla="*/ 320 w 500"/>
              <a:gd name="T101" fmla="*/ 45 h 305"/>
              <a:gd name="T102" fmla="*/ 321 w 500"/>
              <a:gd name="T103" fmla="*/ 44 h 305"/>
              <a:gd name="T104" fmla="*/ 307 w 500"/>
              <a:gd name="T105" fmla="*/ 44 h 305"/>
              <a:gd name="T106" fmla="*/ 360 w 500"/>
              <a:gd name="T107" fmla="*/ 45 h 305"/>
              <a:gd name="T108" fmla="*/ 424 w 500"/>
              <a:gd name="T109" fmla="*/ 61 h 305"/>
              <a:gd name="T110" fmla="*/ 480 w 500"/>
              <a:gd name="T111" fmla="*/ 91 h 305"/>
              <a:gd name="T112" fmla="*/ 500 w 500"/>
              <a:gd name="T113" fmla="*/ 148 h 305"/>
              <a:gd name="T114" fmla="*/ 366 w 500"/>
              <a:gd name="T115" fmla="*/ 47 h 305"/>
              <a:gd name="T116" fmla="*/ 391 w 500"/>
              <a:gd name="T117" fmla="*/ 61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00" h="305">
                <a:moveTo>
                  <a:pt x="484" y="124"/>
                </a:moveTo>
                <a:cubicBezTo>
                  <a:pt x="485" y="125"/>
                  <a:pt x="485" y="127"/>
                  <a:pt x="485" y="128"/>
                </a:cubicBezTo>
                <a:lnTo>
                  <a:pt x="484" y="124"/>
                </a:lnTo>
                <a:close/>
                <a:moveTo>
                  <a:pt x="450" y="71"/>
                </a:moveTo>
                <a:cubicBezTo>
                  <a:pt x="449" y="70"/>
                  <a:pt x="448" y="69"/>
                  <a:pt x="445" y="68"/>
                </a:cubicBezTo>
                <a:cubicBezTo>
                  <a:pt x="445" y="68"/>
                  <a:pt x="449" y="70"/>
                  <a:pt x="450" y="71"/>
                </a:cubicBezTo>
                <a:close/>
                <a:moveTo>
                  <a:pt x="438" y="65"/>
                </a:moveTo>
                <a:cubicBezTo>
                  <a:pt x="440" y="66"/>
                  <a:pt x="443" y="67"/>
                  <a:pt x="443" y="67"/>
                </a:cubicBezTo>
                <a:cubicBezTo>
                  <a:pt x="442" y="67"/>
                  <a:pt x="438" y="65"/>
                  <a:pt x="438" y="65"/>
                </a:cubicBezTo>
                <a:close/>
                <a:moveTo>
                  <a:pt x="422" y="60"/>
                </a:moveTo>
                <a:cubicBezTo>
                  <a:pt x="420" y="60"/>
                  <a:pt x="417" y="58"/>
                  <a:pt x="417" y="58"/>
                </a:cubicBezTo>
                <a:cubicBezTo>
                  <a:pt x="418" y="59"/>
                  <a:pt x="421" y="60"/>
                  <a:pt x="422" y="60"/>
                </a:cubicBezTo>
                <a:close/>
                <a:moveTo>
                  <a:pt x="413" y="55"/>
                </a:moveTo>
                <a:cubicBezTo>
                  <a:pt x="410" y="54"/>
                  <a:pt x="405" y="52"/>
                  <a:pt x="404" y="52"/>
                </a:cubicBezTo>
                <a:cubicBezTo>
                  <a:pt x="408" y="53"/>
                  <a:pt x="411" y="54"/>
                  <a:pt x="413" y="55"/>
                </a:cubicBezTo>
                <a:close/>
                <a:moveTo>
                  <a:pt x="366" y="54"/>
                </a:moveTo>
                <a:cubicBezTo>
                  <a:pt x="370" y="55"/>
                  <a:pt x="379" y="56"/>
                  <a:pt x="384" y="57"/>
                </a:cubicBezTo>
                <a:cubicBezTo>
                  <a:pt x="379" y="56"/>
                  <a:pt x="372" y="55"/>
                  <a:pt x="366" y="54"/>
                </a:cubicBezTo>
                <a:close/>
                <a:moveTo>
                  <a:pt x="366" y="49"/>
                </a:moveTo>
                <a:cubicBezTo>
                  <a:pt x="361" y="48"/>
                  <a:pt x="361" y="48"/>
                  <a:pt x="361" y="48"/>
                </a:cubicBezTo>
                <a:cubicBezTo>
                  <a:pt x="359" y="48"/>
                  <a:pt x="347" y="47"/>
                  <a:pt x="348" y="47"/>
                </a:cubicBezTo>
                <a:cubicBezTo>
                  <a:pt x="356" y="47"/>
                  <a:pt x="366" y="49"/>
                  <a:pt x="372" y="50"/>
                </a:cubicBezTo>
                <a:cubicBezTo>
                  <a:pt x="370" y="50"/>
                  <a:pt x="368" y="50"/>
                  <a:pt x="366" y="49"/>
                </a:cubicBezTo>
                <a:close/>
                <a:moveTo>
                  <a:pt x="299" y="46"/>
                </a:moveTo>
                <a:cubicBezTo>
                  <a:pt x="296" y="46"/>
                  <a:pt x="296" y="46"/>
                  <a:pt x="296" y="46"/>
                </a:cubicBezTo>
                <a:cubicBezTo>
                  <a:pt x="296" y="47"/>
                  <a:pt x="296" y="47"/>
                  <a:pt x="297" y="47"/>
                </a:cubicBezTo>
                <a:cubicBezTo>
                  <a:pt x="299" y="46"/>
                  <a:pt x="299" y="46"/>
                  <a:pt x="299" y="46"/>
                </a:cubicBezTo>
                <a:close/>
                <a:moveTo>
                  <a:pt x="264" y="53"/>
                </a:moveTo>
                <a:cubicBezTo>
                  <a:pt x="264" y="53"/>
                  <a:pt x="264" y="53"/>
                  <a:pt x="264" y="53"/>
                </a:cubicBezTo>
                <a:cubicBezTo>
                  <a:pt x="264" y="53"/>
                  <a:pt x="265" y="53"/>
                  <a:pt x="265" y="53"/>
                </a:cubicBezTo>
                <a:cubicBezTo>
                  <a:pt x="265" y="53"/>
                  <a:pt x="265" y="53"/>
                  <a:pt x="265" y="53"/>
                </a:cubicBezTo>
                <a:cubicBezTo>
                  <a:pt x="269" y="52"/>
                  <a:pt x="269" y="52"/>
                  <a:pt x="269" y="52"/>
                </a:cubicBezTo>
                <a:lnTo>
                  <a:pt x="264" y="53"/>
                </a:lnTo>
                <a:close/>
                <a:moveTo>
                  <a:pt x="264" y="53"/>
                </a:moveTo>
                <a:cubicBezTo>
                  <a:pt x="264" y="53"/>
                  <a:pt x="264" y="53"/>
                  <a:pt x="264" y="53"/>
                </a:cubicBezTo>
                <a:cubicBezTo>
                  <a:pt x="264" y="53"/>
                  <a:pt x="264" y="53"/>
                  <a:pt x="264" y="53"/>
                </a:cubicBezTo>
                <a:cubicBezTo>
                  <a:pt x="263" y="53"/>
                  <a:pt x="264" y="53"/>
                  <a:pt x="264" y="53"/>
                </a:cubicBezTo>
                <a:close/>
                <a:moveTo>
                  <a:pt x="264" y="53"/>
                </a:moveTo>
                <a:cubicBezTo>
                  <a:pt x="264" y="53"/>
                  <a:pt x="264" y="53"/>
                  <a:pt x="264" y="53"/>
                </a:cubicBezTo>
                <a:cubicBezTo>
                  <a:pt x="264" y="53"/>
                  <a:pt x="264" y="53"/>
                  <a:pt x="264" y="53"/>
                </a:cubicBezTo>
                <a:cubicBezTo>
                  <a:pt x="264" y="53"/>
                  <a:pt x="264" y="53"/>
                  <a:pt x="264" y="53"/>
                </a:cubicBezTo>
                <a:close/>
                <a:moveTo>
                  <a:pt x="265" y="51"/>
                </a:moveTo>
                <a:cubicBezTo>
                  <a:pt x="264" y="51"/>
                  <a:pt x="264" y="51"/>
                  <a:pt x="264" y="51"/>
                </a:cubicBezTo>
                <a:cubicBezTo>
                  <a:pt x="264" y="51"/>
                  <a:pt x="264" y="51"/>
                  <a:pt x="264" y="51"/>
                </a:cubicBezTo>
                <a:cubicBezTo>
                  <a:pt x="264" y="51"/>
                  <a:pt x="264" y="51"/>
                  <a:pt x="265" y="51"/>
                </a:cubicBezTo>
                <a:cubicBezTo>
                  <a:pt x="265" y="51"/>
                  <a:pt x="265" y="51"/>
                  <a:pt x="265" y="51"/>
                </a:cubicBezTo>
                <a:cubicBezTo>
                  <a:pt x="265" y="51"/>
                  <a:pt x="265" y="51"/>
                  <a:pt x="265" y="50"/>
                </a:cubicBezTo>
                <a:cubicBezTo>
                  <a:pt x="265" y="51"/>
                  <a:pt x="265" y="51"/>
                  <a:pt x="265" y="51"/>
                </a:cubicBezTo>
                <a:close/>
                <a:moveTo>
                  <a:pt x="265" y="57"/>
                </a:moveTo>
                <a:cubicBezTo>
                  <a:pt x="265" y="57"/>
                  <a:pt x="265" y="57"/>
                  <a:pt x="265" y="57"/>
                </a:cubicBezTo>
                <a:cubicBezTo>
                  <a:pt x="265" y="57"/>
                  <a:pt x="265" y="57"/>
                  <a:pt x="265" y="57"/>
                </a:cubicBezTo>
                <a:close/>
                <a:moveTo>
                  <a:pt x="264" y="51"/>
                </a:moveTo>
                <a:cubicBezTo>
                  <a:pt x="264" y="51"/>
                  <a:pt x="264" y="52"/>
                  <a:pt x="264" y="52"/>
                </a:cubicBezTo>
                <a:cubicBezTo>
                  <a:pt x="264" y="52"/>
                  <a:pt x="264" y="52"/>
                  <a:pt x="264" y="51"/>
                </a:cubicBezTo>
                <a:close/>
                <a:moveTo>
                  <a:pt x="264" y="51"/>
                </a:moveTo>
                <a:cubicBezTo>
                  <a:pt x="264" y="51"/>
                  <a:pt x="264" y="51"/>
                  <a:pt x="264" y="51"/>
                </a:cubicBezTo>
                <a:cubicBezTo>
                  <a:pt x="264" y="51"/>
                  <a:pt x="264" y="51"/>
                  <a:pt x="264" y="51"/>
                </a:cubicBezTo>
                <a:close/>
                <a:moveTo>
                  <a:pt x="265" y="58"/>
                </a:moveTo>
                <a:cubicBezTo>
                  <a:pt x="265" y="58"/>
                  <a:pt x="265" y="58"/>
                  <a:pt x="265" y="58"/>
                </a:cubicBezTo>
                <a:cubicBezTo>
                  <a:pt x="265" y="58"/>
                  <a:pt x="265" y="58"/>
                  <a:pt x="265" y="58"/>
                </a:cubicBezTo>
                <a:close/>
                <a:moveTo>
                  <a:pt x="265" y="57"/>
                </a:moveTo>
                <a:cubicBezTo>
                  <a:pt x="264" y="57"/>
                  <a:pt x="264" y="57"/>
                  <a:pt x="264" y="57"/>
                </a:cubicBezTo>
                <a:cubicBezTo>
                  <a:pt x="264" y="57"/>
                  <a:pt x="265" y="57"/>
                  <a:pt x="265" y="57"/>
                </a:cubicBezTo>
                <a:close/>
                <a:moveTo>
                  <a:pt x="263" y="51"/>
                </a:moveTo>
                <a:cubicBezTo>
                  <a:pt x="263" y="51"/>
                  <a:pt x="263" y="51"/>
                  <a:pt x="263" y="51"/>
                </a:cubicBezTo>
                <a:cubicBezTo>
                  <a:pt x="263" y="51"/>
                  <a:pt x="263" y="51"/>
                  <a:pt x="263" y="51"/>
                </a:cubicBezTo>
                <a:close/>
                <a:moveTo>
                  <a:pt x="263" y="54"/>
                </a:moveTo>
                <a:cubicBezTo>
                  <a:pt x="263" y="54"/>
                  <a:pt x="263" y="53"/>
                  <a:pt x="263" y="53"/>
                </a:cubicBezTo>
                <a:cubicBezTo>
                  <a:pt x="263" y="53"/>
                  <a:pt x="263" y="53"/>
                  <a:pt x="263" y="54"/>
                </a:cubicBezTo>
                <a:close/>
                <a:moveTo>
                  <a:pt x="262" y="53"/>
                </a:moveTo>
                <a:cubicBezTo>
                  <a:pt x="263" y="53"/>
                  <a:pt x="263" y="53"/>
                  <a:pt x="263" y="53"/>
                </a:cubicBezTo>
                <a:cubicBezTo>
                  <a:pt x="263" y="53"/>
                  <a:pt x="262" y="53"/>
                  <a:pt x="262" y="53"/>
                </a:cubicBezTo>
                <a:close/>
                <a:moveTo>
                  <a:pt x="262" y="53"/>
                </a:moveTo>
                <a:cubicBezTo>
                  <a:pt x="262" y="52"/>
                  <a:pt x="262" y="53"/>
                  <a:pt x="262" y="53"/>
                </a:cubicBezTo>
                <a:cubicBezTo>
                  <a:pt x="262" y="53"/>
                  <a:pt x="262" y="52"/>
                  <a:pt x="262" y="52"/>
                </a:cubicBezTo>
                <a:cubicBezTo>
                  <a:pt x="262" y="53"/>
                  <a:pt x="262" y="53"/>
                  <a:pt x="262" y="53"/>
                </a:cubicBezTo>
                <a:close/>
                <a:moveTo>
                  <a:pt x="262" y="56"/>
                </a:moveTo>
                <a:cubicBezTo>
                  <a:pt x="263" y="56"/>
                  <a:pt x="262" y="56"/>
                  <a:pt x="262" y="56"/>
                </a:cubicBezTo>
                <a:close/>
                <a:moveTo>
                  <a:pt x="261" y="58"/>
                </a:moveTo>
                <a:cubicBezTo>
                  <a:pt x="262" y="58"/>
                  <a:pt x="262" y="58"/>
                  <a:pt x="262" y="58"/>
                </a:cubicBezTo>
                <a:cubicBezTo>
                  <a:pt x="262" y="58"/>
                  <a:pt x="261" y="58"/>
                  <a:pt x="261" y="58"/>
                </a:cubicBezTo>
                <a:close/>
                <a:moveTo>
                  <a:pt x="262" y="58"/>
                </a:moveTo>
                <a:cubicBezTo>
                  <a:pt x="262" y="58"/>
                  <a:pt x="262" y="58"/>
                  <a:pt x="262" y="58"/>
                </a:cubicBezTo>
                <a:cubicBezTo>
                  <a:pt x="262" y="59"/>
                  <a:pt x="262" y="59"/>
                  <a:pt x="262" y="58"/>
                </a:cubicBezTo>
                <a:close/>
                <a:moveTo>
                  <a:pt x="262" y="61"/>
                </a:moveTo>
                <a:cubicBezTo>
                  <a:pt x="262" y="61"/>
                  <a:pt x="262" y="61"/>
                  <a:pt x="262" y="61"/>
                </a:cubicBezTo>
                <a:cubicBezTo>
                  <a:pt x="262" y="61"/>
                  <a:pt x="262" y="61"/>
                  <a:pt x="262" y="61"/>
                </a:cubicBezTo>
                <a:close/>
                <a:moveTo>
                  <a:pt x="261" y="61"/>
                </a:moveTo>
                <a:cubicBezTo>
                  <a:pt x="260" y="61"/>
                  <a:pt x="260" y="61"/>
                  <a:pt x="261" y="61"/>
                </a:cubicBezTo>
                <a:close/>
                <a:moveTo>
                  <a:pt x="339" y="54"/>
                </a:moveTo>
                <a:cubicBezTo>
                  <a:pt x="334" y="54"/>
                  <a:pt x="330" y="54"/>
                  <a:pt x="326" y="54"/>
                </a:cubicBezTo>
                <a:cubicBezTo>
                  <a:pt x="329" y="54"/>
                  <a:pt x="333" y="54"/>
                  <a:pt x="336" y="54"/>
                </a:cubicBezTo>
                <a:cubicBezTo>
                  <a:pt x="336" y="54"/>
                  <a:pt x="338" y="54"/>
                  <a:pt x="339" y="54"/>
                </a:cubicBezTo>
                <a:close/>
                <a:moveTo>
                  <a:pt x="263" y="56"/>
                </a:moveTo>
                <a:cubicBezTo>
                  <a:pt x="264" y="56"/>
                  <a:pt x="264" y="56"/>
                  <a:pt x="264" y="56"/>
                </a:cubicBezTo>
                <a:cubicBezTo>
                  <a:pt x="264" y="56"/>
                  <a:pt x="264" y="56"/>
                  <a:pt x="264" y="56"/>
                </a:cubicBezTo>
                <a:cubicBezTo>
                  <a:pt x="264" y="56"/>
                  <a:pt x="265" y="56"/>
                  <a:pt x="265" y="56"/>
                </a:cubicBezTo>
                <a:cubicBezTo>
                  <a:pt x="265" y="56"/>
                  <a:pt x="265" y="56"/>
                  <a:pt x="265" y="56"/>
                </a:cubicBezTo>
                <a:cubicBezTo>
                  <a:pt x="265" y="56"/>
                  <a:pt x="265" y="56"/>
                  <a:pt x="265" y="56"/>
                </a:cubicBezTo>
                <a:cubicBezTo>
                  <a:pt x="265" y="56"/>
                  <a:pt x="265" y="56"/>
                  <a:pt x="265" y="56"/>
                </a:cubicBezTo>
                <a:cubicBezTo>
                  <a:pt x="265" y="56"/>
                  <a:pt x="265" y="56"/>
                  <a:pt x="265" y="55"/>
                </a:cubicBezTo>
                <a:cubicBezTo>
                  <a:pt x="265" y="56"/>
                  <a:pt x="264" y="56"/>
                  <a:pt x="263" y="56"/>
                </a:cubicBezTo>
                <a:close/>
                <a:moveTo>
                  <a:pt x="264" y="52"/>
                </a:moveTo>
                <a:cubicBezTo>
                  <a:pt x="264" y="52"/>
                  <a:pt x="264" y="52"/>
                  <a:pt x="264" y="52"/>
                </a:cubicBezTo>
                <a:cubicBezTo>
                  <a:pt x="264" y="52"/>
                  <a:pt x="263" y="52"/>
                  <a:pt x="263" y="52"/>
                </a:cubicBezTo>
                <a:cubicBezTo>
                  <a:pt x="263" y="52"/>
                  <a:pt x="264" y="52"/>
                  <a:pt x="264" y="52"/>
                </a:cubicBezTo>
                <a:close/>
                <a:moveTo>
                  <a:pt x="261" y="53"/>
                </a:moveTo>
                <a:cubicBezTo>
                  <a:pt x="261" y="52"/>
                  <a:pt x="261" y="52"/>
                  <a:pt x="260" y="52"/>
                </a:cubicBezTo>
                <a:cubicBezTo>
                  <a:pt x="260" y="53"/>
                  <a:pt x="259" y="53"/>
                  <a:pt x="259" y="53"/>
                </a:cubicBezTo>
                <a:cubicBezTo>
                  <a:pt x="259" y="53"/>
                  <a:pt x="260" y="53"/>
                  <a:pt x="260" y="53"/>
                </a:cubicBezTo>
                <a:cubicBezTo>
                  <a:pt x="260" y="53"/>
                  <a:pt x="260" y="53"/>
                  <a:pt x="260" y="53"/>
                </a:cubicBezTo>
                <a:cubicBezTo>
                  <a:pt x="261" y="53"/>
                  <a:pt x="261" y="53"/>
                  <a:pt x="262" y="52"/>
                </a:cubicBezTo>
                <a:cubicBezTo>
                  <a:pt x="262" y="52"/>
                  <a:pt x="262" y="52"/>
                  <a:pt x="262" y="52"/>
                </a:cubicBezTo>
                <a:cubicBezTo>
                  <a:pt x="262" y="52"/>
                  <a:pt x="263" y="52"/>
                  <a:pt x="263" y="52"/>
                </a:cubicBezTo>
                <a:cubicBezTo>
                  <a:pt x="262" y="52"/>
                  <a:pt x="262" y="52"/>
                  <a:pt x="261" y="53"/>
                </a:cubicBezTo>
                <a:close/>
                <a:moveTo>
                  <a:pt x="262" y="59"/>
                </a:moveTo>
                <a:cubicBezTo>
                  <a:pt x="262" y="59"/>
                  <a:pt x="262" y="59"/>
                  <a:pt x="262" y="59"/>
                </a:cubicBezTo>
                <a:cubicBezTo>
                  <a:pt x="262" y="59"/>
                  <a:pt x="262" y="59"/>
                  <a:pt x="262" y="59"/>
                </a:cubicBezTo>
                <a:close/>
                <a:moveTo>
                  <a:pt x="500" y="148"/>
                </a:moveTo>
                <a:cubicBezTo>
                  <a:pt x="498" y="158"/>
                  <a:pt x="496" y="166"/>
                  <a:pt x="494" y="169"/>
                </a:cubicBezTo>
                <a:cubicBezTo>
                  <a:pt x="493" y="172"/>
                  <a:pt x="495" y="168"/>
                  <a:pt x="494" y="170"/>
                </a:cubicBezTo>
                <a:cubicBezTo>
                  <a:pt x="493" y="174"/>
                  <a:pt x="490" y="181"/>
                  <a:pt x="488" y="184"/>
                </a:cubicBezTo>
                <a:cubicBezTo>
                  <a:pt x="486" y="189"/>
                  <a:pt x="483" y="194"/>
                  <a:pt x="480" y="199"/>
                </a:cubicBezTo>
                <a:cubicBezTo>
                  <a:pt x="478" y="202"/>
                  <a:pt x="477" y="204"/>
                  <a:pt x="475" y="206"/>
                </a:cubicBezTo>
                <a:cubicBezTo>
                  <a:pt x="470" y="212"/>
                  <a:pt x="470" y="212"/>
                  <a:pt x="470" y="212"/>
                </a:cubicBezTo>
                <a:cubicBezTo>
                  <a:pt x="469" y="214"/>
                  <a:pt x="466" y="216"/>
                  <a:pt x="465" y="217"/>
                </a:cubicBezTo>
                <a:cubicBezTo>
                  <a:pt x="462" y="221"/>
                  <a:pt x="456" y="228"/>
                  <a:pt x="452" y="232"/>
                </a:cubicBezTo>
                <a:cubicBezTo>
                  <a:pt x="438" y="245"/>
                  <a:pt x="422" y="256"/>
                  <a:pt x="405" y="264"/>
                </a:cubicBezTo>
                <a:cubicBezTo>
                  <a:pt x="387" y="272"/>
                  <a:pt x="369" y="278"/>
                  <a:pt x="351" y="284"/>
                </a:cubicBezTo>
                <a:cubicBezTo>
                  <a:pt x="314" y="295"/>
                  <a:pt x="277" y="301"/>
                  <a:pt x="239" y="304"/>
                </a:cubicBezTo>
                <a:cubicBezTo>
                  <a:pt x="221" y="305"/>
                  <a:pt x="200" y="305"/>
                  <a:pt x="183" y="305"/>
                </a:cubicBezTo>
                <a:cubicBezTo>
                  <a:pt x="177" y="304"/>
                  <a:pt x="172" y="304"/>
                  <a:pt x="167" y="304"/>
                </a:cubicBezTo>
                <a:cubicBezTo>
                  <a:pt x="155" y="303"/>
                  <a:pt x="142" y="302"/>
                  <a:pt x="129" y="301"/>
                </a:cubicBezTo>
                <a:cubicBezTo>
                  <a:pt x="116" y="299"/>
                  <a:pt x="103" y="298"/>
                  <a:pt x="93" y="296"/>
                </a:cubicBezTo>
                <a:cubicBezTo>
                  <a:pt x="77" y="292"/>
                  <a:pt x="61" y="288"/>
                  <a:pt x="45" y="280"/>
                </a:cubicBezTo>
                <a:cubicBezTo>
                  <a:pt x="38" y="277"/>
                  <a:pt x="32" y="273"/>
                  <a:pt x="27" y="269"/>
                </a:cubicBezTo>
                <a:cubicBezTo>
                  <a:pt x="24" y="268"/>
                  <a:pt x="22" y="266"/>
                  <a:pt x="20" y="264"/>
                </a:cubicBezTo>
                <a:cubicBezTo>
                  <a:pt x="11" y="256"/>
                  <a:pt x="4" y="244"/>
                  <a:pt x="2" y="232"/>
                </a:cubicBezTo>
                <a:cubicBezTo>
                  <a:pt x="1" y="225"/>
                  <a:pt x="0" y="219"/>
                  <a:pt x="0" y="213"/>
                </a:cubicBezTo>
                <a:cubicBezTo>
                  <a:pt x="0" y="203"/>
                  <a:pt x="2" y="191"/>
                  <a:pt x="6" y="180"/>
                </a:cubicBezTo>
                <a:cubicBezTo>
                  <a:pt x="10" y="169"/>
                  <a:pt x="16" y="158"/>
                  <a:pt x="22" y="148"/>
                </a:cubicBezTo>
                <a:cubicBezTo>
                  <a:pt x="25" y="143"/>
                  <a:pt x="29" y="139"/>
                  <a:pt x="32" y="134"/>
                </a:cubicBezTo>
                <a:cubicBezTo>
                  <a:pt x="34" y="132"/>
                  <a:pt x="36" y="130"/>
                  <a:pt x="38" y="127"/>
                </a:cubicBezTo>
                <a:cubicBezTo>
                  <a:pt x="44" y="119"/>
                  <a:pt x="54" y="109"/>
                  <a:pt x="61" y="102"/>
                </a:cubicBezTo>
                <a:cubicBezTo>
                  <a:pt x="65" y="98"/>
                  <a:pt x="69" y="95"/>
                  <a:pt x="74" y="91"/>
                </a:cubicBezTo>
                <a:cubicBezTo>
                  <a:pt x="83" y="83"/>
                  <a:pt x="92" y="76"/>
                  <a:pt x="100" y="70"/>
                </a:cubicBezTo>
                <a:cubicBezTo>
                  <a:pt x="111" y="62"/>
                  <a:pt x="128" y="52"/>
                  <a:pt x="143" y="45"/>
                </a:cubicBezTo>
                <a:cubicBezTo>
                  <a:pt x="144" y="44"/>
                  <a:pt x="144" y="44"/>
                  <a:pt x="144" y="44"/>
                </a:cubicBezTo>
                <a:cubicBezTo>
                  <a:pt x="155" y="39"/>
                  <a:pt x="166" y="33"/>
                  <a:pt x="177" y="29"/>
                </a:cubicBezTo>
                <a:cubicBezTo>
                  <a:pt x="179" y="29"/>
                  <a:pt x="179" y="29"/>
                  <a:pt x="180" y="28"/>
                </a:cubicBezTo>
                <a:cubicBezTo>
                  <a:pt x="194" y="23"/>
                  <a:pt x="194" y="23"/>
                  <a:pt x="194" y="23"/>
                </a:cubicBezTo>
                <a:cubicBezTo>
                  <a:pt x="215" y="16"/>
                  <a:pt x="231" y="12"/>
                  <a:pt x="249" y="9"/>
                </a:cubicBezTo>
                <a:cubicBezTo>
                  <a:pt x="259" y="6"/>
                  <a:pt x="271" y="5"/>
                  <a:pt x="281" y="3"/>
                </a:cubicBezTo>
                <a:cubicBezTo>
                  <a:pt x="284" y="3"/>
                  <a:pt x="287" y="2"/>
                  <a:pt x="290" y="2"/>
                </a:cubicBezTo>
                <a:cubicBezTo>
                  <a:pt x="293" y="2"/>
                  <a:pt x="295" y="2"/>
                  <a:pt x="297" y="1"/>
                </a:cubicBezTo>
                <a:cubicBezTo>
                  <a:pt x="304" y="1"/>
                  <a:pt x="304" y="1"/>
                  <a:pt x="304" y="1"/>
                </a:cubicBezTo>
                <a:cubicBezTo>
                  <a:pt x="307" y="1"/>
                  <a:pt x="311" y="0"/>
                  <a:pt x="314" y="0"/>
                </a:cubicBezTo>
                <a:cubicBezTo>
                  <a:pt x="318" y="0"/>
                  <a:pt x="321" y="0"/>
                  <a:pt x="324" y="0"/>
                </a:cubicBezTo>
                <a:cubicBezTo>
                  <a:pt x="327" y="0"/>
                  <a:pt x="331" y="0"/>
                  <a:pt x="334" y="0"/>
                </a:cubicBezTo>
                <a:cubicBezTo>
                  <a:pt x="343" y="0"/>
                  <a:pt x="351" y="0"/>
                  <a:pt x="361" y="1"/>
                </a:cubicBezTo>
                <a:cubicBezTo>
                  <a:pt x="368" y="2"/>
                  <a:pt x="376" y="2"/>
                  <a:pt x="384" y="4"/>
                </a:cubicBezTo>
                <a:cubicBezTo>
                  <a:pt x="389" y="4"/>
                  <a:pt x="394" y="5"/>
                  <a:pt x="398" y="6"/>
                </a:cubicBezTo>
                <a:cubicBezTo>
                  <a:pt x="400" y="7"/>
                  <a:pt x="403" y="8"/>
                  <a:pt x="405" y="8"/>
                </a:cubicBezTo>
                <a:cubicBezTo>
                  <a:pt x="408" y="9"/>
                  <a:pt x="410" y="10"/>
                  <a:pt x="413" y="11"/>
                </a:cubicBezTo>
                <a:cubicBezTo>
                  <a:pt x="415" y="11"/>
                  <a:pt x="415" y="11"/>
                  <a:pt x="415" y="11"/>
                </a:cubicBezTo>
                <a:cubicBezTo>
                  <a:pt x="415" y="11"/>
                  <a:pt x="415" y="11"/>
                  <a:pt x="415" y="11"/>
                </a:cubicBezTo>
                <a:cubicBezTo>
                  <a:pt x="415" y="11"/>
                  <a:pt x="415" y="11"/>
                  <a:pt x="415" y="11"/>
                </a:cubicBezTo>
                <a:cubicBezTo>
                  <a:pt x="416" y="11"/>
                  <a:pt x="416" y="11"/>
                  <a:pt x="416" y="12"/>
                </a:cubicBezTo>
                <a:cubicBezTo>
                  <a:pt x="417" y="12"/>
                  <a:pt x="419" y="13"/>
                  <a:pt x="420" y="12"/>
                </a:cubicBezTo>
                <a:cubicBezTo>
                  <a:pt x="420" y="12"/>
                  <a:pt x="420" y="12"/>
                  <a:pt x="420" y="12"/>
                </a:cubicBezTo>
                <a:cubicBezTo>
                  <a:pt x="421" y="12"/>
                  <a:pt x="421" y="12"/>
                  <a:pt x="421" y="12"/>
                </a:cubicBezTo>
                <a:cubicBezTo>
                  <a:pt x="421" y="13"/>
                  <a:pt x="422" y="13"/>
                  <a:pt x="423" y="13"/>
                </a:cubicBezTo>
                <a:cubicBezTo>
                  <a:pt x="423" y="13"/>
                  <a:pt x="423" y="13"/>
                  <a:pt x="423" y="13"/>
                </a:cubicBezTo>
                <a:cubicBezTo>
                  <a:pt x="424" y="13"/>
                  <a:pt x="424" y="14"/>
                  <a:pt x="424" y="14"/>
                </a:cubicBezTo>
                <a:cubicBezTo>
                  <a:pt x="425" y="14"/>
                  <a:pt x="425" y="14"/>
                  <a:pt x="425" y="14"/>
                </a:cubicBezTo>
                <a:cubicBezTo>
                  <a:pt x="426" y="14"/>
                  <a:pt x="426" y="14"/>
                  <a:pt x="426" y="15"/>
                </a:cubicBezTo>
                <a:cubicBezTo>
                  <a:pt x="426" y="15"/>
                  <a:pt x="426" y="15"/>
                  <a:pt x="426" y="15"/>
                </a:cubicBezTo>
                <a:cubicBezTo>
                  <a:pt x="426" y="15"/>
                  <a:pt x="427" y="16"/>
                  <a:pt x="428" y="16"/>
                </a:cubicBezTo>
                <a:cubicBezTo>
                  <a:pt x="428" y="17"/>
                  <a:pt x="429" y="17"/>
                  <a:pt x="429" y="17"/>
                </a:cubicBezTo>
                <a:cubicBezTo>
                  <a:pt x="430" y="17"/>
                  <a:pt x="430" y="19"/>
                  <a:pt x="431" y="19"/>
                </a:cubicBezTo>
                <a:cubicBezTo>
                  <a:pt x="430" y="20"/>
                  <a:pt x="431" y="20"/>
                  <a:pt x="431" y="20"/>
                </a:cubicBezTo>
                <a:cubicBezTo>
                  <a:pt x="431" y="20"/>
                  <a:pt x="431" y="21"/>
                  <a:pt x="431" y="21"/>
                </a:cubicBezTo>
                <a:cubicBezTo>
                  <a:pt x="431" y="21"/>
                  <a:pt x="431" y="22"/>
                  <a:pt x="431" y="22"/>
                </a:cubicBezTo>
                <a:cubicBezTo>
                  <a:pt x="431" y="22"/>
                  <a:pt x="431" y="23"/>
                  <a:pt x="431" y="23"/>
                </a:cubicBezTo>
                <a:cubicBezTo>
                  <a:pt x="431" y="23"/>
                  <a:pt x="432" y="24"/>
                  <a:pt x="432" y="24"/>
                </a:cubicBezTo>
                <a:cubicBezTo>
                  <a:pt x="432" y="25"/>
                  <a:pt x="431" y="25"/>
                  <a:pt x="431" y="26"/>
                </a:cubicBezTo>
                <a:cubicBezTo>
                  <a:pt x="431" y="27"/>
                  <a:pt x="430" y="28"/>
                  <a:pt x="430" y="29"/>
                </a:cubicBezTo>
                <a:cubicBezTo>
                  <a:pt x="430" y="29"/>
                  <a:pt x="430" y="29"/>
                  <a:pt x="430" y="29"/>
                </a:cubicBezTo>
                <a:cubicBezTo>
                  <a:pt x="429" y="29"/>
                  <a:pt x="429" y="30"/>
                  <a:pt x="428" y="30"/>
                </a:cubicBezTo>
                <a:cubicBezTo>
                  <a:pt x="428" y="30"/>
                  <a:pt x="428" y="30"/>
                  <a:pt x="428" y="31"/>
                </a:cubicBezTo>
                <a:cubicBezTo>
                  <a:pt x="427" y="31"/>
                  <a:pt x="427" y="31"/>
                  <a:pt x="427" y="31"/>
                </a:cubicBezTo>
                <a:cubicBezTo>
                  <a:pt x="426" y="31"/>
                  <a:pt x="424" y="32"/>
                  <a:pt x="423" y="32"/>
                </a:cubicBezTo>
                <a:cubicBezTo>
                  <a:pt x="423" y="32"/>
                  <a:pt x="423" y="32"/>
                  <a:pt x="423" y="32"/>
                </a:cubicBezTo>
                <a:cubicBezTo>
                  <a:pt x="422" y="32"/>
                  <a:pt x="422" y="32"/>
                  <a:pt x="421" y="32"/>
                </a:cubicBezTo>
                <a:cubicBezTo>
                  <a:pt x="421" y="33"/>
                  <a:pt x="420" y="32"/>
                  <a:pt x="420" y="32"/>
                </a:cubicBezTo>
                <a:cubicBezTo>
                  <a:pt x="420" y="32"/>
                  <a:pt x="419" y="32"/>
                  <a:pt x="419" y="32"/>
                </a:cubicBezTo>
                <a:cubicBezTo>
                  <a:pt x="419" y="32"/>
                  <a:pt x="418" y="32"/>
                  <a:pt x="418" y="32"/>
                </a:cubicBezTo>
                <a:cubicBezTo>
                  <a:pt x="417" y="32"/>
                  <a:pt x="417" y="31"/>
                  <a:pt x="416" y="31"/>
                </a:cubicBezTo>
                <a:cubicBezTo>
                  <a:pt x="416" y="31"/>
                  <a:pt x="416" y="31"/>
                  <a:pt x="416" y="31"/>
                </a:cubicBezTo>
                <a:cubicBezTo>
                  <a:pt x="415" y="31"/>
                  <a:pt x="415" y="30"/>
                  <a:pt x="415" y="30"/>
                </a:cubicBezTo>
                <a:cubicBezTo>
                  <a:pt x="415" y="30"/>
                  <a:pt x="415" y="30"/>
                  <a:pt x="414" y="30"/>
                </a:cubicBezTo>
                <a:cubicBezTo>
                  <a:pt x="414" y="29"/>
                  <a:pt x="415" y="29"/>
                  <a:pt x="414" y="29"/>
                </a:cubicBezTo>
                <a:cubicBezTo>
                  <a:pt x="414" y="28"/>
                  <a:pt x="413" y="30"/>
                  <a:pt x="413" y="29"/>
                </a:cubicBezTo>
                <a:cubicBezTo>
                  <a:pt x="413" y="28"/>
                  <a:pt x="412" y="28"/>
                  <a:pt x="411" y="27"/>
                </a:cubicBezTo>
                <a:cubicBezTo>
                  <a:pt x="410" y="27"/>
                  <a:pt x="410" y="27"/>
                  <a:pt x="410" y="27"/>
                </a:cubicBezTo>
                <a:cubicBezTo>
                  <a:pt x="410" y="27"/>
                  <a:pt x="410" y="27"/>
                  <a:pt x="410" y="27"/>
                </a:cubicBezTo>
                <a:cubicBezTo>
                  <a:pt x="410" y="27"/>
                  <a:pt x="410" y="27"/>
                  <a:pt x="410" y="27"/>
                </a:cubicBezTo>
                <a:cubicBezTo>
                  <a:pt x="408" y="26"/>
                  <a:pt x="408" y="26"/>
                  <a:pt x="408" y="26"/>
                </a:cubicBezTo>
                <a:cubicBezTo>
                  <a:pt x="407" y="26"/>
                  <a:pt x="407" y="26"/>
                  <a:pt x="407" y="26"/>
                </a:cubicBezTo>
                <a:cubicBezTo>
                  <a:pt x="399" y="23"/>
                  <a:pt x="390" y="21"/>
                  <a:pt x="383" y="20"/>
                </a:cubicBezTo>
                <a:cubicBezTo>
                  <a:pt x="376" y="19"/>
                  <a:pt x="370" y="18"/>
                  <a:pt x="363" y="17"/>
                </a:cubicBezTo>
                <a:cubicBezTo>
                  <a:pt x="342" y="15"/>
                  <a:pt x="321" y="16"/>
                  <a:pt x="300" y="17"/>
                </a:cubicBezTo>
                <a:cubicBezTo>
                  <a:pt x="288" y="18"/>
                  <a:pt x="273" y="20"/>
                  <a:pt x="262" y="22"/>
                </a:cubicBezTo>
                <a:cubicBezTo>
                  <a:pt x="249" y="24"/>
                  <a:pt x="236" y="27"/>
                  <a:pt x="224" y="30"/>
                </a:cubicBezTo>
                <a:cubicBezTo>
                  <a:pt x="217" y="32"/>
                  <a:pt x="210" y="34"/>
                  <a:pt x="203" y="36"/>
                </a:cubicBezTo>
                <a:cubicBezTo>
                  <a:pt x="196" y="38"/>
                  <a:pt x="196" y="38"/>
                  <a:pt x="196" y="38"/>
                </a:cubicBezTo>
                <a:cubicBezTo>
                  <a:pt x="190" y="41"/>
                  <a:pt x="183" y="43"/>
                  <a:pt x="176" y="46"/>
                </a:cubicBezTo>
                <a:cubicBezTo>
                  <a:pt x="170" y="49"/>
                  <a:pt x="164" y="51"/>
                  <a:pt x="157" y="54"/>
                </a:cubicBezTo>
                <a:cubicBezTo>
                  <a:pt x="148" y="58"/>
                  <a:pt x="138" y="64"/>
                  <a:pt x="127" y="70"/>
                </a:cubicBezTo>
                <a:cubicBezTo>
                  <a:pt x="117" y="77"/>
                  <a:pt x="106" y="84"/>
                  <a:pt x="96" y="92"/>
                </a:cubicBezTo>
                <a:cubicBezTo>
                  <a:pt x="93" y="94"/>
                  <a:pt x="93" y="94"/>
                  <a:pt x="93" y="94"/>
                </a:cubicBezTo>
                <a:cubicBezTo>
                  <a:pt x="80" y="104"/>
                  <a:pt x="69" y="115"/>
                  <a:pt x="59" y="125"/>
                </a:cubicBezTo>
                <a:cubicBezTo>
                  <a:pt x="47" y="138"/>
                  <a:pt x="34" y="155"/>
                  <a:pt x="26" y="171"/>
                </a:cubicBezTo>
                <a:cubicBezTo>
                  <a:pt x="19" y="186"/>
                  <a:pt x="14" y="201"/>
                  <a:pt x="14" y="217"/>
                </a:cubicBezTo>
                <a:cubicBezTo>
                  <a:pt x="15" y="222"/>
                  <a:pt x="15" y="229"/>
                  <a:pt x="17" y="234"/>
                </a:cubicBezTo>
                <a:cubicBezTo>
                  <a:pt x="19" y="239"/>
                  <a:pt x="22" y="244"/>
                  <a:pt x="26" y="249"/>
                </a:cubicBezTo>
                <a:cubicBezTo>
                  <a:pt x="28" y="252"/>
                  <a:pt x="31" y="255"/>
                  <a:pt x="35" y="258"/>
                </a:cubicBezTo>
                <a:cubicBezTo>
                  <a:pt x="40" y="261"/>
                  <a:pt x="45" y="264"/>
                  <a:pt x="51" y="267"/>
                </a:cubicBezTo>
                <a:cubicBezTo>
                  <a:pt x="61" y="272"/>
                  <a:pt x="72" y="276"/>
                  <a:pt x="84" y="279"/>
                </a:cubicBezTo>
                <a:cubicBezTo>
                  <a:pt x="95" y="282"/>
                  <a:pt x="106" y="284"/>
                  <a:pt x="117" y="285"/>
                </a:cubicBezTo>
                <a:cubicBezTo>
                  <a:pt x="121" y="286"/>
                  <a:pt x="125" y="286"/>
                  <a:pt x="129" y="287"/>
                </a:cubicBezTo>
                <a:cubicBezTo>
                  <a:pt x="131" y="287"/>
                  <a:pt x="134" y="287"/>
                  <a:pt x="137" y="287"/>
                </a:cubicBezTo>
                <a:cubicBezTo>
                  <a:pt x="150" y="289"/>
                  <a:pt x="168" y="290"/>
                  <a:pt x="184" y="291"/>
                </a:cubicBezTo>
                <a:cubicBezTo>
                  <a:pt x="206" y="291"/>
                  <a:pt x="227" y="291"/>
                  <a:pt x="251" y="289"/>
                </a:cubicBezTo>
                <a:cubicBezTo>
                  <a:pt x="268" y="287"/>
                  <a:pt x="287" y="285"/>
                  <a:pt x="306" y="281"/>
                </a:cubicBezTo>
                <a:cubicBezTo>
                  <a:pt x="331" y="276"/>
                  <a:pt x="357" y="268"/>
                  <a:pt x="381" y="259"/>
                </a:cubicBezTo>
                <a:cubicBezTo>
                  <a:pt x="395" y="254"/>
                  <a:pt x="407" y="248"/>
                  <a:pt x="419" y="241"/>
                </a:cubicBezTo>
                <a:cubicBezTo>
                  <a:pt x="430" y="233"/>
                  <a:pt x="440" y="224"/>
                  <a:pt x="449" y="215"/>
                </a:cubicBezTo>
                <a:cubicBezTo>
                  <a:pt x="450" y="214"/>
                  <a:pt x="451" y="213"/>
                  <a:pt x="453" y="211"/>
                </a:cubicBezTo>
                <a:cubicBezTo>
                  <a:pt x="455" y="209"/>
                  <a:pt x="454" y="210"/>
                  <a:pt x="456" y="207"/>
                </a:cubicBezTo>
                <a:cubicBezTo>
                  <a:pt x="458" y="205"/>
                  <a:pt x="457" y="207"/>
                  <a:pt x="458" y="205"/>
                </a:cubicBezTo>
                <a:cubicBezTo>
                  <a:pt x="464" y="198"/>
                  <a:pt x="464" y="198"/>
                  <a:pt x="464" y="198"/>
                </a:cubicBezTo>
                <a:cubicBezTo>
                  <a:pt x="465" y="197"/>
                  <a:pt x="466" y="196"/>
                  <a:pt x="467" y="195"/>
                </a:cubicBezTo>
                <a:cubicBezTo>
                  <a:pt x="467" y="194"/>
                  <a:pt x="468" y="193"/>
                  <a:pt x="469" y="192"/>
                </a:cubicBezTo>
                <a:cubicBezTo>
                  <a:pt x="472" y="187"/>
                  <a:pt x="475" y="182"/>
                  <a:pt x="477" y="177"/>
                </a:cubicBezTo>
                <a:cubicBezTo>
                  <a:pt x="482" y="167"/>
                  <a:pt x="486" y="156"/>
                  <a:pt x="487" y="146"/>
                </a:cubicBezTo>
                <a:cubicBezTo>
                  <a:pt x="487" y="143"/>
                  <a:pt x="487" y="146"/>
                  <a:pt x="488" y="144"/>
                </a:cubicBezTo>
                <a:cubicBezTo>
                  <a:pt x="488" y="142"/>
                  <a:pt x="488" y="141"/>
                  <a:pt x="487" y="139"/>
                </a:cubicBezTo>
                <a:cubicBezTo>
                  <a:pt x="487" y="137"/>
                  <a:pt x="487" y="136"/>
                  <a:pt x="487" y="134"/>
                </a:cubicBezTo>
                <a:cubicBezTo>
                  <a:pt x="487" y="130"/>
                  <a:pt x="486" y="126"/>
                  <a:pt x="485" y="123"/>
                </a:cubicBezTo>
                <a:cubicBezTo>
                  <a:pt x="483" y="115"/>
                  <a:pt x="480" y="108"/>
                  <a:pt x="475" y="103"/>
                </a:cubicBezTo>
                <a:cubicBezTo>
                  <a:pt x="472" y="98"/>
                  <a:pt x="467" y="94"/>
                  <a:pt x="462" y="91"/>
                </a:cubicBezTo>
                <a:cubicBezTo>
                  <a:pt x="460" y="90"/>
                  <a:pt x="461" y="90"/>
                  <a:pt x="460" y="90"/>
                </a:cubicBezTo>
                <a:cubicBezTo>
                  <a:pt x="458" y="89"/>
                  <a:pt x="459" y="89"/>
                  <a:pt x="458" y="88"/>
                </a:cubicBezTo>
                <a:cubicBezTo>
                  <a:pt x="456" y="87"/>
                  <a:pt x="456" y="87"/>
                  <a:pt x="456" y="87"/>
                </a:cubicBezTo>
                <a:cubicBezTo>
                  <a:pt x="453" y="86"/>
                  <a:pt x="453" y="86"/>
                  <a:pt x="453" y="86"/>
                </a:cubicBezTo>
                <a:cubicBezTo>
                  <a:pt x="439" y="78"/>
                  <a:pt x="424" y="72"/>
                  <a:pt x="409" y="67"/>
                </a:cubicBezTo>
                <a:cubicBezTo>
                  <a:pt x="406" y="66"/>
                  <a:pt x="406" y="66"/>
                  <a:pt x="402" y="64"/>
                </a:cubicBezTo>
                <a:cubicBezTo>
                  <a:pt x="398" y="63"/>
                  <a:pt x="399" y="63"/>
                  <a:pt x="396" y="63"/>
                </a:cubicBezTo>
                <a:cubicBezTo>
                  <a:pt x="395" y="63"/>
                  <a:pt x="392" y="61"/>
                  <a:pt x="391" y="61"/>
                </a:cubicBezTo>
                <a:cubicBezTo>
                  <a:pt x="390" y="61"/>
                  <a:pt x="391" y="61"/>
                  <a:pt x="391" y="61"/>
                </a:cubicBezTo>
                <a:cubicBezTo>
                  <a:pt x="388" y="60"/>
                  <a:pt x="378" y="58"/>
                  <a:pt x="373" y="57"/>
                </a:cubicBezTo>
                <a:cubicBezTo>
                  <a:pt x="366" y="56"/>
                  <a:pt x="358" y="54"/>
                  <a:pt x="350" y="53"/>
                </a:cubicBezTo>
                <a:cubicBezTo>
                  <a:pt x="358" y="54"/>
                  <a:pt x="365" y="55"/>
                  <a:pt x="367" y="55"/>
                </a:cubicBezTo>
                <a:cubicBezTo>
                  <a:pt x="359" y="53"/>
                  <a:pt x="344" y="52"/>
                  <a:pt x="336" y="51"/>
                </a:cubicBezTo>
                <a:cubicBezTo>
                  <a:pt x="318" y="50"/>
                  <a:pt x="294" y="52"/>
                  <a:pt x="273" y="56"/>
                </a:cubicBezTo>
                <a:cubicBezTo>
                  <a:pt x="272" y="56"/>
                  <a:pt x="271" y="56"/>
                  <a:pt x="271" y="56"/>
                </a:cubicBezTo>
                <a:cubicBezTo>
                  <a:pt x="265" y="57"/>
                  <a:pt x="265" y="57"/>
                  <a:pt x="265" y="57"/>
                </a:cubicBezTo>
                <a:cubicBezTo>
                  <a:pt x="264" y="58"/>
                  <a:pt x="264" y="58"/>
                  <a:pt x="264" y="58"/>
                </a:cubicBezTo>
                <a:cubicBezTo>
                  <a:pt x="264" y="58"/>
                  <a:pt x="263" y="58"/>
                  <a:pt x="262" y="58"/>
                </a:cubicBezTo>
                <a:cubicBezTo>
                  <a:pt x="264" y="58"/>
                  <a:pt x="264" y="58"/>
                  <a:pt x="264" y="58"/>
                </a:cubicBezTo>
                <a:cubicBezTo>
                  <a:pt x="265" y="57"/>
                  <a:pt x="265" y="57"/>
                  <a:pt x="265" y="57"/>
                </a:cubicBezTo>
                <a:cubicBezTo>
                  <a:pt x="266" y="57"/>
                  <a:pt x="266" y="57"/>
                  <a:pt x="266" y="57"/>
                </a:cubicBezTo>
                <a:cubicBezTo>
                  <a:pt x="266" y="57"/>
                  <a:pt x="266" y="57"/>
                  <a:pt x="266" y="57"/>
                </a:cubicBezTo>
                <a:cubicBezTo>
                  <a:pt x="267" y="57"/>
                  <a:pt x="267" y="57"/>
                  <a:pt x="267" y="57"/>
                </a:cubicBezTo>
                <a:cubicBezTo>
                  <a:pt x="288" y="53"/>
                  <a:pt x="309" y="50"/>
                  <a:pt x="330" y="51"/>
                </a:cubicBezTo>
                <a:cubicBezTo>
                  <a:pt x="335" y="51"/>
                  <a:pt x="343" y="51"/>
                  <a:pt x="352" y="52"/>
                </a:cubicBezTo>
                <a:cubicBezTo>
                  <a:pt x="362" y="53"/>
                  <a:pt x="371" y="55"/>
                  <a:pt x="378" y="57"/>
                </a:cubicBezTo>
                <a:cubicBezTo>
                  <a:pt x="387" y="58"/>
                  <a:pt x="391" y="59"/>
                  <a:pt x="387" y="58"/>
                </a:cubicBezTo>
                <a:cubicBezTo>
                  <a:pt x="376" y="55"/>
                  <a:pt x="367" y="53"/>
                  <a:pt x="356" y="52"/>
                </a:cubicBezTo>
                <a:cubicBezTo>
                  <a:pt x="354" y="51"/>
                  <a:pt x="352" y="51"/>
                  <a:pt x="355" y="51"/>
                </a:cubicBezTo>
                <a:cubicBezTo>
                  <a:pt x="377" y="53"/>
                  <a:pt x="401" y="60"/>
                  <a:pt x="418" y="66"/>
                </a:cubicBezTo>
                <a:cubicBezTo>
                  <a:pt x="428" y="70"/>
                  <a:pt x="428" y="70"/>
                  <a:pt x="428" y="70"/>
                </a:cubicBezTo>
                <a:cubicBezTo>
                  <a:pt x="430" y="70"/>
                  <a:pt x="431" y="71"/>
                  <a:pt x="432" y="71"/>
                </a:cubicBezTo>
                <a:cubicBezTo>
                  <a:pt x="432" y="71"/>
                  <a:pt x="430" y="70"/>
                  <a:pt x="430" y="70"/>
                </a:cubicBezTo>
                <a:cubicBezTo>
                  <a:pt x="411" y="62"/>
                  <a:pt x="395" y="56"/>
                  <a:pt x="374" y="52"/>
                </a:cubicBezTo>
                <a:cubicBezTo>
                  <a:pt x="371" y="51"/>
                  <a:pt x="368" y="51"/>
                  <a:pt x="365" y="50"/>
                </a:cubicBezTo>
                <a:cubicBezTo>
                  <a:pt x="358" y="49"/>
                  <a:pt x="347" y="48"/>
                  <a:pt x="338" y="47"/>
                </a:cubicBezTo>
                <a:cubicBezTo>
                  <a:pt x="336" y="47"/>
                  <a:pt x="337" y="47"/>
                  <a:pt x="336" y="47"/>
                </a:cubicBezTo>
                <a:cubicBezTo>
                  <a:pt x="315" y="46"/>
                  <a:pt x="296" y="48"/>
                  <a:pt x="277" y="51"/>
                </a:cubicBezTo>
                <a:cubicBezTo>
                  <a:pt x="293" y="48"/>
                  <a:pt x="310" y="47"/>
                  <a:pt x="325" y="47"/>
                </a:cubicBezTo>
                <a:cubicBezTo>
                  <a:pt x="327" y="47"/>
                  <a:pt x="328" y="46"/>
                  <a:pt x="330" y="46"/>
                </a:cubicBezTo>
                <a:cubicBezTo>
                  <a:pt x="343" y="47"/>
                  <a:pt x="363" y="49"/>
                  <a:pt x="379" y="52"/>
                </a:cubicBezTo>
                <a:cubicBezTo>
                  <a:pt x="381" y="52"/>
                  <a:pt x="382" y="52"/>
                  <a:pt x="375" y="51"/>
                </a:cubicBezTo>
                <a:cubicBezTo>
                  <a:pt x="377" y="51"/>
                  <a:pt x="378" y="51"/>
                  <a:pt x="381" y="52"/>
                </a:cubicBezTo>
                <a:cubicBezTo>
                  <a:pt x="381" y="52"/>
                  <a:pt x="380" y="52"/>
                  <a:pt x="379" y="52"/>
                </a:cubicBezTo>
                <a:cubicBezTo>
                  <a:pt x="388" y="53"/>
                  <a:pt x="389" y="54"/>
                  <a:pt x="398" y="56"/>
                </a:cubicBezTo>
                <a:cubicBezTo>
                  <a:pt x="399" y="56"/>
                  <a:pt x="400" y="56"/>
                  <a:pt x="399" y="56"/>
                </a:cubicBezTo>
                <a:cubicBezTo>
                  <a:pt x="392" y="54"/>
                  <a:pt x="385" y="52"/>
                  <a:pt x="379" y="51"/>
                </a:cubicBezTo>
                <a:cubicBezTo>
                  <a:pt x="375" y="50"/>
                  <a:pt x="372" y="50"/>
                  <a:pt x="369" y="49"/>
                </a:cubicBezTo>
                <a:cubicBezTo>
                  <a:pt x="367" y="49"/>
                  <a:pt x="367" y="49"/>
                  <a:pt x="365" y="48"/>
                </a:cubicBezTo>
                <a:cubicBezTo>
                  <a:pt x="363" y="48"/>
                  <a:pt x="360" y="48"/>
                  <a:pt x="358" y="48"/>
                </a:cubicBezTo>
                <a:cubicBezTo>
                  <a:pt x="353" y="47"/>
                  <a:pt x="353" y="47"/>
                  <a:pt x="353" y="47"/>
                </a:cubicBezTo>
                <a:cubicBezTo>
                  <a:pt x="345" y="46"/>
                  <a:pt x="336" y="46"/>
                  <a:pt x="327" y="45"/>
                </a:cubicBezTo>
                <a:cubicBezTo>
                  <a:pt x="321" y="45"/>
                  <a:pt x="314" y="45"/>
                  <a:pt x="307" y="46"/>
                </a:cubicBezTo>
                <a:cubicBezTo>
                  <a:pt x="310" y="45"/>
                  <a:pt x="315" y="45"/>
                  <a:pt x="320" y="45"/>
                </a:cubicBezTo>
                <a:cubicBezTo>
                  <a:pt x="337" y="45"/>
                  <a:pt x="357" y="46"/>
                  <a:pt x="371" y="49"/>
                </a:cubicBezTo>
                <a:cubicBezTo>
                  <a:pt x="372" y="49"/>
                  <a:pt x="369" y="48"/>
                  <a:pt x="368" y="48"/>
                </a:cubicBezTo>
                <a:cubicBezTo>
                  <a:pt x="363" y="47"/>
                  <a:pt x="360" y="47"/>
                  <a:pt x="356" y="46"/>
                </a:cubicBezTo>
                <a:cubicBezTo>
                  <a:pt x="354" y="46"/>
                  <a:pt x="357" y="46"/>
                  <a:pt x="355" y="46"/>
                </a:cubicBezTo>
                <a:cubicBezTo>
                  <a:pt x="345" y="45"/>
                  <a:pt x="335" y="45"/>
                  <a:pt x="323" y="45"/>
                </a:cubicBezTo>
                <a:cubicBezTo>
                  <a:pt x="322" y="44"/>
                  <a:pt x="319" y="44"/>
                  <a:pt x="321" y="44"/>
                </a:cubicBezTo>
                <a:cubicBezTo>
                  <a:pt x="319" y="44"/>
                  <a:pt x="319" y="44"/>
                  <a:pt x="317" y="44"/>
                </a:cubicBezTo>
                <a:cubicBezTo>
                  <a:pt x="314" y="44"/>
                  <a:pt x="318" y="44"/>
                  <a:pt x="317" y="44"/>
                </a:cubicBezTo>
                <a:cubicBezTo>
                  <a:pt x="314" y="44"/>
                  <a:pt x="310" y="45"/>
                  <a:pt x="308" y="45"/>
                </a:cubicBezTo>
                <a:cubicBezTo>
                  <a:pt x="294" y="46"/>
                  <a:pt x="282" y="47"/>
                  <a:pt x="266" y="50"/>
                </a:cubicBezTo>
                <a:cubicBezTo>
                  <a:pt x="276" y="48"/>
                  <a:pt x="290" y="46"/>
                  <a:pt x="305" y="45"/>
                </a:cubicBezTo>
                <a:cubicBezTo>
                  <a:pt x="308" y="44"/>
                  <a:pt x="304" y="45"/>
                  <a:pt x="307" y="44"/>
                </a:cubicBezTo>
                <a:cubicBezTo>
                  <a:pt x="311" y="44"/>
                  <a:pt x="314" y="44"/>
                  <a:pt x="318" y="44"/>
                </a:cubicBezTo>
                <a:cubicBezTo>
                  <a:pt x="328" y="44"/>
                  <a:pt x="328" y="44"/>
                  <a:pt x="328" y="44"/>
                </a:cubicBezTo>
                <a:cubicBezTo>
                  <a:pt x="333" y="44"/>
                  <a:pt x="338" y="44"/>
                  <a:pt x="343" y="44"/>
                </a:cubicBezTo>
                <a:cubicBezTo>
                  <a:pt x="348" y="45"/>
                  <a:pt x="351" y="45"/>
                  <a:pt x="356" y="45"/>
                </a:cubicBezTo>
                <a:cubicBezTo>
                  <a:pt x="358" y="46"/>
                  <a:pt x="358" y="45"/>
                  <a:pt x="361" y="46"/>
                </a:cubicBezTo>
                <a:cubicBezTo>
                  <a:pt x="362" y="46"/>
                  <a:pt x="357" y="45"/>
                  <a:pt x="360" y="45"/>
                </a:cubicBezTo>
                <a:cubicBezTo>
                  <a:pt x="363" y="46"/>
                  <a:pt x="360" y="45"/>
                  <a:pt x="362" y="46"/>
                </a:cubicBezTo>
                <a:cubicBezTo>
                  <a:pt x="365" y="46"/>
                  <a:pt x="366" y="46"/>
                  <a:pt x="368" y="46"/>
                </a:cubicBezTo>
                <a:cubicBezTo>
                  <a:pt x="375" y="48"/>
                  <a:pt x="382" y="49"/>
                  <a:pt x="389" y="51"/>
                </a:cubicBezTo>
                <a:cubicBezTo>
                  <a:pt x="391" y="51"/>
                  <a:pt x="386" y="50"/>
                  <a:pt x="388" y="50"/>
                </a:cubicBezTo>
                <a:cubicBezTo>
                  <a:pt x="391" y="51"/>
                  <a:pt x="401" y="54"/>
                  <a:pt x="403" y="54"/>
                </a:cubicBezTo>
                <a:cubicBezTo>
                  <a:pt x="411" y="57"/>
                  <a:pt x="415" y="58"/>
                  <a:pt x="424" y="61"/>
                </a:cubicBezTo>
                <a:cubicBezTo>
                  <a:pt x="427" y="63"/>
                  <a:pt x="424" y="61"/>
                  <a:pt x="426" y="62"/>
                </a:cubicBezTo>
                <a:cubicBezTo>
                  <a:pt x="431" y="64"/>
                  <a:pt x="434" y="65"/>
                  <a:pt x="440" y="68"/>
                </a:cubicBezTo>
                <a:cubicBezTo>
                  <a:pt x="444" y="69"/>
                  <a:pt x="450" y="72"/>
                  <a:pt x="455" y="75"/>
                </a:cubicBezTo>
                <a:cubicBezTo>
                  <a:pt x="455" y="74"/>
                  <a:pt x="452" y="73"/>
                  <a:pt x="449" y="71"/>
                </a:cubicBezTo>
                <a:cubicBezTo>
                  <a:pt x="451" y="72"/>
                  <a:pt x="456" y="75"/>
                  <a:pt x="458" y="76"/>
                </a:cubicBezTo>
                <a:cubicBezTo>
                  <a:pt x="466" y="80"/>
                  <a:pt x="473" y="84"/>
                  <a:pt x="480" y="91"/>
                </a:cubicBezTo>
                <a:cubicBezTo>
                  <a:pt x="486" y="97"/>
                  <a:pt x="492" y="105"/>
                  <a:pt x="495" y="116"/>
                </a:cubicBezTo>
                <a:cubicBezTo>
                  <a:pt x="496" y="119"/>
                  <a:pt x="497" y="120"/>
                  <a:pt x="498" y="123"/>
                </a:cubicBezTo>
                <a:cubicBezTo>
                  <a:pt x="498" y="124"/>
                  <a:pt x="498" y="124"/>
                  <a:pt x="498" y="123"/>
                </a:cubicBezTo>
                <a:cubicBezTo>
                  <a:pt x="498" y="126"/>
                  <a:pt x="499" y="130"/>
                  <a:pt x="499" y="134"/>
                </a:cubicBezTo>
                <a:cubicBezTo>
                  <a:pt x="500" y="136"/>
                  <a:pt x="500" y="139"/>
                  <a:pt x="500" y="141"/>
                </a:cubicBezTo>
                <a:cubicBezTo>
                  <a:pt x="500" y="143"/>
                  <a:pt x="500" y="146"/>
                  <a:pt x="500" y="148"/>
                </a:cubicBezTo>
                <a:close/>
                <a:moveTo>
                  <a:pt x="385" y="50"/>
                </a:moveTo>
                <a:cubicBezTo>
                  <a:pt x="380" y="49"/>
                  <a:pt x="378" y="49"/>
                  <a:pt x="371" y="47"/>
                </a:cubicBezTo>
                <a:cubicBezTo>
                  <a:pt x="369" y="47"/>
                  <a:pt x="367" y="47"/>
                  <a:pt x="364" y="46"/>
                </a:cubicBezTo>
                <a:cubicBezTo>
                  <a:pt x="363" y="47"/>
                  <a:pt x="354" y="45"/>
                  <a:pt x="354" y="46"/>
                </a:cubicBezTo>
                <a:cubicBezTo>
                  <a:pt x="359" y="46"/>
                  <a:pt x="362" y="47"/>
                  <a:pt x="365" y="47"/>
                </a:cubicBezTo>
                <a:cubicBezTo>
                  <a:pt x="367" y="47"/>
                  <a:pt x="364" y="47"/>
                  <a:pt x="366" y="47"/>
                </a:cubicBezTo>
                <a:cubicBezTo>
                  <a:pt x="370" y="48"/>
                  <a:pt x="380" y="49"/>
                  <a:pt x="386" y="51"/>
                </a:cubicBezTo>
                <a:cubicBezTo>
                  <a:pt x="386" y="51"/>
                  <a:pt x="384" y="50"/>
                  <a:pt x="385" y="50"/>
                </a:cubicBezTo>
                <a:close/>
                <a:moveTo>
                  <a:pt x="387" y="51"/>
                </a:moveTo>
                <a:cubicBezTo>
                  <a:pt x="387" y="51"/>
                  <a:pt x="388" y="51"/>
                  <a:pt x="388" y="51"/>
                </a:cubicBezTo>
                <a:cubicBezTo>
                  <a:pt x="392" y="52"/>
                  <a:pt x="389" y="51"/>
                  <a:pt x="387" y="51"/>
                </a:cubicBezTo>
                <a:close/>
                <a:moveTo>
                  <a:pt x="391" y="61"/>
                </a:moveTo>
                <a:cubicBezTo>
                  <a:pt x="391" y="61"/>
                  <a:pt x="391" y="61"/>
                  <a:pt x="391" y="61"/>
                </a:cubicBezTo>
                <a:cubicBezTo>
                  <a:pt x="391" y="61"/>
                  <a:pt x="391" y="61"/>
                  <a:pt x="391" y="61"/>
                </a:cubicBezTo>
                <a:close/>
              </a:path>
            </a:pathLst>
          </a:custGeom>
          <a:solidFill>
            <a:srgbClr val="C00000"/>
          </a:solidFill>
          <a:ln>
            <a:noFill/>
          </a:ln>
          <a:effectLst>
            <a:outerShdw blurRad="50800" dist="25400" dir="2700000" algn="tl" rotWithShape="0">
              <a:prstClr val="black">
                <a:alpha val="40000"/>
              </a:prstClr>
            </a:outerShdw>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Ekachon"/>
            </a:endParaRPr>
          </a:p>
        </p:txBody>
      </p:sp>
      <p:sp>
        <p:nvSpPr>
          <p:cNvPr id="21" name="TextBox 20">
            <a:extLst>
              <a:ext uri="{FF2B5EF4-FFF2-40B4-BE49-F238E27FC236}">
                <a16:creationId xmlns:a16="http://schemas.microsoft.com/office/drawing/2014/main" id="{6AEFBE30-6864-555D-E4B8-3701A282360D}"/>
              </a:ext>
            </a:extLst>
          </p:cNvPr>
          <p:cNvSpPr txBox="1"/>
          <p:nvPr/>
        </p:nvSpPr>
        <p:spPr>
          <a:xfrm>
            <a:off x="2249393" y="3777480"/>
            <a:ext cx="1462535" cy="237613"/>
          </a:xfrm>
          <a:prstGeom prst="rect">
            <a:avLst/>
          </a:prstGeom>
          <a:solidFill>
            <a:srgbClr val="70CD9D"/>
          </a:solidFill>
          <a:ln>
            <a:noFill/>
          </a:ln>
          <a:effectLst/>
        </p:spPr>
        <p:txBody>
          <a:bodyPr wrap="none" rtlCol="0" anchor="ctr" anchorCtr="1">
            <a:noAutofit/>
          </a:bodyPr>
          <a:lstStyle/>
          <a:p>
            <a:r>
              <a:rPr lang="en-US" sz="1400" dirty="0">
                <a:latin typeface="Ekachon" panose="00000500000000000000" pitchFamily="2" charset="-34"/>
                <a:cs typeface="Ekachon" panose="00000500000000000000" pitchFamily="2" charset="-34"/>
              </a:rPr>
              <a:t>LOVE Party</a:t>
            </a:r>
          </a:p>
        </p:txBody>
      </p:sp>
      <p:grpSp>
        <p:nvGrpSpPr>
          <p:cNvPr id="22" name="Group 21">
            <a:extLst>
              <a:ext uri="{FF2B5EF4-FFF2-40B4-BE49-F238E27FC236}">
                <a16:creationId xmlns:a16="http://schemas.microsoft.com/office/drawing/2014/main" id="{218B2125-F7E3-0C3E-90C6-58E160CA5753}"/>
              </a:ext>
            </a:extLst>
          </p:cNvPr>
          <p:cNvGrpSpPr/>
          <p:nvPr/>
        </p:nvGrpSpPr>
        <p:grpSpPr>
          <a:xfrm>
            <a:off x="211537" y="301672"/>
            <a:ext cx="1579657" cy="1883501"/>
            <a:chOff x="4223124" y="2559329"/>
            <a:chExt cx="844766" cy="1030526"/>
          </a:xfrm>
        </p:grpSpPr>
        <p:sp>
          <p:nvSpPr>
            <p:cNvPr id="23" name="Rectangle 22">
              <a:extLst>
                <a:ext uri="{FF2B5EF4-FFF2-40B4-BE49-F238E27FC236}">
                  <a16:creationId xmlns:a16="http://schemas.microsoft.com/office/drawing/2014/main" id="{7F2B305C-5BFF-BA4A-6B83-6FCA9811B846}"/>
                </a:ext>
              </a:extLst>
            </p:cNvPr>
            <p:cNvSpPr/>
            <p:nvPr/>
          </p:nvSpPr>
          <p:spPr>
            <a:xfrm>
              <a:off x="4249430" y="2589293"/>
              <a:ext cx="802323" cy="1000387"/>
            </a:xfrm>
            <a:prstGeom prst="rect">
              <a:avLst/>
            </a:prstGeom>
            <a:solidFill>
              <a:srgbClr val="70CD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4" name="Freeform 26">
              <a:extLst>
                <a:ext uri="{FF2B5EF4-FFF2-40B4-BE49-F238E27FC236}">
                  <a16:creationId xmlns:a16="http://schemas.microsoft.com/office/drawing/2014/main" id="{01E71D7D-DE4D-1F44-B52E-DCE068F8AFB0}"/>
                </a:ext>
              </a:extLst>
            </p:cNvPr>
            <p:cNvSpPr>
              <a:spLocks/>
            </p:cNvSpPr>
            <p:nvPr/>
          </p:nvSpPr>
          <p:spPr bwMode="auto">
            <a:xfrm>
              <a:off x="4641624" y="3020255"/>
              <a:ext cx="410317" cy="569600"/>
            </a:xfrm>
            <a:custGeom>
              <a:avLst/>
              <a:gdLst>
                <a:gd name="T0" fmla="*/ 890 w 992"/>
                <a:gd name="T1" fmla="*/ 560 h 1386"/>
                <a:gd name="T2" fmla="*/ 868 w 992"/>
                <a:gd name="T3" fmla="*/ 496 h 1386"/>
                <a:gd name="T4" fmla="*/ 834 w 992"/>
                <a:gd name="T5" fmla="*/ 474 h 1386"/>
                <a:gd name="T6" fmla="*/ 880 w 992"/>
                <a:gd name="T7" fmla="*/ 650 h 1386"/>
                <a:gd name="T8" fmla="*/ 894 w 992"/>
                <a:gd name="T9" fmla="*/ 768 h 1386"/>
                <a:gd name="T10" fmla="*/ 928 w 992"/>
                <a:gd name="T11" fmla="*/ 794 h 1386"/>
                <a:gd name="T12" fmla="*/ 974 w 992"/>
                <a:gd name="T13" fmla="*/ 792 h 1386"/>
                <a:gd name="T14" fmla="*/ 990 w 992"/>
                <a:gd name="T15" fmla="*/ 768 h 1386"/>
                <a:gd name="T16" fmla="*/ 992 w 992"/>
                <a:gd name="T17" fmla="*/ 786 h 1386"/>
                <a:gd name="T18" fmla="*/ 958 w 992"/>
                <a:gd name="T19" fmla="*/ 814 h 1386"/>
                <a:gd name="T20" fmla="*/ 912 w 992"/>
                <a:gd name="T21" fmla="*/ 810 h 1386"/>
                <a:gd name="T22" fmla="*/ 906 w 992"/>
                <a:gd name="T23" fmla="*/ 882 h 1386"/>
                <a:gd name="T24" fmla="*/ 922 w 992"/>
                <a:gd name="T25" fmla="*/ 888 h 1386"/>
                <a:gd name="T26" fmla="*/ 948 w 992"/>
                <a:gd name="T27" fmla="*/ 876 h 1386"/>
                <a:gd name="T28" fmla="*/ 950 w 992"/>
                <a:gd name="T29" fmla="*/ 890 h 1386"/>
                <a:gd name="T30" fmla="*/ 918 w 992"/>
                <a:gd name="T31" fmla="*/ 906 h 1386"/>
                <a:gd name="T32" fmla="*/ 932 w 992"/>
                <a:gd name="T33" fmla="*/ 926 h 1386"/>
                <a:gd name="T34" fmla="*/ 918 w 992"/>
                <a:gd name="T35" fmla="*/ 934 h 1386"/>
                <a:gd name="T36" fmla="*/ 948 w 992"/>
                <a:gd name="T37" fmla="*/ 936 h 1386"/>
                <a:gd name="T38" fmla="*/ 934 w 992"/>
                <a:gd name="T39" fmla="*/ 950 h 1386"/>
                <a:gd name="T40" fmla="*/ 894 w 992"/>
                <a:gd name="T41" fmla="*/ 960 h 1386"/>
                <a:gd name="T42" fmla="*/ 884 w 992"/>
                <a:gd name="T43" fmla="*/ 1118 h 1386"/>
                <a:gd name="T44" fmla="*/ 898 w 992"/>
                <a:gd name="T45" fmla="*/ 1338 h 1386"/>
                <a:gd name="T46" fmla="*/ 6 w 992"/>
                <a:gd name="T47" fmla="*/ 1386 h 1386"/>
                <a:gd name="T48" fmla="*/ 26 w 992"/>
                <a:gd name="T49" fmla="*/ 1224 h 1386"/>
                <a:gd name="T50" fmla="*/ 24 w 992"/>
                <a:gd name="T51" fmla="*/ 1026 h 1386"/>
                <a:gd name="T52" fmla="*/ 4 w 992"/>
                <a:gd name="T53" fmla="*/ 900 h 1386"/>
                <a:gd name="T54" fmla="*/ 4 w 992"/>
                <a:gd name="T55" fmla="*/ 796 h 1386"/>
                <a:gd name="T56" fmla="*/ 38 w 992"/>
                <a:gd name="T57" fmla="*/ 728 h 1386"/>
                <a:gd name="T58" fmla="*/ 74 w 992"/>
                <a:gd name="T59" fmla="*/ 704 h 1386"/>
                <a:gd name="T60" fmla="*/ 148 w 992"/>
                <a:gd name="T61" fmla="*/ 678 h 1386"/>
                <a:gd name="T62" fmla="*/ 108 w 992"/>
                <a:gd name="T63" fmla="*/ 636 h 1386"/>
                <a:gd name="T64" fmla="*/ 104 w 992"/>
                <a:gd name="T65" fmla="*/ 598 h 1386"/>
                <a:gd name="T66" fmla="*/ 126 w 992"/>
                <a:gd name="T67" fmla="*/ 624 h 1386"/>
                <a:gd name="T68" fmla="*/ 164 w 992"/>
                <a:gd name="T69" fmla="*/ 658 h 1386"/>
                <a:gd name="T70" fmla="*/ 176 w 992"/>
                <a:gd name="T71" fmla="*/ 646 h 1386"/>
                <a:gd name="T72" fmla="*/ 148 w 992"/>
                <a:gd name="T73" fmla="*/ 596 h 1386"/>
                <a:gd name="T74" fmla="*/ 160 w 992"/>
                <a:gd name="T75" fmla="*/ 592 h 1386"/>
                <a:gd name="T76" fmla="*/ 180 w 992"/>
                <a:gd name="T77" fmla="*/ 636 h 1386"/>
                <a:gd name="T78" fmla="*/ 190 w 992"/>
                <a:gd name="T79" fmla="*/ 628 h 1386"/>
                <a:gd name="T80" fmla="*/ 196 w 992"/>
                <a:gd name="T81" fmla="*/ 620 h 1386"/>
                <a:gd name="T82" fmla="*/ 184 w 992"/>
                <a:gd name="T83" fmla="*/ 554 h 1386"/>
                <a:gd name="T84" fmla="*/ 202 w 992"/>
                <a:gd name="T85" fmla="*/ 420 h 1386"/>
                <a:gd name="T86" fmla="*/ 208 w 992"/>
                <a:gd name="T87" fmla="*/ 344 h 1386"/>
                <a:gd name="T88" fmla="*/ 190 w 992"/>
                <a:gd name="T89" fmla="*/ 380 h 1386"/>
                <a:gd name="T90" fmla="*/ 182 w 992"/>
                <a:gd name="T91" fmla="*/ 376 h 1386"/>
                <a:gd name="T92" fmla="*/ 210 w 992"/>
                <a:gd name="T93" fmla="*/ 324 h 1386"/>
                <a:gd name="T94" fmla="*/ 244 w 992"/>
                <a:gd name="T95" fmla="*/ 194 h 1386"/>
                <a:gd name="T96" fmla="*/ 300 w 992"/>
                <a:gd name="T97" fmla="*/ 88 h 1386"/>
                <a:gd name="T98" fmla="*/ 388 w 992"/>
                <a:gd name="T99" fmla="*/ 18 h 1386"/>
                <a:gd name="T100" fmla="*/ 516 w 992"/>
                <a:gd name="T101" fmla="*/ 0 h 1386"/>
                <a:gd name="T102" fmla="*/ 560 w 992"/>
                <a:gd name="T103" fmla="*/ 10 h 1386"/>
                <a:gd name="T104" fmla="*/ 620 w 992"/>
                <a:gd name="T105" fmla="*/ 50 h 1386"/>
                <a:gd name="T106" fmla="*/ 690 w 992"/>
                <a:gd name="T107" fmla="*/ 162 h 1386"/>
                <a:gd name="T108" fmla="*/ 770 w 992"/>
                <a:gd name="T109" fmla="*/ 302 h 1386"/>
                <a:gd name="T110" fmla="*/ 852 w 992"/>
                <a:gd name="T111" fmla="*/ 426 h 1386"/>
                <a:gd name="T112" fmla="*/ 828 w 992"/>
                <a:gd name="T113" fmla="*/ 390 h 1386"/>
                <a:gd name="T114" fmla="*/ 812 w 992"/>
                <a:gd name="T115" fmla="*/ 402 h 1386"/>
                <a:gd name="T116" fmla="*/ 850 w 992"/>
                <a:gd name="T117" fmla="*/ 472 h 1386"/>
                <a:gd name="T118" fmla="*/ 894 w 992"/>
                <a:gd name="T119" fmla="*/ 536 h 1386"/>
                <a:gd name="T120" fmla="*/ 900 w 992"/>
                <a:gd name="T121" fmla="*/ 606 h 1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92" h="1386">
                  <a:moveTo>
                    <a:pt x="894" y="630"/>
                  </a:moveTo>
                  <a:lnTo>
                    <a:pt x="894" y="630"/>
                  </a:lnTo>
                  <a:lnTo>
                    <a:pt x="892" y="586"/>
                  </a:lnTo>
                  <a:lnTo>
                    <a:pt x="890" y="560"/>
                  </a:lnTo>
                  <a:lnTo>
                    <a:pt x="886" y="538"/>
                  </a:lnTo>
                  <a:lnTo>
                    <a:pt x="878" y="516"/>
                  </a:lnTo>
                  <a:lnTo>
                    <a:pt x="874" y="506"/>
                  </a:lnTo>
                  <a:lnTo>
                    <a:pt x="868" y="496"/>
                  </a:lnTo>
                  <a:lnTo>
                    <a:pt x="862" y="488"/>
                  </a:lnTo>
                  <a:lnTo>
                    <a:pt x="854" y="482"/>
                  </a:lnTo>
                  <a:lnTo>
                    <a:pt x="844" y="478"/>
                  </a:lnTo>
                  <a:lnTo>
                    <a:pt x="834" y="474"/>
                  </a:lnTo>
                  <a:lnTo>
                    <a:pt x="834" y="474"/>
                  </a:lnTo>
                  <a:lnTo>
                    <a:pt x="854" y="542"/>
                  </a:lnTo>
                  <a:lnTo>
                    <a:pt x="872" y="614"/>
                  </a:lnTo>
                  <a:lnTo>
                    <a:pt x="880" y="650"/>
                  </a:lnTo>
                  <a:lnTo>
                    <a:pt x="886" y="688"/>
                  </a:lnTo>
                  <a:lnTo>
                    <a:pt x="890" y="728"/>
                  </a:lnTo>
                  <a:lnTo>
                    <a:pt x="894" y="768"/>
                  </a:lnTo>
                  <a:lnTo>
                    <a:pt x="894" y="768"/>
                  </a:lnTo>
                  <a:lnTo>
                    <a:pt x="896" y="774"/>
                  </a:lnTo>
                  <a:lnTo>
                    <a:pt x="900" y="778"/>
                  </a:lnTo>
                  <a:lnTo>
                    <a:pt x="912" y="788"/>
                  </a:lnTo>
                  <a:lnTo>
                    <a:pt x="928" y="794"/>
                  </a:lnTo>
                  <a:lnTo>
                    <a:pt x="944" y="798"/>
                  </a:lnTo>
                  <a:lnTo>
                    <a:pt x="960" y="796"/>
                  </a:lnTo>
                  <a:lnTo>
                    <a:pt x="968" y="796"/>
                  </a:lnTo>
                  <a:lnTo>
                    <a:pt x="974" y="792"/>
                  </a:lnTo>
                  <a:lnTo>
                    <a:pt x="980" y="788"/>
                  </a:lnTo>
                  <a:lnTo>
                    <a:pt x="984" y="782"/>
                  </a:lnTo>
                  <a:lnTo>
                    <a:pt x="988" y="776"/>
                  </a:lnTo>
                  <a:lnTo>
                    <a:pt x="990" y="768"/>
                  </a:lnTo>
                  <a:lnTo>
                    <a:pt x="990" y="768"/>
                  </a:lnTo>
                  <a:lnTo>
                    <a:pt x="992" y="774"/>
                  </a:lnTo>
                  <a:lnTo>
                    <a:pt x="992" y="780"/>
                  </a:lnTo>
                  <a:lnTo>
                    <a:pt x="992" y="786"/>
                  </a:lnTo>
                  <a:lnTo>
                    <a:pt x="990" y="790"/>
                  </a:lnTo>
                  <a:lnTo>
                    <a:pt x="982" y="800"/>
                  </a:lnTo>
                  <a:lnTo>
                    <a:pt x="972" y="808"/>
                  </a:lnTo>
                  <a:lnTo>
                    <a:pt x="958" y="814"/>
                  </a:lnTo>
                  <a:lnTo>
                    <a:pt x="942" y="816"/>
                  </a:lnTo>
                  <a:lnTo>
                    <a:pt x="928" y="816"/>
                  </a:lnTo>
                  <a:lnTo>
                    <a:pt x="912" y="810"/>
                  </a:lnTo>
                  <a:lnTo>
                    <a:pt x="912" y="810"/>
                  </a:lnTo>
                  <a:lnTo>
                    <a:pt x="906" y="828"/>
                  </a:lnTo>
                  <a:lnTo>
                    <a:pt x="904" y="846"/>
                  </a:lnTo>
                  <a:lnTo>
                    <a:pt x="904" y="866"/>
                  </a:lnTo>
                  <a:lnTo>
                    <a:pt x="906" y="882"/>
                  </a:lnTo>
                  <a:lnTo>
                    <a:pt x="906" y="882"/>
                  </a:lnTo>
                  <a:lnTo>
                    <a:pt x="910" y="886"/>
                  </a:lnTo>
                  <a:lnTo>
                    <a:pt x="916" y="888"/>
                  </a:lnTo>
                  <a:lnTo>
                    <a:pt x="922" y="888"/>
                  </a:lnTo>
                  <a:lnTo>
                    <a:pt x="928" y="888"/>
                  </a:lnTo>
                  <a:lnTo>
                    <a:pt x="942" y="884"/>
                  </a:lnTo>
                  <a:lnTo>
                    <a:pt x="946" y="880"/>
                  </a:lnTo>
                  <a:lnTo>
                    <a:pt x="948" y="876"/>
                  </a:lnTo>
                  <a:lnTo>
                    <a:pt x="948" y="876"/>
                  </a:lnTo>
                  <a:lnTo>
                    <a:pt x="952" y="880"/>
                  </a:lnTo>
                  <a:lnTo>
                    <a:pt x="952" y="886"/>
                  </a:lnTo>
                  <a:lnTo>
                    <a:pt x="950" y="890"/>
                  </a:lnTo>
                  <a:lnTo>
                    <a:pt x="944" y="896"/>
                  </a:lnTo>
                  <a:lnTo>
                    <a:pt x="932" y="902"/>
                  </a:lnTo>
                  <a:lnTo>
                    <a:pt x="918" y="906"/>
                  </a:lnTo>
                  <a:lnTo>
                    <a:pt x="918" y="906"/>
                  </a:lnTo>
                  <a:lnTo>
                    <a:pt x="926" y="912"/>
                  </a:lnTo>
                  <a:lnTo>
                    <a:pt x="934" y="920"/>
                  </a:lnTo>
                  <a:lnTo>
                    <a:pt x="934" y="924"/>
                  </a:lnTo>
                  <a:lnTo>
                    <a:pt x="932" y="926"/>
                  </a:lnTo>
                  <a:lnTo>
                    <a:pt x="926" y="928"/>
                  </a:lnTo>
                  <a:lnTo>
                    <a:pt x="918" y="930"/>
                  </a:lnTo>
                  <a:lnTo>
                    <a:pt x="918" y="930"/>
                  </a:lnTo>
                  <a:lnTo>
                    <a:pt x="918" y="934"/>
                  </a:lnTo>
                  <a:lnTo>
                    <a:pt x="922" y="936"/>
                  </a:lnTo>
                  <a:lnTo>
                    <a:pt x="930" y="936"/>
                  </a:lnTo>
                  <a:lnTo>
                    <a:pt x="940" y="936"/>
                  </a:lnTo>
                  <a:lnTo>
                    <a:pt x="948" y="936"/>
                  </a:lnTo>
                  <a:lnTo>
                    <a:pt x="948" y="936"/>
                  </a:lnTo>
                  <a:lnTo>
                    <a:pt x="946" y="942"/>
                  </a:lnTo>
                  <a:lnTo>
                    <a:pt x="940" y="948"/>
                  </a:lnTo>
                  <a:lnTo>
                    <a:pt x="934" y="950"/>
                  </a:lnTo>
                  <a:lnTo>
                    <a:pt x="926" y="952"/>
                  </a:lnTo>
                  <a:lnTo>
                    <a:pt x="908" y="954"/>
                  </a:lnTo>
                  <a:lnTo>
                    <a:pt x="900" y="956"/>
                  </a:lnTo>
                  <a:lnTo>
                    <a:pt x="894" y="960"/>
                  </a:lnTo>
                  <a:lnTo>
                    <a:pt x="894" y="960"/>
                  </a:lnTo>
                  <a:lnTo>
                    <a:pt x="890" y="1010"/>
                  </a:lnTo>
                  <a:lnTo>
                    <a:pt x="886" y="1064"/>
                  </a:lnTo>
                  <a:lnTo>
                    <a:pt x="884" y="1118"/>
                  </a:lnTo>
                  <a:lnTo>
                    <a:pt x="886" y="1174"/>
                  </a:lnTo>
                  <a:lnTo>
                    <a:pt x="888" y="1230"/>
                  </a:lnTo>
                  <a:lnTo>
                    <a:pt x="892" y="1286"/>
                  </a:lnTo>
                  <a:lnTo>
                    <a:pt x="898" y="1338"/>
                  </a:lnTo>
                  <a:lnTo>
                    <a:pt x="906" y="1386"/>
                  </a:lnTo>
                  <a:lnTo>
                    <a:pt x="906" y="1386"/>
                  </a:lnTo>
                  <a:lnTo>
                    <a:pt x="6" y="1386"/>
                  </a:lnTo>
                  <a:lnTo>
                    <a:pt x="6" y="1386"/>
                  </a:lnTo>
                  <a:lnTo>
                    <a:pt x="12" y="1352"/>
                  </a:lnTo>
                  <a:lnTo>
                    <a:pt x="18" y="1314"/>
                  </a:lnTo>
                  <a:lnTo>
                    <a:pt x="22" y="1270"/>
                  </a:lnTo>
                  <a:lnTo>
                    <a:pt x="26" y="1224"/>
                  </a:lnTo>
                  <a:lnTo>
                    <a:pt x="28" y="1174"/>
                  </a:lnTo>
                  <a:lnTo>
                    <a:pt x="28" y="1124"/>
                  </a:lnTo>
                  <a:lnTo>
                    <a:pt x="28" y="1074"/>
                  </a:lnTo>
                  <a:lnTo>
                    <a:pt x="24" y="1026"/>
                  </a:lnTo>
                  <a:lnTo>
                    <a:pt x="24" y="1026"/>
                  </a:lnTo>
                  <a:lnTo>
                    <a:pt x="18" y="986"/>
                  </a:lnTo>
                  <a:lnTo>
                    <a:pt x="12" y="944"/>
                  </a:lnTo>
                  <a:lnTo>
                    <a:pt x="4" y="900"/>
                  </a:lnTo>
                  <a:lnTo>
                    <a:pt x="0" y="858"/>
                  </a:lnTo>
                  <a:lnTo>
                    <a:pt x="0" y="836"/>
                  </a:lnTo>
                  <a:lnTo>
                    <a:pt x="0" y="816"/>
                  </a:lnTo>
                  <a:lnTo>
                    <a:pt x="4" y="796"/>
                  </a:lnTo>
                  <a:lnTo>
                    <a:pt x="8" y="776"/>
                  </a:lnTo>
                  <a:lnTo>
                    <a:pt x="16" y="758"/>
                  </a:lnTo>
                  <a:lnTo>
                    <a:pt x="26" y="742"/>
                  </a:lnTo>
                  <a:lnTo>
                    <a:pt x="38" y="728"/>
                  </a:lnTo>
                  <a:lnTo>
                    <a:pt x="54" y="714"/>
                  </a:lnTo>
                  <a:lnTo>
                    <a:pt x="54" y="714"/>
                  </a:lnTo>
                  <a:lnTo>
                    <a:pt x="64" y="708"/>
                  </a:lnTo>
                  <a:lnTo>
                    <a:pt x="74" y="704"/>
                  </a:lnTo>
                  <a:lnTo>
                    <a:pt x="100" y="698"/>
                  </a:lnTo>
                  <a:lnTo>
                    <a:pt x="156" y="690"/>
                  </a:lnTo>
                  <a:lnTo>
                    <a:pt x="156" y="690"/>
                  </a:lnTo>
                  <a:lnTo>
                    <a:pt x="148" y="678"/>
                  </a:lnTo>
                  <a:lnTo>
                    <a:pt x="138" y="668"/>
                  </a:lnTo>
                  <a:lnTo>
                    <a:pt x="126" y="658"/>
                  </a:lnTo>
                  <a:lnTo>
                    <a:pt x="116" y="648"/>
                  </a:lnTo>
                  <a:lnTo>
                    <a:pt x="108" y="636"/>
                  </a:lnTo>
                  <a:lnTo>
                    <a:pt x="104" y="622"/>
                  </a:lnTo>
                  <a:lnTo>
                    <a:pt x="102" y="616"/>
                  </a:lnTo>
                  <a:lnTo>
                    <a:pt x="102" y="608"/>
                  </a:lnTo>
                  <a:lnTo>
                    <a:pt x="104" y="598"/>
                  </a:lnTo>
                  <a:lnTo>
                    <a:pt x="108" y="588"/>
                  </a:lnTo>
                  <a:lnTo>
                    <a:pt x="108" y="588"/>
                  </a:lnTo>
                  <a:lnTo>
                    <a:pt x="120" y="612"/>
                  </a:lnTo>
                  <a:lnTo>
                    <a:pt x="126" y="624"/>
                  </a:lnTo>
                  <a:lnTo>
                    <a:pt x="132" y="636"/>
                  </a:lnTo>
                  <a:lnTo>
                    <a:pt x="140" y="646"/>
                  </a:lnTo>
                  <a:lnTo>
                    <a:pt x="150" y="654"/>
                  </a:lnTo>
                  <a:lnTo>
                    <a:pt x="164" y="658"/>
                  </a:lnTo>
                  <a:lnTo>
                    <a:pt x="180" y="660"/>
                  </a:lnTo>
                  <a:lnTo>
                    <a:pt x="180" y="660"/>
                  </a:lnTo>
                  <a:lnTo>
                    <a:pt x="180" y="654"/>
                  </a:lnTo>
                  <a:lnTo>
                    <a:pt x="176" y="646"/>
                  </a:lnTo>
                  <a:lnTo>
                    <a:pt x="164" y="630"/>
                  </a:lnTo>
                  <a:lnTo>
                    <a:pt x="156" y="620"/>
                  </a:lnTo>
                  <a:lnTo>
                    <a:pt x="152" y="610"/>
                  </a:lnTo>
                  <a:lnTo>
                    <a:pt x="148" y="596"/>
                  </a:lnTo>
                  <a:lnTo>
                    <a:pt x="150" y="582"/>
                  </a:lnTo>
                  <a:lnTo>
                    <a:pt x="150" y="582"/>
                  </a:lnTo>
                  <a:lnTo>
                    <a:pt x="156" y="586"/>
                  </a:lnTo>
                  <a:lnTo>
                    <a:pt x="160" y="592"/>
                  </a:lnTo>
                  <a:lnTo>
                    <a:pt x="166" y="608"/>
                  </a:lnTo>
                  <a:lnTo>
                    <a:pt x="172" y="622"/>
                  </a:lnTo>
                  <a:lnTo>
                    <a:pt x="176" y="630"/>
                  </a:lnTo>
                  <a:lnTo>
                    <a:pt x="180" y="636"/>
                  </a:lnTo>
                  <a:lnTo>
                    <a:pt x="180" y="636"/>
                  </a:lnTo>
                  <a:lnTo>
                    <a:pt x="186" y="628"/>
                  </a:lnTo>
                  <a:lnTo>
                    <a:pt x="188" y="628"/>
                  </a:lnTo>
                  <a:lnTo>
                    <a:pt x="190" y="628"/>
                  </a:lnTo>
                  <a:lnTo>
                    <a:pt x="196" y="630"/>
                  </a:lnTo>
                  <a:lnTo>
                    <a:pt x="204" y="636"/>
                  </a:lnTo>
                  <a:lnTo>
                    <a:pt x="204" y="636"/>
                  </a:lnTo>
                  <a:lnTo>
                    <a:pt x="196" y="620"/>
                  </a:lnTo>
                  <a:lnTo>
                    <a:pt x="192" y="604"/>
                  </a:lnTo>
                  <a:lnTo>
                    <a:pt x="188" y="588"/>
                  </a:lnTo>
                  <a:lnTo>
                    <a:pt x="186" y="572"/>
                  </a:lnTo>
                  <a:lnTo>
                    <a:pt x="184" y="554"/>
                  </a:lnTo>
                  <a:lnTo>
                    <a:pt x="186" y="536"/>
                  </a:lnTo>
                  <a:lnTo>
                    <a:pt x="188" y="498"/>
                  </a:lnTo>
                  <a:lnTo>
                    <a:pt x="194" y="460"/>
                  </a:lnTo>
                  <a:lnTo>
                    <a:pt x="202" y="420"/>
                  </a:lnTo>
                  <a:lnTo>
                    <a:pt x="210" y="380"/>
                  </a:lnTo>
                  <a:lnTo>
                    <a:pt x="216" y="342"/>
                  </a:lnTo>
                  <a:lnTo>
                    <a:pt x="216" y="342"/>
                  </a:lnTo>
                  <a:lnTo>
                    <a:pt x="208" y="344"/>
                  </a:lnTo>
                  <a:lnTo>
                    <a:pt x="202" y="350"/>
                  </a:lnTo>
                  <a:lnTo>
                    <a:pt x="198" y="356"/>
                  </a:lnTo>
                  <a:lnTo>
                    <a:pt x="196" y="364"/>
                  </a:lnTo>
                  <a:lnTo>
                    <a:pt x="190" y="380"/>
                  </a:lnTo>
                  <a:lnTo>
                    <a:pt x="186" y="396"/>
                  </a:lnTo>
                  <a:lnTo>
                    <a:pt x="186" y="396"/>
                  </a:lnTo>
                  <a:lnTo>
                    <a:pt x="182" y="386"/>
                  </a:lnTo>
                  <a:lnTo>
                    <a:pt x="182" y="376"/>
                  </a:lnTo>
                  <a:lnTo>
                    <a:pt x="184" y="366"/>
                  </a:lnTo>
                  <a:lnTo>
                    <a:pt x="188" y="356"/>
                  </a:lnTo>
                  <a:lnTo>
                    <a:pt x="198" y="338"/>
                  </a:lnTo>
                  <a:lnTo>
                    <a:pt x="210" y="324"/>
                  </a:lnTo>
                  <a:lnTo>
                    <a:pt x="210" y="324"/>
                  </a:lnTo>
                  <a:lnTo>
                    <a:pt x="224" y="258"/>
                  </a:lnTo>
                  <a:lnTo>
                    <a:pt x="234" y="226"/>
                  </a:lnTo>
                  <a:lnTo>
                    <a:pt x="244" y="194"/>
                  </a:lnTo>
                  <a:lnTo>
                    <a:pt x="256" y="166"/>
                  </a:lnTo>
                  <a:lnTo>
                    <a:pt x="270" y="138"/>
                  </a:lnTo>
                  <a:lnTo>
                    <a:pt x="284" y="112"/>
                  </a:lnTo>
                  <a:lnTo>
                    <a:pt x="300" y="88"/>
                  </a:lnTo>
                  <a:lnTo>
                    <a:pt x="320" y="68"/>
                  </a:lnTo>
                  <a:lnTo>
                    <a:pt x="340" y="48"/>
                  </a:lnTo>
                  <a:lnTo>
                    <a:pt x="364" y="32"/>
                  </a:lnTo>
                  <a:lnTo>
                    <a:pt x="388" y="18"/>
                  </a:lnTo>
                  <a:lnTo>
                    <a:pt x="416" y="8"/>
                  </a:lnTo>
                  <a:lnTo>
                    <a:pt x="446" y="2"/>
                  </a:lnTo>
                  <a:lnTo>
                    <a:pt x="480" y="0"/>
                  </a:lnTo>
                  <a:lnTo>
                    <a:pt x="516" y="0"/>
                  </a:lnTo>
                  <a:lnTo>
                    <a:pt x="516" y="0"/>
                  </a:lnTo>
                  <a:lnTo>
                    <a:pt x="532" y="2"/>
                  </a:lnTo>
                  <a:lnTo>
                    <a:pt x="546" y="6"/>
                  </a:lnTo>
                  <a:lnTo>
                    <a:pt x="560" y="10"/>
                  </a:lnTo>
                  <a:lnTo>
                    <a:pt x="574" y="16"/>
                  </a:lnTo>
                  <a:lnTo>
                    <a:pt x="586" y="22"/>
                  </a:lnTo>
                  <a:lnTo>
                    <a:pt x="598" y="30"/>
                  </a:lnTo>
                  <a:lnTo>
                    <a:pt x="620" y="50"/>
                  </a:lnTo>
                  <a:lnTo>
                    <a:pt x="640" y="74"/>
                  </a:lnTo>
                  <a:lnTo>
                    <a:pt x="658" y="100"/>
                  </a:lnTo>
                  <a:lnTo>
                    <a:pt x="674" y="130"/>
                  </a:lnTo>
                  <a:lnTo>
                    <a:pt x="690" y="162"/>
                  </a:lnTo>
                  <a:lnTo>
                    <a:pt x="690" y="162"/>
                  </a:lnTo>
                  <a:lnTo>
                    <a:pt x="708" y="200"/>
                  </a:lnTo>
                  <a:lnTo>
                    <a:pt x="728" y="234"/>
                  </a:lnTo>
                  <a:lnTo>
                    <a:pt x="770" y="302"/>
                  </a:lnTo>
                  <a:lnTo>
                    <a:pt x="812" y="366"/>
                  </a:lnTo>
                  <a:lnTo>
                    <a:pt x="858" y="432"/>
                  </a:lnTo>
                  <a:lnTo>
                    <a:pt x="858" y="432"/>
                  </a:lnTo>
                  <a:lnTo>
                    <a:pt x="852" y="426"/>
                  </a:lnTo>
                  <a:lnTo>
                    <a:pt x="846" y="420"/>
                  </a:lnTo>
                  <a:lnTo>
                    <a:pt x="838" y="404"/>
                  </a:lnTo>
                  <a:lnTo>
                    <a:pt x="832" y="398"/>
                  </a:lnTo>
                  <a:lnTo>
                    <a:pt x="828" y="390"/>
                  </a:lnTo>
                  <a:lnTo>
                    <a:pt x="820" y="386"/>
                  </a:lnTo>
                  <a:lnTo>
                    <a:pt x="810" y="384"/>
                  </a:lnTo>
                  <a:lnTo>
                    <a:pt x="810" y="384"/>
                  </a:lnTo>
                  <a:lnTo>
                    <a:pt x="812" y="402"/>
                  </a:lnTo>
                  <a:lnTo>
                    <a:pt x="816" y="418"/>
                  </a:lnTo>
                  <a:lnTo>
                    <a:pt x="822" y="434"/>
                  </a:lnTo>
                  <a:lnTo>
                    <a:pt x="830" y="448"/>
                  </a:lnTo>
                  <a:lnTo>
                    <a:pt x="850" y="472"/>
                  </a:lnTo>
                  <a:lnTo>
                    <a:pt x="870" y="496"/>
                  </a:lnTo>
                  <a:lnTo>
                    <a:pt x="880" y="510"/>
                  </a:lnTo>
                  <a:lnTo>
                    <a:pt x="888" y="522"/>
                  </a:lnTo>
                  <a:lnTo>
                    <a:pt x="894" y="536"/>
                  </a:lnTo>
                  <a:lnTo>
                    <a:pt x="900" y="552"/>
                  </a:lnTo>
                  <a:lnTo>
                    <a:pt x="902" y="568"/>
                  </a:lnTo>
                  <a:lnTo>
                    <a:pt x="904" y="586"/>
                  </a:lnTo>
                  <a:lnTo>
                    <a:pt x="900" y="606"/>
                  </a:lnTo>
                  <a:lnTo>
                    <a:pt x="894" y="630"/>
                  </a:lnTo>
                  <a:lnTo>
                    <a:pt x="894" y="630"/>
                  </a:lnTo>
                  <a:close/>
                </a:path>
              </a:pathLst>
            </a:custGeom>
            <a:solidFill>
              <a:schemeClr val="tx1">
                <a:lumMod val="65000"/>
                <a:lumOff val="35000"/>
              </a:schemeClr>
            </a:solidFill>
            <a:ln>
              <a:noFill/>
            </a:ln>
          </p:spPr>
          <p:txBody>
            <a:bodyPr vert="horz" wrap="square" lIns="91440" tIns="45720" rIns="91440" bIns="45720" numCol="1" anchor="t" anchorCtr="0" compatLnSpc="1">
              <a:prstTxWarp prst="textNoShape">
                <a:avLst/>
              </a:prstTxWarp>
            </a:bodyPr>
            <a:lstStyle/>
            <a:p>
              <a:pPr defTabSz="1018824"/>
              <a:endParaRPr lang="en-GB" sz="2800">
                <a:solidFill>
                  <a:srgbClr val="000000"/>
                </a:solidFill>
              </a:endParaRPr>
            </a:p>
          </p:txBody>
        </p:sp>
        <p:sp>
          <p:nvSpPr>
            <p:cNvPr id="25" name="TextBox 24">
              <a:extLst>
                <a:ext uri="{FF2B5EF4-FFF2-40B4-BE49-F238E27FC236}">
                  <a16:creationId xmlns:a16="http://schemas.microsoft.com/office/drawing/2014/main" id="{65DC0FA2-F18B-B2FE-71E1-E65E43BF5E3D}"/>
                </a:ext>
              </a:extLst>
            </p:cNvPr>
            <p:cNvSpPr txBox="1"/>
            <p:nvPr/>
          </p:nvSpPr>
          <p:spPr>
            <a:xfrm>
              <a:off x="4223124" y="2559329"/>
              <a:ext cx="844766" cy="240408"/>
            </a:xfrm>
            <a:prstGeom prst="rect">
              <a:avLst/>
            </a:prstGeom>
            <a:noFill/>
          </p:spPr>
          <p:txBody>
            <a:bodyPr wrap="square">
              <a:spAutoFit/>
            </a:bodyPr>
            <a:lstStyle>
              <a:defPPr>
                <a:defRPr lang="en-US"/>
              </a:defPPr>
              <a:lvl1pPr algn="ctr"/>
            </a:lstStyle>
            <a:p>
              <a:r>
                <a:rPr lang="en-US" sz="2000" b="1" dirty="0">
                  <a:latin typeface="Ekachon" panose="00000500000000000000" pitchFamily="2" charset="-34"/>
                  <a:cs typeface="Ekachon" panose="00000500000000000000" pitchFamily="2" charset="-34"/>
                </a:rPr>
                <a:t>LOVER</a:t>
              </a:r>
            </a:p>
          </p:txBody>
        </p:sp>
      </p:grpSp>
      <p:sp>
        <p:nvSpPr>
          <p:cNvPr id="26" name="TextBox 25">
            <a:extLst>
              <a:ext uri="{FF2B5EF4-FFF2-40B4-BE49-F238E27FC236}">
                <a16:creationId xmlns:a16="http://schemas.microsoft.com/office/drawing/2014/main" id="{F9306A1A-1B25-3113-05F7-523FFBE34EE4}"/>
              </a:ext>
            </a:extLst>
          </p:cNvPr>
          <p:cNvSpPr txBox="1"/>
          <p:nvPr/>
        </p:nvSpPr>
        <p:spPr>
          <a:xfrm>
            <a:off x="9698145" y="210189"/>
            <a:ext cx="2237098" cy="523220"/>
          </a:xfrm>
          <a:prstGeom prst="rect">
            <a:avLst/>
          </a:prstGeom>
          <a:solidFill>
            <a:schemeClr val="tx1">
              <a:lumMod val="75000"/>
              <a:lumOff val="25000"/>
            </a:schemeClr>
          </a:solid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dirty="0">
                <a:solidFill>
                  <a:schemeClr val="bg1"/>
                </a:solidFill>
              </a:rPr>
              <a:t>Use Case</a:t>
            </a:r>
          </a:p>
        </p:txBody>
      </p:sp>
    </p:spTree>
    <p:extLst>
      <p:ext uri="{BB962C8B-B14F-4D97-AF65-F5344CB8AC3E}">
        <p14:creationId xmlns:p14="http://schemas.microsoft.com/office/powerpoint/2010/main" val="661732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2" descr="หลักสูตร - NIDA-GSAS">
            <a:extLst>
              <a:ext uri="{FF2B5EF4-FFF2-40B4-BE49-F238E27FC236}">
                <a16:creationId xmlns:a16="http://schemas.microsoft.com/office/drawing/2014/main" id="{107B9742-9AED-D547-ECDB-0425C9B6DC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
            <a:extLst>
              <a:ext uri="{FF2B5EF4-FFF2-40B4-BE49-F238E27FC236}">
                <a16:creationId xmlns:a16="http://schemas.microsoft.com/office/drawing/2014/main" id="{B8FC311F-2674-C456-E89E-260B247677B7}"/>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38</a:t>
            </a:fld>
            <a:endParaRPr lang="en-US" sz="1400" dirty="0">
              <a:latin typeface="Century Gothic" panose="020B0502020202020204" pitchFamily="34" charset="0"/>
              <a:cs typeface="Ekachon" panose="00000500000000000000" pitchFamily="2" charset="-34"/>
            </a:endParaRPr>
          </a:p>
        </p:txBody>
      </p:sp>
      <p:graphicFrame>
        <p:nvGraphicFramePr>
          <p:cNvPr id="25" name="Table 24">
            <a:extLst>
              <a:ext uri="{FF2B5EF4-FFF2-40B4-BE49-F238E27FC236}">
                <a16:creationId xmlns:a16="http://schemas.microsoft.com/office/drawing/2014/main" id="{516016EB-0FAB-9734-BD17-B4094E700A0C}"/>
              </a:ext>
            </a:extLst>
          </p:cNvPr>
          <p:cNvGraphicFramePr>
            <a:graphicFrameLocks noGrp="1"/>
          </p:cNvGraphicFramePr>
          <p:nvPr>
            <p:extLst>
              <p:ext uri="{D42A27DB-BD31-4B8C-83A1-F6EECF244321}">
                <p14:modId xmlns:p14="http://schemas.microsoft.com/office/powerpoint/2010/main" val="3496034424"/>
              </p:ext>
            </p:extLst>
          </p:nvPr>
        </p:nvGraphicFramePr>
        <p:xfrm>
          <a:off x="3043463" y="1149667"/>
          <a:ext cx="6483092" cy="4558665"/>
        </p:xfrm>
        <a:graphic>
          <a:graphicData uri="http://schemas.openxmlformats.org/drawingml/2006/table">
            <a:tbl>
              <a:tblPr/>
              <a:tblGrid>
                <a:gridCol w="1138607">
                  <a:extLst>
                    <a:ext uri="{9D8B030D-6E8A-4147-A177-3AD203B41FA5}">
                      <a16:colId xmlns:a16="http://schemas.microsoft.com/office/drawing/2014/main" val="2734308518"/>
                    </a:ext>
                  </a:extLst>
                </a:gridCol>
                <a:gridCol w="1068897">
                  <a:extLst>
                    <a:ext uri="{9D8B030D-6E8A-4147-A177-3AD203B41FA5}">
                      <a16:colId xmlns:a16="http://schemas.microsoft.com/office/drawing/2014/main" val="3252282875"/>
                    </a:ext>
                  </a:extLst>
                </a:gridCol>
                <a:gridCol w="1068897">
                  <a:extLst>
                    <a:ext uri="{9D8B030D-6E8A-4147-A177-3AD203B41FA5}">
                      <a16:colId xmlns:a16="http://schemas.microsoft.com/office/drawing/2014/main" val="2336414139"/>
                    </a:ext>
                  </a:extLst>
                </a:gridCol>
                <a:gridCol w="1068897">
                  <a:extLst>
                    <a:ext uri="{9D8B030D-6E8A-4147-A177-3AD203B41FA5}">
                      <a16:colId xmlns:a16="http://schemas.microsoft.com/office/drawing/2014/main" val="3673367815"/>
                    </a:ext>
                  </a:extLst>
                </a:gridCol>
                <a:gridCol w="1068897">
                  <a:extLst>
                    <a:ext uri="{9D8B030D-6E8A-4147-A177-3AD203B41FA5}">
                      <a16:colId xmlns:a16="http://schemas.microsoft.com/office/drawing/2014/main" val="2713438984"/>
                    </a:ext>
                  </a:extLst>
                </a:gridCol>
                <a:gridCol w="1068897">
                  <a:extLst>
                    <a:ext uri="{9D8B030D-6E8A-4147-A177-3AD203B41FA5}">
                      <a16:colId xmlns:a16="http://schemas.microsoft.com/office/drawing/2014/main" val="4221990909"/>
                    </a:ext>
                  </a:extLst>
                </a:gridCol>
              </a:tblGrid>
              <a:tr h="303911">
                <a:tc gridSpan="2">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Coefficients</a:t>
                      </a:r>
                    </a:p>
                  </a:txBody>
                  <a:tcPr marL="9525" marR="9525" marT="9525" marB="0" anchor="b">
                    <a:lnL>
                      <a:noFill/>
                    </a:lnL>
                    <a:lnR>
                      <a:noFill/>
                    </a:lnR>
                    <a:lnT>
                      <a:noFill/>
                    </a:lnT>
                    <a:lnB>
                      <a:noFill/>
                    </a:lnB>
                    <a:solidFill>
                      <a:srgbClr val="FFFFFF"/>
                    </a:solidFill>
                  </a:tcPr>
                </a:tc>
                <a:tc hMerge="1">
                  <a:txBody>
                    <a:bodyPr/>
                    <a:lstStyle/>
                    <a:p>
                      <a:endParaRPr lang="en-US"/>
                    </a:p>
                  </a:txBody>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18181558"/>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#Variable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5">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7313352"/>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Sentiment</a:t>
                      </a:r>
                    </a:p>
                  </a:txBody>
                  <a:tcPr marL="9525" marR="9525" marT="952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Pos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Neu</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Neg</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err="1">
                          <a:solidFill>
                            <a:srgbClr val="000000"/>
                          </a:solidFill>
                          <a:effectLst/>
                          <a:latin typeface="Ekachon" panose="00000500000000000000" pitchFamily="2" charset="-34"/>
                          <a:cs typeface="Ekachon" panose="00000500000000000000" pitchFamily="2" charset="-34"/>
                        </a:rPr>
                        <a:t>Pos+Neu</a:t>
                      </a:r>
                      <a:endParaRPr lang="en-US" sz="1100" b="0" i="0" u="none" strike="noStrike" dirty="0">
                        <a:solidFill>
                          <a:srgbClr val="000000"/>
                        </a:solidFill>
                        <a:effectLst/>
                        <a:latin typeface="Ekachon" panose="00000500000000000000" pitchFamily="2" charset="-34"/>
                        <a:cs typeface="Ekachon" panose="00000500000000000000" pitchFamily="2" charset="-34"/>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844498124"/>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#Tweet</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-12.07711</a:t>
                      </a:r>
                    </a:p>
                  </a:txBody>
                  <a:tcPr marL="9525" marR="9525" marT="9525" marB="0" anchor="b">
                    <a:lnL>
                      <a:noFill/>
                    </a:lnL>
                    <a:lnR>
                      <a:noFill/>
                    </a:lnR>
                    <a:lnT>
                      <a:noFill/>
                    </a:lnT>
                    <a:lnB>
                      <a:noFill/>
                    </a:lnB>
                    <a:solidFill>
                      <a:srgbClr val="FCBB7A"/>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-11.97282</a:t>
                      </a:r>
                    </a:p>
                  </a:txBody>
                  <a:tcPr marL="9525" marR="9525" marT="9525" marB="0" anchor="b">
                    <a:lnL>
                      <a:noFill/>
                    </a:lnL>
                    <a:lnR>
                      <a:noFill/>
                    </a:lnR>
                    <a:lnT>
                      <a:noFill/>
                    </a:lnT>
                    <a:lnB>
                      <a:noFill/>
                    </a:lnB>
                    <a:solidFill>
                      <a:srgbClr val="FCC27C"/>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-13.14904</a:t>
                      </a:r>
                    </a:p>
                  </a:txBody>
                  <a:tcPr marL="9525" marR="9525" marT="9525" marB="0" anchor="b">
                    <a:lnL>
                      <a:noFill/>
                    </a:lnL>
                    <a:lnR>
                      <a:noFill/>
                    </a:lnR>
                    <a:lnT>
                      <a:noFill/>
                    </a:lnT>
                    <a:lnB>
                      <a:noFill/>
                    </a:lnB>
                    <a:solidFill>
                      <a:srgbClr val="F8736D"/>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-8.111031</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dirty="0">
                          <a:solidFill>
                            <a:srgbClr val="000000"/>
                          </a:solidFill>
                          <a:effectLst/>
                          <a:latin typeface="Ekachon" panose="00000500000000000000" pitchFamily="2" charset="-34"/>
                          <a:cs typeface="Ekachon" panose="00000500000000000000" pitchFamily="2" charset="-34"/>
                        </a:rPr>
                        <a:t>-13.17666</a:t>
                      </a:r>
                    </a:p>
                  </a:txBody>
                  <a:tcPr marL="9525" marR="9525" marT="9525" marB="0" anchor="b">
                    <a:lnL>
                      <a:noFill/>
                    </a:lnL>
                    <a:lnR>
                      <a:noFill/>
                    </a:lnR>
                    <a:lnT>
                      <a:noFill/>
                    </a:lnT>
                    <a:lnB>
                      <a:noFill/>
                    </a:lnB>
                    <a:solidFill>
                      <a:srgbClr val="F8716C"/>
                    </a:solidFill>
                  </a:tcPr>
                </a:tc>
                <a:extLst>
                  <a:ext uri="{0D108BD9-81ED-4DB2-BD59-A6C34878D82A}">
                    <a16:rowId xmlns:a16="http://schemas.microsoft.com/office/drawing/2014/main" val="3463831075"/>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#Like</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-11.37229</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-8.874084</a:t>
                      </a:r>
                    </a:p>
                  </a:txBody>
                  <a:tcPr marL="9525" marR="9525" marT="9525" marB="0" anchor="b">
                    <a:lnL>
                      <a:noFill/>
                    </a:lnL>
                    <a:lnR>
                      <a:noFill/>
                    </a:lnR>
                    <a:lnT>
                      <a:noFill/>
                    </a:lnT>
                    <a:lnB>
                      <a:noFill/>
                    </a:lnB>
                    <a:solidFill>
                      <a:srgbClr val="88C97E"/>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-10.6149</a:t>
                      </a:r>
                    </a:p>
                  </a:txBody>
                  <a:tcPr marL="9525" marR="9525" marT="9525" marB="0" anchor="b">
                    <a:lnL>
                      <a:noFill/>
                    </a:lnL>
                    <a:lnR>
                      <a:noFill/>
                    </a:lnR>
                    <a:lnT>
                      <a:noFill/>
                    </a:lnT>
                    <a:lnB>
                      <a:noFill/>
                    </a:lnB>
                    <a:solidFill>
                      <a:srgbClr val="DBE182"/>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-9.361334</a:t>
                      </a:r>
                    </a:p>
                  </a:txBody>
                  <a:tcPr marL="9525" marR="9525" marT="9525" marB="0" anchor="b">
                    <a:lnL>
                      <a:noFill/>
                    </a:lnL>
                    <a:lnR>
                      <a:noFill/>
                    </a:lnR>
                    <a:lnT>
                      <a:noFill/>
                    </a:lnT>
                    <a:lnB>
                      <a:noFill/>
                    </a:lnB>
                    <a:solidFill>
                      <a:srgbClr val="9FD07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-10.33494</a:t>
                      </a:r>
                    </a:p>
                  </a:txBody>
                  <a:tcPr marL="9525" marR="9525" marT="9525" marB="0" anchor="b">
                    <a:lnL>
                      <a:noFill/>
                    </a:lnL>
                    <a:lnR>
                      <a:noFill/>
                    </a:lnR>
                    <a:lnT>
                      <a:noFill/>
                    </a:lnT>
                    <a:lnB>
                      <a:noFill/>
                    </a:lnB>
                    <a:solidFill>
                      <a:srgbClr val="CEDD82"/>
                    </a:solidFill>
                  </a:tcPr>
                </a:tc>
                <a:extLst>
                  <a:ext uri="{0D108BD9-81ED-4DB2-BD59-A6C34878D82A}">
                    <a16:rowId xmlns:a16="http://schemas.microsoft.com/office/drawing/2014/main" val="4202833669"/>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#Retweet</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-13.30492</a:t>
                      </a:r>
                    </a:p>
                  </a:txBody>
                  <a:tcPr marL="9525" marR="9525" marT="9525"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-9.173187</a:t>
                      </a:r>
                    </a:p>
                  </a:txBody>
                  <a:tcPr marL="9525" marR="9525" marT="9525" marB="0" anchor="b">
                    <a:lnL>
                      <a:noFill/>
                    </a:lnL>
                    <a:lnR>
                      <a:noFill/>
                    </a:lnR>
                    <a:lnT>
                      <a:noFill/>
                    </a:lnT>
                    <a:lnB>
                      <a:noFill/>
                    </a:lnB>
                    <a:solidFill>
                      <a:srgbClr val="96CD7E"/>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-12.33821</a:t>
                      </a:r>
                    </a:p>
                  </a:txBody>
                  <a:tcPr marL="9525" marR="9525" marT="9525" marB="0" anchor="b">
                    <a:lnL>
                      <a:noFill/>
                    </a:lnL>
                    <a:lnR>
                      <a:noFill/>
                    </a:lnR>
                    <a:lnT>
                      <a:noFill/>
                    </a:lnT>
                    <a:lnB>
                      <a:noFill/>
                    </a:lnB>
                    <a:solidFill>
                      <a:srgbClr val="FBAA77"/>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-9.098906</a:t>
                      </a:r>
                    </a:p>
                  </a:txBody>
                  <a:tcPr marL="9525" marR="9525" marT="9525" marB="0" anchor="b">
                    <a:lnL>
                      <a:noFill/>
                    </a:lnL>
                    <a:lnR>
                      <a:noFill/>
                    </a:lnR>
                    <a:lnT>
                      <a:noFill/>
                    </a:lnT>
                    <a:lnB>
                      <a:noFill/>
                    </a:lnB>
                    <a:solidFill>
                      <a:srgbClr val="93CC7E"/>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-11.87287</a:t>
                      </a:r>
                    </a:p>
                  </a:txBody>
                  <a:tcPr marL="9525" marR="9525" marT="9525" marB="0" anchor="b">
                    <a:lnL>
                      <a:noFill/>
                    </a:lnL>
                    <a:lnR>
                      <a:noFill/>
                    </a:lnR>
                    <a:lnT>
                      <a:noFill/>
                    </a:lnT>
                    <a:lnB>
                      <a:noFill/>
                    </a:lnB>
                    <a:solidFill>
                      <a:srgbClr val="FDC97D"/>
                    </a:solidFill>
                  </a:tcPr>
                </a:tc>
                <a:extLst>
                  <a:ext uri="{0D108BD9-81ED-4DB2-BD59-A6C34878D82A}">
                    <a16:rowId xmlns:a16="http://schemas.microsoft.com/office/drawing/2014/main" val="1892663677"/>
                  </a:ext>
                </a:extLst>
              </a:tr>
              <a:tr h="303911">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extLst>
                  <a:ext uri="{0D108BD9-81ED-4DB2-BD59-A6C34878D82A}">
                    <a16:rowId xmlns:a16="http://schemas.microsoft.com/office/drawing/2014/main" val="563862680"/>
                  </a:ext>
                </a:extLst>
              </a:tr>
              <a:tr h="303911">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extLst>
                  <a:ext uri="{0D108BD9-81ED-4DB2-BD59-A6C34878D82A}">
                    <a16:rowId xmlns:a16="http://schemas.microsoft.com/office/drawing/2014/main" val="1101105438"/>
                  </a:ext>
                </a:extLst>
              </a:tr>
              <a:tr h="303911">
                <a:tc gridSpan="2">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Coefficients</a:t>
                      </a:r>
                    </a:p>
                  </a:txBody>
                  <a:tcPr marL="9525" marR="9525" marT="9525" marB="0" anchor="b">
                    <a:lnL>
                      <a:noFill/>
                    </a:lnL>
                    <a:lnR>
                      <a:noFill/>
                    </a:lnR>
                    <a:lnT>
                      <a:noFill/>
                    </a:lnT>
                    <a:lnB>
                      <a:noFill/>
                    </a:lnB>
                    <a:solidFill>
                      <a:srgbClr val="FFFFFF"/>
                    </a:solidFill>
                  </a:tcPr>
                </a:tc>
                <a:tc hMerge="1">
                  <a:txBody>
                    <a:bodyPr/>
                    <a:lstStyle/>
                    <a:p>
                      <a:endParaRPr lang="en-US"/>
                    </a:p>
                  </a:txBody>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955971048"/>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#Variable</a:t>
                      </a: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solidFill>
                      <a:srgbClr val="FFFFFF"/>
                    </a:solidFill>
                  </a:tcPr>
                </a:tc>
                <a:tc gridSpan="5">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15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688669047"/>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Sentiment</a:t>
                      </a:r>
                    </a:p>
                  </a:txBody>
                  <a:tcPr marL="9525" marR="9525" marT="9525" marB="0" anchor="b">
                    <a:lnL>
                      <a:noFill/>
                    </a:lnL>
                    <a:lnR>
                      <a:noFill/>
                    </a:lnR>
                    <a:lnT>
                      <a:noFill/>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Pos</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a:solidFill>
                            <a:srgbClr val="000000"/>
                          </a:solidFill>
                          <a:effectLst/>
                          <a:latin typeface="Ekachon" panose="00000500000000000000" pitchFamily="2" charset="-34"/>
                          <a:cs typeface="Ekachon" panose="00000500000000000000" pitchFamily="2" charset="-34"/>
                        </a:rPr>
                        <a:t>Neu</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a:solidFill>
                            <a:srgbClr val="000000"/>
                          </a:solidFill>
                          <a:effectLst/>
                          <a:latin typeface="Ekachon" panose="00000500000000000000" pitchFamily="2" charset="-34"/>
                          <a:cs typeface="Ekachon" panose="00000500000000000000" pitchFamily="2" charset="-34"/>
                        </a:rPr>
                        <a:t>Neg</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US" sz="1100" b="0" i="0" u="none" strike="noStrike" dirty="0" err="1">
                          <a:solidFill>
                            <a:srgbClr val="000000"/>
                          </a:solidFill>
                          <a:effectLst/>
                          <a:latin typeface="Ekachon" panose="00000500000000000000" pitchFamily="2" charset="-34"/>
                          <a:cs typeface="Ekachon" panose="00000500000000000000" pitchFamily="2" charset="-34"/>
                        </a:rPr>
                        <a:t>Pos+Neu</a:t>
                      </a:r>
                      <a:endParaRPr lang="en-US" sz="1100" b="0" i="0" u="none" strike="noStrike" dirty="0">
                        <a:solidFill>
                          <a:srgbClr val="000000"/>
                        </a:solidFill>
                        <a:effectLst/>
                        <a:latin typeface="Ekachon" panose="00000500000000000000" pitchFamily="2" charset="-34"/>
                        <a:cs typeface="Ekachon" panose="00000500000000000000" pitchFamily="2" charset="-34"/>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30148702"/>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#Tweet</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8.3047642</a:t>
                      </a:r>
                    </a:p>
                  </a:txBody>
                  <a:tcPr marL="9525" marR="9525" marT="9525" marB="0" anchor="b">
                    <a:lnL>
                      <a:noFill/>
                    </a:lnL>
                    <a:lnR>
                      <a:noFill/>
                    </a:lnR>
                    <a:lnT>
                      <a:noFill/>
                    </a:lnT>
                    <a:lnB>
                      <a:noFill/>
                    </a:lnB>
                    <a:solidFill>
                      <a:srgbClr val="D1DE82"/>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-23.70691</a:t>
                      </a:r>
                    </a:p>
                  </a:txBody>
                  <a:tcPr marL="9525" marR="9525" marT="9525" marB="0" anchor="b">
                    <a:lnL>
                      <a:noFill/>
                    </a:lnL>
                    <a:lnR>
                      <a:noFill/>
                    </a:lnR>
                    <a:lnT>
                      <a:noFill/>
                    </a:lnT>
                    <a:lnB>
                      <a:noFill/>
                    </a:lnB>
                    <a:solidFill>
                      <a:srgbClr val="F8696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14.779173</a:t>
                      </a:r>
                    </a:p>
                  </a:txBody>
                  <a:tcPr marL="9525" marR="9525" marT="9525" marB="0" anchor="b">
                    <a:lnL>
                      <a:noFill/>
                    </a:lnL>
                    <a:lnR>
                      <a:noFill/>
                    </a:lnR>
                    <a:lnT>
                      <a:noFill/>
                    </a:lnT>
                    <a:lnB>
                      <a:noFill/>
                    </a:lnB>
                    <a:solidFill>
                      <a:srgbClr val="BBD881"/>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1.9482541</a:t>
                      </a:r>
                    </a:p>
                  </a:txBody>
                  <a:tcPr marL="9525" marR="9525" marT="9525" marB="0" anchor="b">
                    <a:lnL>
                      <a:noFill/>
                    </a:lnL>
                    <a:lnR>
                      <a:noFill/>
                    </a:lnR>
                    <a:lnT>
                      <a:noFill/>
                    </a:lnT>
                    <a:lnB>
                      <a:noFill/>
                    </a:lnB>
                    <a:solidFill>
                      <a:srgbClr val="E6E483"/>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10.587757</a:t>
                      </a:r>
                    </a:p>
                  </a:txBody>
                  <a:tcPr marL="9525" marR="9525" marT="9525" marB="0" anchor="b">
                    <a:lnL>
                      <a:noFill/>
                    </a:lnL>
                    <a:lnR>
                      <a:noFill/>
                    </a:lnR>
                    <a:lnT>
                      <a:noFill/>
                    </a:lnT>
                    <a:lnB>
                      <a:noFill/>
                    </a:lnB>
                    <a:solidFill>
                      <a:srgbClr val="C9DC81"/>
                    </a:solidFill>
                  </a:tcPr>
                </a:tc>
                <a:extLst>
                  <a:ext uri="{0D108BD9-81ED-4DB2-BD59-A6C34878D82A}">
                    <a16:rowId xmlns:a16="http://schemas.microsoft.com/office/drawing/2014/main" val="1863271614"/>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#Like</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-5.700263</a:t>
                      </a:r>
                    </a:p>
                  </a:txBody>
                  <a:tcPr marL="9525" marR="9525" marT="9525" marB="0" anchor="b">
                    <a:lnL>
                      <a:noFill/>
                    </a:lnL>
                    <a:lnR>
                      <a:noFill/>
                    </a:lnR>
                    <a:lnT>
                      <a:noFill/>
                    </a:lnT>
                    <a:lnB>
                      <a:noFill/>
                    </a:lnB>
                    <a:solidFill>
                      <a:srgbClr val="FFEB84"/>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9.532273</a:t>
                      </a:r>
                    </a:p>
                  </a:txBody>
                  <a:tcPr marL="9525" marR="9525" marT="9525" marB="0" anchor="b">
                    <a:lnL>
                      <a:noFill/>
                    </a:lnL>
                    <a:lnR>
                      <a:noFill/>
                    </a:lnR>
                    <a:lnT>
                      <a:noFill/>
                    </a:lnT>
                    <a:lnB>
                      <a:noFill/>
                    </a:lnB>
                    <a:solidFill>
                      <a:srgbClr val="CDDD82"/>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-14.1018</a:t>
                      </a:r>
                    </a:p>
                  </a:txBody>
                  <a:tcPr marL="9525" marR="9525" marT="9525" marB="0" anchor="b">
                    <a:lnL>
                      <a:noFill/>
                    </a:lnL>
                    <a:lnR>
                      <a:noFill/>
                    </a:lnR>
                    <a:lnT>
                      <a:noFill/>
                    </a:lnT>
                    <a:lnB>
                      <a:noFill/>
                    </a:lnB>
                    <a:solidFill>
                      <a:srgbClr val="FBAE78"/>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13.317639</a:t>
                      </a:r>
                    </a:p>
                  </a:txBody>
                  <a:tcPr marL="9525" marR="9525" marT="9525" marB="0" anchor="b">
                    <a:lnL>
                      <a:noFill/>
                    </a:lnL>
                    <a:lnR>
                      <a:noFill/>
                    </a:lnR>
                    <a:lnT>
                      <a:noFill/>
                    </a:lnT>
                    <a:lnB>
                      <a:noFill/>
                    </a:lnB>
                    <a:solidFill>
                      <a:srgbClr val="C0D981"/>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-10.20697</a:t>
                      </a:r>
                    </a:p>
                  </a:txBody>
                  <a:tcPr marL="9525" marR="9525" marT="9525" marB="0" anchor="b">
                    <a:lnL>
                      <a:noFill/>
                    </a:lnL>
                    <a:lnR>
                      <a:noFill/>
                    </a:lnR>
                    <a:lnT>
                      <a:noFill/>
                    </a:lnT>
                    <a:lnB>
                      <a:noFill/>
                    </a:lnB>
                    <a:solidFill>
                      <a:srgbClr val="FDCA7D"/>
                    </a:solidFill>
                  </a:tcPr>
                </a:tc>
                <a:extLst>
                  <a:ext uri="{0D108BD9-81ED-4DB2-BD59-A6C34878D82A}">
                    <a16:rowId xmlns:a16="http://schemas.microsoft.com/office/drawing/2014/main" val="625847067"/>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#Retweet</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-11.10119</a:t>
                      </a:r>
                    </a:p>
                  </a:txBody>
                  <a:tcPr marL="9525" marR="9525" marT="9525" marB="0" anchor="b">
                    <a:lnL>
                      <a:noFill/>
                    </a:lnL>
                    <a:lnR>
                      <a:noFill/>
                    </a:lnR>
                    <a:lnT>
                      <a:noFill/>
                    </a:lnT>
                    <a:lnB>
                      <a:noFill/>
                    </a:lnB>
                    <a:solidFill>
                      <a:srgbClr val="FCC47C"/>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41.043435</a:t>
                      </a:r>
                    </a:p>
                  </a:txBody>
                  <a:tcPr marL="9525" marR="9525" marT="9525" marB="0" anchor="b">
                    <a:lnL>
                      <a:noFill/>
                    </a:lnL>
                    <a:lnR>
                      <a:noFill/>
                    </a:lnR>
                    <a:lnT>
                      <a:noFill/>
                    </a:lnT>
                    <a:lnB>
                      <a:noFill/>
                    </a:lnB>
                    <a:solidFill>
                      <a:srgbClr val="63BE7B"/>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-16.83975</a:t>
                      </a:r>
                    </a:p>
                  </a:txBody>
                  <a:tcPr marL="9525" marR="9525" marT="9525" marB="0" anchor="b">
                    <a:lnL>
                      <a:noFill/>
                    </a:lnL>
                    <a:lnR>
                      <a:noFill/>
                    </a:lnR>
                    <a:lnT>
                      <a:noFill/>
                    </a:lnT>
                    <a:lnB>
                      <a:noFill/>
                    </a:lnB>
                    <a:solidFill>
                      <a:srgbClr val="FA9A74"/>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-19.44769</a:t>
                      </a:r>
                    </a:p>
                  </a:txBody>
                  <a:tcPr marL="9525" marR="9525" marT="9525" marB="0" anchor="b">
                    <a:lnL>
                      <a:noFill/>
                    </a:lnL>
                    <a:lnR>
                      <a:noFill/>
                    </a:lnR>
                    <a:lnT>
                      <a:noFill/>
                    </a:lnT>
                    <a:lnB>
                      <a:noFill/>
                    </a:lnB>
                    <a:solidFill>
                      <a:srgbClr val="F98770"/>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-7.897468</a:t>
                      </a:r>
                    </a:p>
                  </a:txBody>
                  <a:tcPr marL="9525" marR="9525" marT="9525" marB="0" anchor="b">
                    <a:lnL>
                      <a:noFill/>
                    </a:lnL>
                    <a:lnR>
                      <a:noFill/>
                    </a:lnR>
                    <a:lnT>
                      <a:noFill/>
                    </a:lnT>
                    <a:lnB>
                      <a:noFill/>
                    </a:lnB>
                    <a:solidFill>
                      <a:srgbClr val="FEDB80"/>
                    </a:solidFill>
                  </a:tcPr>
                </a:tc>
                <a:extLst>
                  <a:ext uri="{0D108BD9-81ED-4DB2-BD59-A6C34878D82A}">
                    <a16:rowId xmlns:a16="http://schemas.microsoft.com/office/drawing/2014/main" val="3962686339"/>
                  </a:ext>
                </a:extLst>
              </a:tr>
              <a:tr h="303911">
                <a:tc>
                  <a:txBody>
                    <a:bodyPr/>
                    <a:lstStyle/>
                    <a:p>
                      <a:pPr algn="l" fontAlgn="b"/>
                      <a:r>
                        <a:rPr lang="en-US" sz="1100" b="1" i="0" u="none" strike="noStrike">
                          <a:solidFill>
                            <a:srgbClr val="000000"/>
                          </a:solidFill>
                          <a:effectLst/>
                          <a:latin typeface="Ekachon" panose="00000500000000000000" pitchFamily="2" charset="-34"/>
                          <a:cs typeface="Ekachon" panose="00000500000000000000" pitchFamily="2" charset="-34"/>
                        </a:rPr>
                        <a:t>Intercept: </a:t>
                      </a:r>
                    </a:p>
                  </a:txBody>
                  <a:tcPr marL="9525" marR="9525" marT="9525" marB="0" anchor="b">
                    <a:lnL>
                      <a:noFill/>
                    </a:lnL>
                    <a:lnR>
                      <a:noFill/>
                    </a:lnR>
                    <a:lnT>
                      <a:noFill/>
                    </a:lnT>
                    <a:lnB>
                      <a:noFill/>
                    </a:lnB>
                    <a:solidFill>
                      <a:srgbClr val="FFFFFF"/>
                    </a:solidFill>
                  </a:tcPr>
                </a:tc>
                <a:tc>
                  <a:txBody>
                    <a:bodyPr/>
                    <a:lstStyle/>
                    <a:p>
                      <a:pPr algn="r" fontAlgn="b"/>
                      <a:r>
                        <a:rPr lang="en-US" sz="1100" b="0" i="0" u="none" strike="noStrike">
                          <a:solidFill>
                            <a:srgbClr val="000000"/>
                          </a:solidFill>
                          <a:effectLst/>
                          <a:latin typeface="Ekachon" panose="00000500000000000000" pitchFamily="2" charset="-34"/>
                          <a:cs typeface="Ekachon" panose="00000500000000000000" pitchFamily="2" charset="-34"/>
                        </a:rPr>
                        <a:t>5.3555352</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tc>
                  <a:txBody>
                    <a:bodyPr/>
                    <a:lstStyle/>
                    <a:p>
                      <a:pPr algn="l" fontAlgn="b"/>
                      <a:r>
                        <a:rPr lang="en-US" sz="1100" b="0" i="0" u="none" strike="noStrike" dirty="0">
                          <a:solidFill>
                            <a:srgbClr val="000000"/>
                          </a:solidFill>
                          <a:effectLst/>
                          <a:latin typeface="Ekachon" panose="00000500000000000000" pitchFamily="2" charset="-34"/>
                          <a:cs typeface="Ekachon" panose="00000500000000000000" pitchFamily="2" charset="-34"/>
                        </a:rPr>
                        <a:t> </a:t>
                      </a:r>
                    </a:p>
                  </a:txBody>
                  <a:tcPr marL="9525" marR="9525" marT="9525" marB="0" anchor="b">
                    <a:lnL>
                      <a:noFill/>
                    </a:lnL>
                    <a:lnR>
                      <a:noFill/>
                    </a:lnR>
                    <a:lnT>
                      <a:noFill/>
                    </a:lnT>
                    <a:lnB>
                      <a:noFill/>
                    </a:lnB>
                    <a:solidFill>
                      <a:srgbClr val="FFFFFF"/>
                    </a:solidFill>
                  </a:tcPr>
                </a:tc>
                <a:extLst>
                  <a:ext uri="{0D108BD9-81ED-4DB2-BD59-A6C34878D82A}">
                    <a16:rowId xmlns:a16="http://schemas.microsoft.com/office/drawing/2014/main" val="215779002"/>
                  </a:ext>
                </a:extLst>
              </a:tr>
            </a:tbl>
          </a:graphicData>
        </a:graphic>
      </p:graphicFrame>
      <p:sp>
        <p:nvSpPr>
          <p:cNvPr id="26" name="TextBox 25">
            <a:extLst>
              <a:ext uri="{FF2B5EF4-FFF2-40B4-BE49-F238E27FC236}">
                <a16:creationId xmlns:a16="http://schemas.microsoft.com/office/drawing/2014/main" id="{FF27511A-33A9-8DA7-B8B7-D05EF8B78C91}"/>
              </a:ext>
            </a:extLst>
          </p:cNvPr>
          <p:cNvSpPr txBox="1"/>
          <p:nvPr/>
        </p:nvSpPr>
        <p:spPr>
          <a:xfrm>
            <a:off x="219995" y="315898"/>
            <a:ext cx="2408688" cy="523220"/>
          </a:xfrm>
          <a:prstGeom prst="rect">
            <a:avLst/>
          </a:prstGeom>
          <a:solidFill>
            <a:schemeClr val="tx1">
              <a:lumMod val="75000"/>
              <a:lumOff val="25000"/>
            </a:schemeClr>
          </a:solid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dirty="0">
                <a:solidFill>
                  <a:schemeClr val="bg1"/>
                </a:solidFill>
              </a:rPr>
              <a:t>Coefficient</a:t>
            </a:r>
          </a:p>
        </p:txBody>
      </p:sp>
    </p:spTree>
    <p:extLst>
      <p:ext uri="{BB962C8B-B14F-4D97-AF65-F5344CB8AC3E}">
        <p14:creationId xmlns:p14="http://schemas.microsoft.com/office/powerpoint/2010/main" val="32970758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653727"/>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2" descr="หลักสูตร - NIDA-GSAS">
            <a:extLst>
              <a:ext uri="{FF2B5EF4-FFF2-40B4-BE49-F238E27FC236}">
                <a16:creationId xmlns:a16="http://schemas.microsoft.com/office/drawing/2014/main" id="{EB347095-ED36-EC9D-FF58-36565743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176D50C-BC0A-B08B-8279-D8ADB25BC3E1}"/>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4</a:t>
            </a:fld>
            <a:endParaRPr lang="en-US" sz="1400" dirty="0">
              <a:latin typeface="Century Gothic" panose="020B0502020202020204" pitchFamily="34" charset="0"/>
              <a:cs typeface="Ekachon" panose="00000500000000000000" pitchFamily="2" charset="-34"/>
            </a:endParaRPr>
          </a:p>
        </p:txBody>
      </p:sp>
      <p:pic>
        <p:nvPicPr>
          <p:cNvPr id="8" name="Picture 2" descr="หลักสูตร - NIDA-GSAS">
            <a:extLst>
              <a:ext uri="{FF2B5EF4-FFF2-40B4-BE49-F238E27FC236}">
                <a16:creationId xmlns:a16="http://schemas.microsoft.com/office/drawing/2014/main" id="{A7A7F2CE-A0BC-62FD-D6DF-F44783BEC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E6B74F4-C2EC-D959-E254-E8DFDB8D6EA8}"/>
              </a:ext>
            </a:extLst>
          </p:cNvPr>
          <p:cNvSpPr txBox="1"/>
          <p:nvPr/>
        </p:nvSpPr>
        <p:spPr>
          <a:xfrm>
            <a:off x="411560" y="208990"/>
            <a:ext cx="1449487" cy="505878"/>
          </a:xfrm>
          <a:prstGeom prst="rect">
            <a:avLst/>
          </a:prstGeom>
          <a:noFill/>
          <a:ln>
            <a:noFill/>
          </a:ln>
        </p:spPr>
        <p:txBody>
          <a:bodyPr wrap="none" rtlCol="0" anchor="ctr" anchorCtr="1">
            <a:noAutofit/>
          </a:bodyPr>
          <a:lstStyle/>
          <a:p>
            <a:pPr algn="ctr"/>
            <a:r>
              <a:rPr lang="en-US" b="1" dirty="0">
                <a:solidFill>
                  <a:schemeClr val="bg1"/>
                </a:solidFill>
                <a:latin typeface="Ekachon" panose="00000500000000000000" pitchFamily="2" charset="-34"/>
                <a:cs typeface="Ekachon" panose="00000500000000000000" pitchFamily="2" charset="-34"/>
              </a:rPr>
              <a:t>Data </a:t>
            </a:r>
          </a:p>
          <a:p>
            <a:pPr algn="ctr"/>
            <a:r>
              <a:rPr lang="en-US" b="1" dirty="0">
                <a:solidFill>
                  <a:schemeClr val="bg1"/>
                </a:solidFill>
                <a:latin typeface="Ekachon" panose="00000500000000000000" pitchFamily="2" charset="-34"/>
                <a:cs typeface="Ekachon" panose="00000500000000000000" pitchFamily="2" charset="-34"/>
              </a:rPr>
              <a:t>Collection</a:t>
            </a:r>
          </a:p>
        </p:txBody>
      </p:sp>
      <p:sp>
        <p:nvSpPr>
          <p:cNvPr id="45" name="TextBox 44">
            <a:extLst>
              <a:ext uri="{FF2B5EF4-FFF2-40B4-BE49-F238E27FC236}">
                <a16:creationId xmlns:a16="http://schemas.microsoft.com/office/drawing/2014/main" id="{51F38C0E-6DC7-5044-B55D-88C2B9EDA83F}"/>
              </a:ext>
            </a:extLst>
          </p:cNvPr>
          <p:cNvSpPr txBox="1"/>
          <p:nvPr/>
        </p:nvSpPr>
        <p:spPr>
          <a:xfrm>
            <a:off x="530" y="2018742"/>
            <a:ext cx="2105025" cy="313853"/>
          </a:xfrm>
          <a:prstGeom prst="rect">
            <a:avLst/>
          </a:prstGeom>
          <a:noFill/>
          <a:ln>
            <a:noFill/>
          </a:ln>
        </p:spPr>
        <p:txBody>
          <a:bodyPr wrap="square" rtlCol="0" anchor="ctr" anchorCtr="1">
            <a:noAutofit/>
          </a:bodyPr>
          <a:lstStyle>
            <a:defPPr>
              <a:defRPr lang="en-US"/>
            </a:defPPr>
            <a:lvl1pPr algn="ctr">
              <a:defRPr sz="1200" b="0">
                <a:solidFill>
                  <a:schemeClr val="tx1">
                    <a:lumMod val="50000"/>
                    <a:lumOff val="50000"/>
                  </a:schemeClr>
                </a:solidFill>
                <a:latin typeface="Ekachon" panose="00000500000000000000" pitchFamily="2" charset="-34"/>
                <a:cs typeface="Ekachon" panose="00000500000000000000" pitchFamily="2" charset="-34"/>
              </a:defRPr>
            </a:lvl1pPr>
          </a:lstStyle>
          <a:p>
            <a:r>
              <a:rPr lang="en-US" dirty="0">
                <a:solidFill>
                  <a:schemeClr val="bg1">
                    <a:lumMod val="65000"/>
                  </a:schemeClr>
                </a:solidFill>
              </a:rPr>
              <a:t>Label Sentiment</a:t>
            </a:r>
          </a:p>
        </p:txBody>
      </p:sp>
      <p:sp>
        <p:nvSpPr>
          <p:cNvPr id="46" name="TextBox 45">
            <a:extLst>
              <a:ext uri="{FF2B5EF4-FFF2-40B4-BE49-F238E27FC236}">
                <a16:creationId xmlns:a16="http://schemas.microsoft.com/office/drawing/2014/main" id="{C091E577-9A24-EE35-CC52-7CF0CA3A4A9F}"/>
              </a:ext>
            </a:extLst>
          </p:cNvPr>
          <p:cNvSpPr txBox="1"/>
          <p:nvPr/>
        </p:nvSpPr>
        <p:spPr>
          <a:xfrm>
            <a:off x="119830" y="2930619"/>
            <a:ext cx="1807785" cy="505878"/>
          </a:xfrm>
          <a:prstGeom prst="rect">
            <a:avLst/>
          </a:prstGeom>
          <a:noFill/>
          <a:ln>
            <a:noFill/>
          </a:ln>
        </p:spPr>
        <p:txBody>
          <a:bodyPr wrap="square" rtlCol="0" anchor="ctr" anchorCtr="1">
            <a:noAutofit/>
          </a:bodyPr>
          <a:lstStyle>
            <a:defPPr>
              <a:defRPr lang="en-US"/>
            </a:defPPr>
            <a:lvl1pPr algn="ctr">
              <a:defRPr sz="1200" b="0">
                <a:solidFill>
                  <a:schemeClr val="tx1">
                    <a:lumMod val="50000"/>
                    <a:lumOff val="50000"/>
                  </a:schemeClr>
                </a:solidFill>
                <a:latin typeface="Ekachon" panose="00000500000000000000" pitchFamily="2" charset="-34"/>
                <a:cs typeface="Ekachon" panose="00000500000000000000" pitchFamily="2" charset="-34"/>
              </a:defRPr>
            </a:lvl1pPr>
          </a:lstStyle>
          <a:p>
            <a:r>
              <a:rPr lang="en-US" dirty="0">
                <a:solidFill>
                  <a:schemeClr val="bg1">
                    <a:lumMod val="65000"/>
                  </a:schemeClr>
                </a:solidFill>
              </a:rPr>
              <a:t>Train/Test Split</a:t>
            </a:r>
          </a:p>
        </p:txBody>
      </p:sp>
      <p:sp>
        <p:nvSpPr>
          <p:cNvPr id="47" name="TextBox 46">
            <a:extLst>
              <a:ext uri="{FF2B5EF4-FFF2-40B4-BE49-F238E27FC236}">
                <a16:creationId xmlns:a16="http://schemas.microsoft.com/office/drawing/2014/main" id="{D3673262-4716-5564-E964-C5261C5776DE}"/>
              </a:ext>
            </a:extLst>
          </p:cNvPr>
          <p:cNvSpPr txBox="1"/>
          <p:nvPr/>
        </p:nvSpPr>
        <p:spPr>
          <a:xfrm>
            <a:off x="315261" y="3758554"/>
            <a:ext cx="1612354" cy="505878"/>
          </a:xfrm>
          <a:prstGeom prst="rect">
            <a:avLst/>
          </a:prstGeom>
          <a:noFill/>
          <a:ln>
            <a:noFill/>
          </a:ln>
        </p:spPr>
        <p:txBody>
          <a:bodyPr wrap="square" rtlCol="0" anchor="ctr" anchorCtr="1">
            <a:noAutofit/>
          </a:bodyPr>
          <a:lstStyle>
            <a:defPPr>
              <a:defRPr lang="en-US"/>
            </a:defPPr>
            <a:lvl1pPr algn="ctr">
              <a:defRPr sz="1200" b="0">
                <a:solidFill>
                  <a:schemeClr val="tx1">
                    <a:lumMod val="50000"/>
                    <a:lumOff val="50000"/>
                  </a:schemeClr>
                </a:solidFill>
                <a:latin typeface="Ekachon" panose="00000500000000000000" pitchFamily="2" charset="-34"/>
                <a:cs typeface="Ekachon" panose="00000500000000000000" pitchFamily="2" charset="-34"/>
              </a:defRPr>
            </a:lvl1pPr>
          </a:lstStyle>
          <a:p>
            <a:r>
              <a:rPr lang="en-US" dirty="0">
                <a:solidFill>
                  <a:schemeClr val="bg1">
                    <a:lumMod val="65000"/>
                  </a:schemeClr>
                </a:solidFill>
              </a:rPr>
              <a:t>Feature Extraction</a:t>
            </a:r>
          </a:p>
        </p:txBody>
      </p:sp>
      <p:sp>
        <p:nvSpPr>
          <p:cNvPr id="51" name="TextBox 50">
            <a:extLst>
              <a:ext uri="{FF2B5EF4-FFF2-40B4-BE49-F238E27FC236}">
                <a16:creationId xmlns:a16="http://schemas.microsoft.com/office/drawing/2014/main" id="{C42311F4-E998-4B23-D30A-E09075BABDD9}"/>
              </a:ext>
            </a:extLst>
          </p:cNvPr>
          <p:cNvSpPr txBox="1"/>
          <p:nvPr/>
        </p:nvSpPr>
        <p:spPr>
          <a:xfrm>
            <a:off x="-148072" y="4606253"/>
            <a:ext cx="2401166" cy="276999"/>
          </a:xfrm>
          <a:prstGeom prst="rect">
            <a:avLst/>
          </a:prstGeom>
          <a:noFill/>
          <a:ln>
            <a:noFill/>
          </a:ln>
        </p:spPr>
        <p:txBody>
          <a:bodyPr wrap="square" rtlCol="0" anchor="ctr" anchorCtr="1">
            <a:noAutofit/>
          </a:bodyPr>
          <a:lstStyle>
            <a:defPPr>
              <a:defRPr lang="en-US"/>
            </a:defPPr>
            <a:lvl1pPr algn="ctr">
              <a:defRPr sz="1200" b="0">
                <a:solidFill>
                  <a:schemeClr val="tx1">
                    <a:lumMod val="50000"/>
                    <a:lumOff val="50000"/>
                  </a:schemeClr>
                </a:solidFill>
                <a:latin typeface="Ekachon" panose="00000500000000000000" pitchFamily="2" charset="-34"/>
                <a:cs typeface="Ekachon" panose="00000500000000000000" pitchFamily="2" charset="-34"/>
              </a:defRPr>
            </a:lvl1pPr>
          </a:lstStyle>
          <a:p>
            <a:r>
              <a:rPr lang="en-US" dirty="0">
                <a:solidFill>
                  <a:schemeClr val="bg1">
                    <a:lumMod val="65000"/>
                  </a:schemeClr>
                </a:solidFill>
              </a:rPr>
              <a:t>Model Selection</a:t>
            </a:r>
          </a:p>
        </p:txBody>
      </p:sp>
      <p:sp>
        <p:nvSpPr>
          <p:cNvPr id="52" name="TextBox 51">
            <a:extLst>
              <a:ext uri="{FF2B5EF4-FFF2-40B4-BE49-F238E27FC236}">
                <a16:creationId xmlns:a16="http://schemas.microsoft.com/office/drawing/2014/main" id="{965608D3-E56A-E29B-9685-E292A79AAAC5}"/>
              </a:ext>
            </a:extLst>
          </p:cNvPr>
          <p:cNvSpPr txBox="1"/>
          <p:nvPr/>
        </p:nvSpPr>
        <p:spPr>
          <a:xfrm>
            <a:off x="231637" y="5474329"/>
            <a:ext cx="1326591" cy="573816"/>
          </a:xfrm>
          <a:prstGeom prst="rect">
            <a:avLst/>
          </a:prstGeom>
          <a:noFill/>
          <a:ln>
            <a:noFill/>
          </a:ln>
        </p:spPr>
        <p:txBody>
          <a:bodyPr wrap="square" rtlCol="0" anchor="ctr" anchorCtr="1">
            <a:noAutofit/>
          </a:bodyPr>
          <a:lstStyle>
            <a:defPPr>
              <a:defRPr lang="en-US"/>
            </a:defPPr>
            <a:lvl1pPr algn="ctr">
              <a:defRPr sz="1200" b="0">
                <a:solidFill>
                  <a:schemeClr val="tx1">
                    <a:lumMod val="50000"/>
                    <a:lumOff val="50000"/>
                  </a:schemeClr>
                </a:solidFill>
                <a:latin typeface="Ekachon" panose="00000500000000000000" pitchFamily="2" charset="-34"/>
                <a:cs typeface="Ekachon" panose="00000500000000000000" pitchFamily="2" charset="-34"/>
              </a:defRPr>
            </a:lvl1pPr>
          </a:lstStyle>
          <a:p>
            <a:r>
              <a:rPr lang="en-US" dirty="0">
                <a:solidFill>
                  <a:schemeClr val="bg1">
                    <a:lumMod val="65000"/>
                  </a:schemeClr>
                </a:solidFill>
              </a:rPr>
              <a:t>Framework</a:t>
            </a:r>
          </a:p>
        </p:txBody>
      </p:sp>
      <p:pic>
        <p:nvPicPr>
          <p:cNvPr id="14" name="Picture 4">
            <a:extLst>
              <a:ext uri="{FF2B5EF4-FFF2-40B4-BE49-F238E27FC236}">
                <a16:creationId xmlns:a16="http://schemas.microsoft.com/office/drawing/2014/main" id="{670A3F83-166E-E86F-D811-D6D9CB242722}"/>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55170" y="315898"/>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a:extLst>
              <a:ext uri="{FF2B5EF4-FFF2-40B4-BE49-F238E27FC236}">
                <a16:creationId xmlns:a16="http://schemas.microsoft.com/office/drawing/2014/main" id="{3B3070B9-1E84-A530-C6A8-755B3BBFB4B1}"/>
              </a:ext>
            </a:extLst>
          </p:cNvPr>
          <p:cNvSpPr txBox="1"/>
          <p:nvPr/>
        </p:nvSpPr>
        <p:spPr>
          <a:xfrm>
            <a:off x="2221308" y="494721"/>
            <a:ext cx="8539623" cy="1077218"/>
          </a:xfrm>
          <a:prstGeom prst="rect">
            <a:avLst/>
          </a:prstGeom>
          <a:noFill/>
        </p:spPr>
        <p:txBody>
          <a:bodyPr wrap="square" rtlCol="0">
            <a:spAutoFit/>
          </a:bodyPr>
          <a:lstStyle/>
          <a:p>
            <a:pPr marL="174625" indent="-174625">
              <a:buFont typeface="Arial" panose="020B0604020202020204" pitchFamily="34" charset="0"/>
              <a:buChar char="•"/>
            </a:pPr>
            <a:r>
              <a:rPr lang="en-US" sz="1600" dirty="0">
                <a:latin typeface="Ekachon" panose="00000500000000000000" pitchFamily="2" charset="-34"/>
                <a:cs typeface="Ekachon" panose="00000500000000000000" pitchFamily="2" charset="-34"/>
              </a:rPr>
              <a:t>Period: 1 Jan 2023</a:t>
            </a:r>
            <a:r>
              <a:rPr lang="th-TH" sz="1600" dirty="0">
                <a:latin typeface="Ekachon" panose="00000500000000000000" pitchFamily="2" charset="-34"/>
                <a:cs typeface="Ekachon" panose="00000500000000000000" pitchFamily="2" charset="-34"/>
              </a:rPr>
              <a:t> </a:t>
            </a:r>
            <a:r>
              <a:rPr lang="en-US" sz="1600" dirty="0">
                <a:latin typeface="Ekachon" panose="00000500000000000000" pitchFamily="2" charset="-34"/>
                <a:cs typeface="Ekachon" panose="00000500000000000000" pitchFamily="2" charset="-34"/>
              </a:rPr>
              <a:t>– 10 April 2023 (100 days) (Election Date: 14 May 2023)</a:t>
            </a:r>
          </a:p>
          <a:p>
            <a:pPr marL="174625" indent="-174625">
              <a:buFont typeface="Arial" panose="020B0604020202020204" pitchFamily="34" charset="0"/>
              <a:buChar char="•"/>
            </a:pPr>
            <a:r>
              <a:rPr lang="en-US" sz="1600" dirty="0">
                <a:latin typeface="Ekachon" panose="00000500000000000000" pitchFamily="2" charset="-34"/>
                <a:cs typeface="Ekachon" panose="00000500000000000000" pitchFamily="2" charset="-34"/>
              </a:rPr>
              <a:t>Search 25 Keywords </a:t>
            </a:r>
          </a:p>
          <a:p>
            <a:pPr marL="174625" indent="-174625">
              <a:buFont typeface="Arial" panose="020B0604020202020204" pitchFamily="34" charset="0"/>
              <a:buChar char="•"/>
            </a:pPr>
            <a:r>
              <a:rPr lang="en-US" sz="1600" b="1" dirty="0">
                <a:latin typeface="Ekachon" panose="00000500000000000000" pitchFamily="2" charset="-34"/>
                <a:cs typeface="Ekachon" panose="00000500000000000000" pitchFamily="2" charset="-34"/>
              </a:rPr>
              <a:t>6 Features</a:t>
            </a:r>
          </a:p>
          <a:p>
            <a:pPr marL="174625" indent="-174625"/>
            <a:r>
              <a:rPr lang="en-US" sz="1600" dirty="0">
                <a:latin typeface="Ekachon" panose="00000500000000000000" pitchFamily="2" charset="-34"/>
                <a:cs typeface="Ekachon" panose="00000500000000000000" pitchFamily="2" charset="-34"/>
              </a:rPr>
              <a:t>     (</a:t>
            </a:r>
            <a:r>
              <a:rPr lang="en-US" sz="1600" b="1" dirty="0">
                <a:solidFill>
                  <a:schemeClr val="accent2"/>
                </a:solidFill>
                <a:latin typeface="Ekachon" panose="00000500000000000000" pitchFamily="2" charset="-34"/>
                <a:cs typeface="Ekachon" panose="00000500000000000000" pitchFamily="2" charset="-34"/>
              </a:rPr>
              <a:t>Datetime, Username, Text, Tweet ID, No. of Like, No. of Retweet</a:t>
            </a:r>
            <a:r>
              <a:rPr lang="en-US" sz="1600" dirty="0">
                <a:latin typeface="Ekachon" panose="00000500000000000000" pitchFamily="2" charset="-34"/>
                <a:cs typeface="Ekachon" panose="00000500000000000000" pitchFamily="2" charset="-34"/>
              </a:rPr>
              <a:t>)</a:t>
            </a:r>
          </a:p>
        </p:txBody>
      </p:sp>
      <p:sp>
        <p:nvSpPr>
          <p:cNvPr id="146" name="Rectangle: Rounded Corners 145">
            <a:extLst>
              <a:ext uri="{FF2B5EF4-FFF2-40B4-BE49-F238E27FC236}">
                <a16:creationId xmlns:a16="http://schemas.microsoft.com/office/drawing/2014/main" id="{AE6F1D79-E747-67D2-D270-C4F5CAE5D238}"/>
              </a:ext>
            </a:extLst>
          </p:cNvPr>
          <p:cNvSpPr/>
          <p:nvPr/>
        </p:nvSpPr>
        <p:spPr>
          <a:xfrm>
            <a:off x="450028" y="1631109"/>
            <a:ext cx="3892334" cy="4913346"/>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7" name="TextBox 146">
            <a:extLst>
              <a:ext uri="{FF2B5EF4-FFF2-40B4-BE49-F238E27FC236}">
                <a16:creationId xmlns:a16="http://schemas.microsoft.com/office/drawing/2014/main" id="{C05F758F-D169-347E-57FE-DAD19D04F738}"/>
              </a:ext>
            </a:extLst>
          </p:cNvPr>
          <p:cNvSpPr txBox="1"/>
          <p:nvPr/>
        </p:nvSpPr>
        <p:spPr>
          <a:xfrm>
            <a:off x="596664" y="2188819"/>
            <a:ext cx="3503762" cy="19042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No. of Tweet by 25 Keywords</a:t>
            </a:r>
          </a:p>
        </p:txBody>
      </p:sp>
      <p:sp>
        <p:nvSpPr>
          <p:cNvPr id="148" name="TextBox 147">
            <a:extLst>
              <a:ext uri="{FF2B5EF4-FFF2-40B4-BE49-F238E27FC236}">
                <a16:creationId xmlns:a16="http://schemas.microsoft.com/office/drawing/2014/main" id="{DB558017-E512-C46D-8028-2F3490AB281E}"/>
              </a:ext>
            </a:extLst>
          </p:cNvPr>
          <p:cNvSpPr txBox="1"/>
          <p:nvPr/>
        </p:nvSpPr>
        <p:spPr>
          <a:xfrm>
            <a:off x="1305820" y="1740134"/>
            <a:ext cx="2249620" cy="369332"/>
          </a:xfrm>
          <a:prstGeom prst="rect">
            <a:avLst/>
          </a:prstGeom>
          <a:noFill/>
        </p:spPr>
        <p:txBody>
          <a:bodyPr wrap="square">
            <a:spAutoFit/>
          </a:bodyPr>
          <a:lstStyle/>
          <a:p>
            <a:pPr algn="ctr"/>
            <a:r>
              <a:rPr lang="en-US" b="1" dirty="0">
                <a:solidFill>
                  <a:schemeClr val="tx1">
                    <a:lumMod val="75000"/>
                    <a:lumOff val="25000"/>
                  </a:schemeClr>
                </a:solidFill>
                <a:latin typeface="Ekachon" panose="00000500000000000000" pitchFamily="2" charset="-34"/>
                <a:cs typeface="Ekachon" panose="00000500000000000000" pitchFamily="2" charset="-34"/>
              </a:rPr>
              <a:t>182,659 Tweets*</a:t>
            </a:r>
          </a:p>
        </p:txBody>
      </p:sp>
      <p:pic>
        <p:nvPicPr>
          <p:cNvPr id="149" name="Picture 4">
            <a:extLst>
              <a:ext uri="{FF2B5EF4-FFF2-40B4-BE49-F238E27FC236}">
                <a16:creationId xmlns:a16="http://schemas.microsoft.com/office/drawing/2014/main" id="{DDFB057B-B475-498A-89E5-C78F131FAF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370" y="1706875"/>
            <a:ext cx="452466" cy="372047"/>
          </a:xfrm>
          <a:prstGeom prst="rect">
            <a:avLst/>
          </a:prstGeom>
          <a:noFill/>
          <a:extLst>
            <a:ext uri="{909E8E84-426E-40DD-AFC4-6F175D3DCCD1}">
              <a14:hiddenFill xmlns:a14="http://schemas.microsoft.com/office/drawing/2010/main">
                <a:solidFill>
                  <a:srgbClr val="FFFFFF"/>
                </a:solidFill>
              </a14:hiddenFill>
            </a:ext>
          </a:extLst>
        </p:spPr>
      </p:pic>
      <p:cxnSp>
        <p:nvCxnSpPr>
          <p:cNvPr id="150" name="Straight Connector 149">
            <a:extLst>
              <a:ext uri="{FF2B5EF4-FFF2-40B4-BE49-F238E27FC236}">
                <a16:creationId xmlns:a16="http://schemas.microsoft.com/office/drawing/2014/main" id="{BF99DFF3-BBF8-3483-537F-E01ED76A892F}"/>
              </a:ext>
            </a:extLst>
          </p:cNvPr>
          <p:cNvCxnSpPr>
            <a:cxnSpLocks/>
          </p:cNvCxnSpPr>
          <p:nvPr/>
        </p:nvCxnSpPr>
        <p:spPr>
          <a:xfrm flipH="1" flipV="1">
            <a:off x="4316215" y="1659648"/>
            <a:ext cx="845593" cy="291046"/>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A90A577E-E3C5-F313-3F75-2F59D78ABB2B}"/>
              </a:ext>
            </a:extLst>
          </p:cNvPr>
          <p:cNvCxnSpPr>
            <a:cxnSpLocks/>
          </p:cNvCxnSpPr>
          <p:nvPr/>
        </p:nvCxnSpPr>
        <p:spPr>
          <a:xfrm flipH="1">
            <a:off x="4247854" y="6288872"/>
            <a:ext cx="913370" cy="267098"/>
          </a:xfrm>
          <a:prstGeom prst="line">
            <a:avLst/>
          </a:prstGeom>
          <a:ln w="9525">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52" name="Picture 151">
            <a:extLst>
              <a:ext uri="{FF2B5EF4-FFF2-40B4-BE49-F238E27FC236}">
                <a16:creationId xmlns:a16="http://schemas.microsoft.com/office/drawing/2014/main" id="{188D9A4C-6BFA-D67D-F2BB-D65ECD8A22F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5720" y="2489138"/>
            <a:ext cx="3752134" cy="4013911"/>
          </a:xfrm>
          <a:prstGeom prst="rect">
            <a:avLst/>
          </a:prstGeom>
        </p:spPr>
      </p:pic>
      <p:grpSp>
        <p:nvGrpSpPr>
          <p:cNvPr id="153" name="Group 152">
            <a:extLst>
              <a:ext uri="{FF2B5EF4-FFF2-40B4-BE49-F238E27FC236}">
                <a16:creationId xmlns:a16="http://schemas.microsoft.com/office/drawing/2014/main" id="{D4252AF3-8714-11D8-D94E-EEA547AEAE1A}"/>
              </a:ext>
            </a:extLst>
          </p:cNvPr>
          <p:cNvGrpSpPr/>
          <p:nvPr/>
        </p:nvGrpSpPr>
        <p:grpSpPr>
          <a:xfrm>
            <a:off x="5060229" y="1950694"/>
            <a:ext cx="6789760" cy="4338178"/>
            <a:chOff x="4975543" y="2151699"/>
            <a:chExt cx="6789760" cy="4338178"/>
          </a:xfrm>
        </p:grpSpPr>
        <p:sp>
          <p:nvSpPr>
            <p:cNvPr id="154" name="Rectangle: Rounded Corners 153">
              <a:extLst>
                <a:ext uri="{FF2B5EF4-FFF2-40B4-BE49-F238E27FC236}">
                  <a16:creationId xmlns:a16="http://schemas.microsoft.com/office/drawing/2014/main" id="{D1373BE1-835F-B4F8-CCA0-9371DEEFBC0C}"/>
                </a:ext>
              </a:extLst>
            </p:cNvPr>
            <p:cNvSpPr/>
            <p:nvPr/>
          </p:nvSpPr>
          <p:spPr>
            <a:xfrm>
              <a:off x="4975543" y="2151699"/>
              <a:ext cx="6789760" cy="4314230"/>
            </a:xfrm>
            <a:prstGeom prst="roundRect">
              <a:avLst>
                <a:gd name="adj" fmla="val 3205"/>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55" name="Picture 154">
              <a:extLst>
                <a:ext uri="{FF2B5EF4-FFF2-40B4-BE49-F238E27FC236}">
                  <a16:creationId xmlns:a16="http://schemas.microsoft.com/office/drawing/2014/main" id="{663374D4-9D20-1A81-52A4-774354F2EBE9}"/>
                </a:ext>
              </a:extLst>
            </p:cNvPr>
            <p:cNvPicPr>
              <a:picLocks noChangeAspect="1"/>
            </p:cNvPicPr>
            <p:nvPr/>
          </p:nvPicPr>
          <p:blipFill>
            <a:blip r:embed="rId5"/>
            <a:stretch>
              <a:fillRect/>
            </a:stretch>
          </p:blipFill>
          <p:spPr>
            <a:xfrm>
              <a:off x="5471862" y="2469009"/>
              <a:ext cx="3040997" cy="1661472"/>
            </a:xfrm>
            <a:prstGeom prst="rect">
              <a:avLst/>
            </a:prstGeom>
          </p:spPr>
        </p:pic>
        <p:sp>
          <p:nvSpPr>
            <p:cNvPr id="156" name="TextBox 155">
              <a:extLst>
                <a:ext uri="{FF2B5EF4-FFF2-40B4-BE49-F238E27FC236}">
                  <a16:creationId xmlns:a16="http://schemas.microsoft.com/office/drawing/2014/main" id="{049348DB-6D4D-0AD4-60AD-7A9A5BD0A26F}"/>
                </a:ext>
              </a:extLst>
            </p:cNvPr>
            <p:cNvSpPr txBox="1"/>
            <p:nvPr/>
          </p:nvSpPr>
          <p:spPr>
            <a:xfrm>
              <a:off x="5324792" y="2269234"/>
              <a:ext cx="3532201" cy="19042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No. of Tweet by </a:t>
              </a:r>
              <a:r>
                <a:rPr lang="en-US" sz="1200" b="1" dirty="0">
                  <a:solidFill>
                    <a:srgbClr val="0000FF"/>
                  </a:solidFill>
                  <a:latin typeface="Ekachon" panose="00000500000000000000" pitchFamily="2" charset="-34"/>
                  <a:cs typeface="Ekachon" panose="00000500000000000000" pitchFamily="2" charset="-34"/>
                </a:rPr>
                <a:t>7 Parties</a:t>
              </a:r>
            </a:p>
          </p:txBody>
        </p:sp>
        <p:grpSp>
          <p:nvGrpSpPr>
            <p:cNvPr id="157" name="Group 156">
              <a:extLst>
                <a:ext uri="{FF2B5EF4-FFF2-40B4-BE49-F238E27FC236}">
                  <a16:creationId xmlns:a16="http://schemas.microsoft.com/office/drawing/2014/main" id="{01F25324-3C4F-673D-0456-3D5E65157B36}"/>
                </a:ext>
              </a:extLst>
            </p:cNvPr>
            <p:cNvGrpSpPr/>
            <p:nvPr/>
          </p:nvGrpSpPr>
          <p:grpSpPr>
            <a:xfrm>
              <a:off x="6240733" y="2564234"/>
              <a:ext cx="703161" cy="1289367"/>
              <a:chOff x="6373829" y="2672163"/>
              <a:chExt cx="785058" cy="1455767"/>
            </a:xfrm>
          </p:grpSpPr>
          <p:sp>
            <p:nvSpPr>
              <p:cNvPr id="161" name="Oval 160">
                <a:extLst>
                  <a:ext uri="{FF2B5EF4-FFF2-40B4-BE49-F238E27FC236}">
                    <a16:creationId xmlns:a16="http://schemas.microsoft.com/office/drawing/2014/main" id="{0BB581EF-5267-DADB-07DE-DB4F1B8BB3F9}"/>
                  </a:ext>
                </a:extLst>
              </p:cNvPr>
              <p:cNvSpPr/>
              <p:nvPr/>
            </p:nvSpPr>
            <p:spPr>
              <a:xfrm>
                <a:off x="6373829" y="2672163"/>
                <a:ext cx="138096" cy="134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1</a:t>
                </a:r>
              </a:p>
            </p:txBody>
          </p:sp>
          <p:sp>
            <p:nvSpPr>
              <p:cNvPr id="162" name="Oval 161">
                <a:extLst>
                  <a:ext uri="{FF2B5EF4-FFF2-40B4-BE49-F238E27FC236}">
                    <a16:creationId xmlns:a16="http://schemas.microsoft.com/office/drawing/2014/main" id="{D549CFE1-4D12-AA6B-FDF0-1A8C18703127}"/>
                  </a:ext>
                </a:extLst>
              </p:cNvPr>
              <p:cNvSpPr/>
              <p:nvPr/>
            </p:nvSpPr>
            <p:spPr>
              <a:xfrm>
                <a:off x="6373829" y="3335106"/>
                <a:ext cx="138096" cy="134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2</a:t>
                </a:r>
              </a:p>
            </p:txBody>
          </p:sp>
          <p:sp>
            <p:nvSpPr>
              <p:cNvPr id="163" name="Oval 162">
                <a:extLst>
                  <a:ext uri="{FF2B5EF4-FFF2-40B4-BE49-F238E27FC236}">
                    <a16:creationId xmlns:a16="http://schemas.microsoft.com/office/drawing/2014/main" id="{9FA59E93-A21D-B896-E32C-433350488DD7}"/>
                  </a:ext>
                </a:extLst>
              </p:cNvPr>
              <p:cNvSpPr/>
              <p:nvPr/>
            </p:nvSpPr>
            <p:spPr>
              <a:xfrm>
                <a:off x="6373829" y="2881314"/>
                <a:ext cx="138096" cy="134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3</a:t>
                </a:r>
              </a:p>
            </p:txBody>
          </p:sp>
          <p:sp>
            <p:nvSpPr>
              <p:cNvPr id="164" name="Oval 163">
                <a:extLst>
                  <a:ext uri="{FF2B5EF4-FFF2-40B4-BE49-F238E27FC236}">
                    <a16:creationId xmlns:a16="http://schemas.microsoft.com/office/drawing/2014/main" id="{DB04688B-A1A0-C266-E147-13BF0019725D}"/>
                  </a:ext>
                </a:extLst>
              </p:cNvPr>
              <p:cNvSpPr/>
              <p:nvPr/>
            </p:nvSpPr>
            <p:spPr>
              <a:xfrm>
                <a:off x="6373829" y="3555157"/>
                <a:ext cx="138096" cy="134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4</a:t>
                </a:r>
              </a:p>
            </p:txBody>
          </p:sp>
          <p:sp>
            <p:nvSpPr>
              <p:cNvPr id="165" name="Oval 164">
                <a:extLst>
                  <a:ext uri="{FF2B5EF4-FFF2-40B4-BE49-F238E27FC236}">
                    <a16:creationId xmlns:a16="http://schemas.microsoft.com/office/drawing/2014/main" id="{5FC6D4CE-32EB-D53C-C1D5-50A476D38324}"/>
                  </a:ext>
                </a:extLst>
              </p:cNvPr>
              <p:cNvSpPr/>
              <p:nvPr/>
            </p:nvSpPr>
            <p:spPr>
              <a:xfrm>
                <a:off x="6373829" y="3771263"/>
                <a:ext cx="138096" cy="1345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tx1"/>
                    </a:solidFill>
                    <a:latin typeface="Century Gothic" panose="020B0502020202020204" pitchFamily="34" charset="0"/>
                  </a:rPr>
                  <a:t>5</a:t>
                </a:r>
              </a:p>
            </p:txBody>
          </p:sp>
          <p:sp>
            <p:nvSpPr>
              <p:cNvPr id="166" name="Oval 165">
                <a:extLst>
                  <a:ext uri="{FF2B5EF4-FFF2-40B4-BE49-F238E27FC236}">
                    <a16:creationId xmlns:a16="http://schemas.microsoft.com/office/drawing/2014/main" id="{88B7ECCE-6935-7B85-C6E2-C692174CC26F}"/>
                  </a:ext>
                </a:extLst>
              </p:cNvPr>
              <p:cNvSpPr/>
              <p:nvPr/>
            </p:nvSpPr>
            <p:spPr>
              <a:xfrm>
                <a:off x="7020791" y="3993403"/>
                <a:ext cx="138096" cy="1345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Century Gothic" panose="020B0502020202020204" pitchFamily="34" charset="0"/>
                  </a:rPr>
                  <a:t>6</a:t>
                </a:r>
              </a:p>
            </p:txBody>
          </p:sp>
          <p:sp>
            <p:nvSpPr>
              <p:cNvPr id="167" name="Oval 166">
                <a:extLst>
                  <a:ext uri="{FF2B5EF4-FFF2-40B4-BE49-F238E27FC236}">
                    <a16:creationId xmlns:a16="http://schemas.microsoft.com/office/drawing/2014/main" id="{29F5F93A-6D86-9FC6-5FD3-E716E7CFD73B}"/>
                  </a:ext>
                </a:extLst>
              </p:cNvPr>
              <p:cNvSpPr/>
              <p:nvPr/>
            </p:nvSpPr>
            <p:spPr>
              <a:xfrm>
                <a:off x="6882695" y="3099806"/>
                <a:ext cx="138096" cy="13452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bg1"/>
                    </a:solidFill>
                    <a:latin typeface="Century Gothic" panose="020B0502020202020204" pitchFamily="34" charset="0"/>
                  </a:rPr>
                  <a:t>7</a:t>
                </a:r>
              </a:p>
            </p:txBody>
          </p:sp>
        </p:grpSp>
        <p:pic>
          <p:nvPicPr>
            <p:cNvPr id="158" name="Picture 157">
              <a:extLst>
                <a:ext uri="{FF2B5EF4-FFF2-40B4-BE49-F238E27FC236}">
                  <a16:creationId xmlns:a16="http://schemas.microsoft.com/office/drawing/2014/main" id="{C98ABE85-D539-3233-77A1-3F6D8E6682C9}"/>
                </a:ext>
              </a:extLst>
            </p:cNvPr>
            <p:cNvPicPr>
              <a:picLocks noChangeAspect="1"/>
            </p:cNvPicPr>
            <p:nvPr/>
          </p:nvPicPr>
          <p:blipFill rotWithShape="1">
            <a:blip r:embed="rId6">
              <a:clrChange>
                <a:clrFrom>
                  <a:srgbClr val="FFFFFF"/>
                </a:clrFrom>
                <a:clrTo>
                  <a:srgbClr val="FFFFFF">
                    <a:alpha val="0"/>
                  </a:srgbClr>
                </a:clrTo>
              </a:clrChange>
            </a:blip>
            <a:srcRect t="53730"/>
            <a:stretch/>
          </p:blipFill>
          <p:spPr>
            <a:xfrm>
              <a:off x="5324793" y="4482763"/>
              <a:ext cx="6067108" cy="2007114"/>
            </a:xfrm>
            <a:prstGeom prst="rect">
              <a:avLst/>
            </a:prstGeom>
          </p:spPr>
        </p:pic>
        <p:pic>
          <p:nvPicPr>
            <p:cNvPr id="159" name="Picture 158">
              <a:extLst>
                <a:ext uri="{FF2B5EF4-FFF2-40B4-BE49-F238E27FC236}">
                  <a16:creationId xmlns:a16="http://schemas.microsoft.com/office/drawing/2014/main" id="{B2AE7CB5-9BA9-A523-AE1B-1F123A389AE6}"/>
                </a:ext>
              </a:extLst>
            </p:cNvPr>
            <p:cNvPicPr>
              <a:picLocks noChangeAspect="1"/>
            </p:cNvPicPr>
            <p:nvPr/>
          </p:nvPicPr>
          <p:blipFill rotWithShape="1">
            <a:blip r:embed="rId6">
              <a:clrChange>
                <a:clrFrom>
                  <a:srgbClr val="FFFFFF"/>
                </a:clrFrom>
                <a:clrTo>
                  <a:srgbClr val="FFFFFF">
                    <a:alpha val="0"/>
                  </a:srgbClr>
                </a:clrTo>
              </a:clrChange>
            </a:blip>
            <a:srcRect b="61489"/>
            <a:stretch/>
          </p:blipFill>
          <p:spPr>
            <a:xfrm>
              <a:off x="5351761" y="4369201"/>
              <a:ext cx="6067108" cy="1670531"/>
            </a:xfrm>
            <a:prstGeom prst="rect">
              <a:avLst/>
            </a:prstGeom>
          </p:spPr>
        </p:pic>
        <p:sp>
          <p:nvSpPr>
            <p:cNvPr id="160" name="TextBox 159">
              <a:extLst>
                <a:ext uri="{FF2B5EF4-FFF2-40B4-BE49-F238E27FC236}">
                  <a16:creationId xmlns:a16="http://schemas.microsoft.com/office/drawing/2014/main" id="{62A18FDB-0DEC-C64D-34A5-30B51BE01AA2}"/>
                </a:ext>
              </a:extLst>
            </p:cNvPr>
            <p:cNvSpPr txBox="1"/>
            <p:nvPr/>
          </p:nvSpPr>
          <p:spPr>
            <a:xfrm>
              <a:off x="5391598" y="4205883"/>
              <a:ext cx="5930576" cy="190422"/>
            </a:xfrm>
            <a:prstGeom prst="roundRect">
              <a:avLst>
                <a:gd name="adj" fmla="val 50000"/>
              </a:avLst>
            </a:prstGeom>
            <a:solidFill>
              <a:schemeClr val="bg1">
                <a:lumMod val="85000"/>
              </a:schemeClr>
            </a:solidFill>
            <a:ln>
              <a:noFill/>
            </a:ln>
            <a:effectLst/>
            <a:scene3d>
              <a:camera prst="orthographicFront">
                <a:rot lat="0" lon="0" rev="0"/>
              </a:camera>
              <a:lightRig rig="chilly" dir="t">
                <a:rot lat="0" lon="0" rev="18480000"/>
              </a:lightRig>
            </a:scene3d>
            <a:sp3d prstMaterial="clear">
              <a:bevelT h="63500"/>
            </a:sp3d>
          </p:spPr>
          <p:txBody>
            <a:bodyPr wrap="none" rtlCol="0" anchor="ctr" anchorCtr="1">
              <a:noAutofit/>
            </a:bodyPr>
            <a:lstStyle/>
            <a:p>
              <a:r>
                <a:rPr lang="en-US" sz="1200" dirty="0">
                  <a:latin typeface="Ekachon" panose="00000500000000000000" pitchFamily="2" charset="-34"/>
                  <a:cs typeface="Ekachon" panose="00000500000000000000" pitchFamily="2" charset="-34"/>
                </a:rPr>
                <a:t>No. of Tweet by Day </a:t>
              </a:r>
              <a:r>
                <a:rPr lang="en-US" sz="1200" b="1" dirty="0">
                  <a:solidFill>
                    <a:srgbClr val="0000FF"/>
                  </a:solidFill>
                  <a:latin typeface="Ekachon" panose="00000500000000000000" pitchFamily="2" charset="-34"/>
                  <a:cs typeface="Ekachon" panose="00000500000000000000" pitchFamily="2" charset="-34"/>
                </a:rPr>
                <a:t> </a:t>
              </a:r>
              <a:r>
                <a:rPr lang="en-US" sz="1200" dirty="0">
                  <a:solidFill>
                    <a:srgbClr val="0000FF"/>
                  </a:solidFill>
                  <a:latin typeface="Ekachon" panose="00000500000000000000" pitchFamily="2" charset="-34"/>
                  <a:cs typeface="Ekachon" panose="00000500000000000000" pitchFamily="2" charset="-34"/>
                </a:rPr>
                <a:t>( 1 Jan 2023 – 11 April 2023 )</a:t>
              </a:r>
            </a:p>
          </p:txBody>
        </p:sp>
      </p:grpSp>
      <p:sp>
        <p:nvSpPr>
          <p:cNvPr id="168" name="TextBox 167">
            <a:extLst>
              <a:ext uri="{FF2B5EF4-FFF2-40B4-BE49-F238E27FC236}">
                <a16:creationId xmlns:a16="http://schemas.microsoft.com/office/drawing/2014/main" id="{7997B3FE-61DB-096D-D5BF-7F14E60B6405}"/>
              </a:ext>
            </a:extLst>
          </p:cNvPr>
          <p:cNvSpPr txBox="1"/>
          <p:nvPr/>
        </p:nvSpPr>
        <p:spPr>
          <a:xfrm>
            <a:off x="8725508" y="2667623"/>
            <a:ext cx="2571453" cy="646331"/>
          </a:xfrm>
          <a:prstGeom prst="rect">
            <a:avLst/>
          </a:prstGeom>
          <a:noFill/>
        </p:spPr>
        <p:txBody>
          <a:bodyPr wrap="square" rtlCol="0">
            <a:spAutoFit/>
          </a:bodyPr>
          <a:lstStyle/>
          <a:p>
            <a:pPr algn="ctr"/>
            <a:r>
              <a:rPr lang="en-US" b="1" i="1" dirty="0">
                <a:solidFill>
                  <a:srgbClr val="0000FF"/>
                </a:solidFill>
                <a:latin typeface="Ekachon" panose="00000500000000000000" pitchFamily="2" charset="-34"/>
                <a:cs typeface="Ekachon" panose="00000500000000000000" pitchFamily="2" charset="-34"/>
              </a:rPr>
              <a:t>Combine Keywords into 7 Party Names</a:t>
            </a:r>
          </a:p>
        </p:txBody>
      </p:sp>
      <p:sp>
        <p:nvSpPr>
          <p:cNvPr id="169" name="TextBox 168">
            <a:extLst>
              <a:ext uri="{FF2B5EF4-FFF2-40B4-BE49-F238E27FC236}">
                <a16:creationId xmlns:a16="http://schemas.microsoft.com/office/drawing/2014/main" id="{FFBD81F2-33F3-C4B8-5DA5-8B9716A256C0}"/>
              </a:ext>
            </a:extLst>
          </p:cNvPr>
          <p:cNvSpPr txBox="1"/>
          <p:nvPr/>
        </p:nvSpPr>
        <p:spPr>
          <a:xfrm>
            <a:off x="470721" y="6561728"/>
            <a:ext cx="6097772" cy="230832"/>
          </a:xfrm>
          <a:prstGeom prst="rect">
            <a:avLst/>
          </a:prstGeom>
          <a:noFill/>
        </p:spPr>
        <p:txBody>
          <a:bodyPr wrap="square">
            <a:spAutoFit/>
          </a:bodyPr>
          <a:lstStyle/>
          <a:p>
            <a:r>
              <a:rPr lang="en-US" sz="900" dirty="0">
                <a:solidFill>
                  <a:schemeClr val="tx1">
                    <a:lumMod val="65000"/>
                    <a:lumOff val="35000"/>
                  </a:schemeClr>
                </a:solidFill>
                <a:latin typeface="Ekachon" panose="00000500000000000000" pitchFamily="2" charset="-34"/>
                <a:cs typeface="Ekachon" panose="00000500000000000000" pitchFamily="2" charset="-34"/>
              </a:rPr>
              <a:t>*Remove duplicate tweets of the same username and the same text</a:t>
            </a:r>
          </a:p>
        </p:txBody>
      </p:sp>
      <p:sp>
        <p:nvSpPr>
          <p:cNvPr id="170" name="TextBox 169">
            <a:extLst>
              <a:ext uri="{FF2B5EF4-FFF2-40B4-BE49-F238E27FC236}">
                <a16:creationId xmlns:a16="http://schemas.microsoft.com/office/drawing/2014/main" id="{BF770BD7-5FC2-C1C2-6658-DECC90939F21}"/>
              </a:ext>
            </a:extLst>
          </p:cNvPr>
          <p:cNvSpPr txBox="1"/>
          <p:nvPr/>
        </p:nvSpPr>
        <p:spPr>
          <a:xfrm>
            <a:off x="2253094" y="65498"/>
            <a:ext cx="8539623" cy="461665"/>
          </a:xfrm>
          <a:prstGeom prst="rect">
            <a:avLst/>
          </a:prstGeom>
          <a:noFill/>
        </p:spPr>
        <p:txBody>
          <a:bodyPr wrap="square" rtlCol="0">
            <a:spAutoFit/>
          </a:bodyPr>
          <a:lstStyle/>
          <a:p>
            <a:r>
              <a:rPr lang="en-US" sz="2400" b="1" dirty="0">
                <a:latin typeface="Ekachon" panose="00000500000000000000" pitchFamily="2" charset="-34"/>
                <a:cs typeface="Ekachon" panose="00000500000000000000" pitchFamily="2" charset="-34"/>
              </a:rPr>
              <a:t>Using </a:t>
            </a:r>
            <a:r>
              <a:rPr lang="en-US" sz="2400" b="1" dirty="0" err="1">
                <a:latin typeface="Ekachon" panose="00000500000000000000" pitchFamily="2" charset="-34"/>
                <a:cs typeface="Ekachon" panose="00000500000000000000" pitchFamily="2" charset="-34"/>
              </a:rPr>
              <a:t>Snscrape</a:t>
            </a:r>
            <a:r>
              <a:rPr lang="en-US" sz="2400" b="1" dirty="0">
                <a:latin typeface="Ekachon" panose="00000500000000000000" pitchFamily="2" charset="-34"/>
                <a:cs typeface="Ekachon" panose="00000500000000000000" pitchFamily="2" charset="-34"/>
              </a:rPr>
              <a:t> To Scrape Tweet Data From Twitter</a:t>
            </a:r>
          </a:p>
        </p:txBody>
      </p:sp>
    </p:spTree>
    <p:extLst>
      <p:ext uri="{BB962C8B-B14F-4D97-AF65-F5344CB8AC3E}">
        <p14:creationId xmlns:p14="http://schemas.microsoft.com/office/powerpoint/2010/main" val="35133021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3" name="Rectangle: Single Corner Snipped 2">
            <a:extLst>
              <a:ext uri="{FF2B5EF4-FFF2-40B4-BE49-F238E27FC236}">
                <a16:creationId xmlns:a16="http://schemas.microsoft.com/office/drawing/2014/main" id="{92916377-DB6A-39D8-1E81-20F979E29936}"/>
              </a:ext>
            </a:extLst>
          </p:cNvPr>
          <p:cNvSpPr/>
          <p:nvPr/>
        </p:nvSpPr>
        <p:spPr>
          <a:xfrm flipH="1">
            <a:off x="4751202" y="-12434"/>
            <a:ext cx="7440793" cy="6870434"/>
          </a:xfrm>
          <a:prstGeom prst="snip1Rect">
            <a:avLst>
              <a:gd name="adj" fmla="val 21397"/>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184473"/>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5" name="Picture 2" descr="หลักสูตร - NIDA-GSAS">
            <a:extLst>
              <a:ext uri="{FF2B5EF4-FFF2-40B4-BE49-F238E27FC236}">
                <a16:creationId xmlns:a16="http://schemas.microsoft.com/office/drawing/2014/main" id="{EB347095-ED36-EC9D-FF58-365657430D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2176D50C-BC0A-B08B-8279-D8ADB25BC3E1}"/>
              </a:ext>
            </a:extLst>
          </p:cNvPr>
          <p:cNvSpPr txBox="1">
            <a:spLocks/>
          </p:cNvSpPr>
          <p:nvPr/>
        </p:nvSpPr>
        <p:spPr>
          <a:xfrm>
            <a:off x="9324109"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5</a:t>
            </a:fld>
            <a:endParaRPr lang="en-US" sz="1400" dirty="0">
              <a:latin typeface="Century Gothic" panose="020B0502020202020204" pitchFamily="34" charset="0"/>
              <a:cs typeface="Ekachon" panose="00000500000000000000" pitchFamily="2" charset="-34"/>
            </a:endParaRPr>
          </a:p>
        </p:txBody>
      </p:sp>
      <p:pic>
        <p:nvPicPr>
          <p:cNvPr id="8" name="Picture 2" descr="หลักสูตร - NIDA-GSAS">
            <a:extLst>
              <a:ext uri="{FF2B5EF4-FFF2-40B4-BE49-F238E27FC236}">
                <a16:creationId xmlns:a16="http://schemas.microsoft.com/office/drawing/2014/main" id="{A7A7F2CE-A0BC-62FD-D6DF-F44783BEC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1" name="Picture 4">
            <a:extLst>
              <a:ext uri="{FF2B5EF4-FFF2-40B4-BE49-F238E27FC236}">
                <a16:creationId xmlns:a16="http://schemas.microsoft.com/office/drawing/2014/main" id="{B7592288-0DF9-FB13-39F4-66E233503AB5}"/>
              </a:ext>
            </a:extLst>
          </p:cNvPr>
          <p:cNvPicPr>
            <a:picLocks noChangeAspect="1" noChangeArrowheads="1"/>
          </p:cNvPicPr>
          <p:nvPr/>
        </p:nvPicPr>
        <p:blipFill>
          <a:blip r:embed="rId3">
            <a:biLevel thresh="25000"/>
            <a:extLst>
              <a:ext uri="{28A0092B-C50C-407E-A947-70E740481C1C}">
                <a14:useLocalDpi xmlns:a14="http://schemas.microsoft.com/office/drawing/2010/main" val="0"/>
              </a:ext>
            </a:extLst>
          </a:blip>
          <a:srcRect/>
          <a:stretch>
            <a:fillRect/>
          </a:stretch>
        </p:blipFill>
        <p:spPr bwMode="auto">
          <a:xfrm>
            <a:off x="155170" y="118074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24BF4757-7F42-BE6E-DE7D-06D46F8531BB}"/>
              </a:ext>
            </a:extLst>
          </p:cNvPr>
          <p:cNvSpPr txBox="1"/>
          <p:nvPr/>
        </p:nvSpPr>
        <p:spPr>
          <a:xfrm>
            <a:off x="513666" y="935087"/>
            <a:ext cx="1408012" cy="725493"/>
          </a:xfrm>
          <a:prstGeom prst="rect">
            <a:avLst/>
          </a:prstGeom>
          <a:noFill/>
          <a:ln>
            <a:noFill/>
          </a:ln>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Data</a:t>
            </a:r>
          </a:p>
          <a:p>
            <a:r>
              <a:rPr lang="en-US" sz="1600" dirty="0"/>
              <a:t>Preprocessing</a:t>
            </a:r>
          </a:p>
        </p:txBody>
      </p:sp>
      <p:sp>
        <p:nvSpPr>
          <p:cNvPr id="5" name="Rectangle: Rounded Corners 4">
            <a:extLst>
              <a:ext uri="{FF2B5EF4-FFF2-40B4-BE49-F238E27FC236}">
                <a16:creationId xmlns:a16="http://schemas.microsoft.com/office/drawing/2014/main" id="{26AD1285-F22B-9463-DAA8-AC574426DFF0}"/>
              </a:ext>
            </a:extLst>
          </p:cNvPr>
          <p:cNvSpPr/>
          <p:nvPr/>
        </p:nvSpPr>
        <p:spPr>
          <a:xfrm>
            <a:off x="697228" y="1891913"/>
            <a:ext cx="3632202" cy="4600962"/>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435C4672-8A75-C28C-836B-B3EAA06F528C}"/>
              </a:ext>
            </a:extLst>
          </p:cNvPr>
          <p:cNvSpPr txBox="1"/>
          <p:nvPr/>
        </p:nvSpPr>
        <p:spPr>
          <a:xfrm>
            <a:off x="803191" y="2010041"/>
            <a:ext cx="3509595" cy="3790525"/>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marL="114300" indent="-114300">
              <a:lnSpc>
                <a:spcPct val="150000"/>
              </a:lnSpc>
              <a:buFont typeface="Arial" panose="020B0604020202020204" pitchFamily="34" charset="0"/>
              <a:buChar char="•"/>
            </a:pPr>
            <a:r>
              <a:rPr lang="en-US" sz="1800" b="0" dirty="0"/>
              <a:t>Remove Emoji</a:t>
            </a:r>
          </a:p>
          <a:p>
            <a:pPr marL="114300" indent="-114300">
              <a:lnSpc>
                <a:spcPct val="150000"/>
              </a:lnSpc>
              <a:buFont typeface="Arial" panose="020B0604020202020204" pitchFamily="34" charset="0"/>
              <a:buChar char="•"/>
            </a:pPr>
            <a:r>
              <a:rPr lang="en-US" sz="1800" b="0" dirty="0"/>
              <a:t>Remove non-alphabet</a:t>
            </a:r>
          </a:p>
          <a:p>
            <a:pPr marL="114300" indent="-114300">
              <a:lnSpc>
                <a:spcPct val="150000"/>
              </a:lnSpc>
              <a:buFont typeface="Arial" panose="020B0604020202020204" pitchFamily="34" charset="0"/>
              <a:buChar char="•"/>
            </a:pPr>
            <a:r>
              <a:rPr lang="en-US" sz="1800" b="0" dirty="0"/>
              <a:t>Remove URL</a:t>
            </a:r>
          </a:p>
          <a:p>
            <a:pPr marL="114300" indent="-114300">
              <a:lnSpc>
                <a:spcPct val="150000"/>
              </a:lnSpc>
              <a:buFont typeface="Arial" panose="020B0604020202020204" pitchFamily="34" charset="0"/>
              <a:buChar char="•"/>
            </a:pPr>
            <a:r>
              <a:rPr lang="en-US" sz="1800" b="0" dirty="0"/>
              <a:t>Remove Hashtag</a:t>
            </a:r>
          </a:p>
          <a:p>
            <a:pPr marL="114300" indent="-114300">
              <a:lnSpc>
                <a:spcPct val="150000"/>
              </a:lnSpc>
              <a:buFont typeface="Arial" panose="020B0604020202020204" pitchFamily="34" charset="0"/>
              <a:buChar char="•"/>
            </a:pPr>
            <a:r>
              <a:rPr lang="en-US" sz="1800" b="0" dirty="0"/>
              <a:t>Remove </a:t>
            </a:r>
            <a:r>
              <a:rPr lang="en-US" sz="1800" b="0" dirty="0" err="1"/>
              <a:t>Stopword</a:t>
            </a:r>
            <a:endParaRPr lang="th-TH" sz="1800" b="0" dirty="0"/>
          </a:p>
          <a:p>
            <a:pPr marL="114300" indent="-114300">
              <a:lnSpc>
                <a:spcPct val="150000"/>
              </a:lnSpc>
              <a:buFont typeface="Arial" panose="020B0604020202020204" pitchFamily="34" charset="0"/>
              <a:buChar char="•"/>
            </a:pPr>
            <a:r>
              <a:rPr lang="en-US" sz="1800" b="0" dirty="0"/>
              <a:t>Remove more than 3 repetitive characters such as </a:t>
            </a:r>
            <a:r>
              <a:rPr lang="th-TH" sz="1800" b="0" dirty="0"/>
              <a:t>ดีมากกก </a:t>
            </a:r>
            <a:r>
              <a:rPr lang="en-US" sz="1800" b="0" dirty="0"/>
              <a:t>to </a:t>
            </a:r>
            <a:r>
              <a:rPr lang="th-TH" sz="1800" b="0" dirty="0"/>
              <a:t>ดีมาก</a:t>
            </a:r>
            <a:endParaRPr lang="en-US" sz="1800" b="0" dirty="0"/>
          </a:p>
          <a:p>
            <a:pPr marL="114300" indent="-114300">
              <a:lnSpc>
                <a:spcPct val="150000"/>
              </a:lnSpc>
              <a:buFont typeface="Arial" panose="020B0604020202020204" pitchFamily="34" charset="0"/>
              <a:buChar char="•"/>
            </a:pPr>
            <a:r>
              <a:rPr lang="en-US" sz="1800" b="0" dirty="0"/>
              <a:t>Word Tokenized</a:t>
            </a:r>
          </a:p>
        </p:txBody>
      </p:sp>
      <p:grpSp>
        <p:nvGrpSpPr>
          <p:cNvPr id="7" name="Group 6">
            <a:extLst>
              <a:ext uri="{FF2B5EF4-FFF2-40B4-BE49-F238E27FC236}">
                <a16:creationId xmlns:a16="http://schemas.microsoft.com/office/drawing/2014/main" id="{174D0EBB-876F-D210-C0ED-1BCF8C2DDF7F}"/>
              </a:ext>
            </a:extLst>
          </p:cNvPr>
          <p:cNvGrpSpPr/>
          <p:nvPr/>
        </p:nvGrpSpPr>
        <p:grpSpPr>
          <a:xfrm>
            <a:off x="5616353" y="822851"/>
            <a:ext cx="6362710" cy="2867644"/>
            <a:chOff x="4856735" y="1736863"/>
            <a:chExt cx="6687565" cy="3145810"/>
          </a:xfrm>
        </p:grpSpPr>
        <p:grpSp>
          <p:nvGrpSpPr>
            <p:cNvPr id="9" name="Group 8">
              <a:extLst>
                <a:ext uri="{FF2B5EF4-FFF2-40B4-BE49-F238E27FC236}">
                  <a16:creationId xmlns:a16="http://schemas.microsoft.com/office/drawing/2014/main" id="{E8714E80-F3F2-8116-AAA4-FE301BD35E60}"/>
                </a:ext>
              </a:extLst>
            </p:cNvPr>
            <p:cNvGrpSpPr/>
            <p:nvPr/>
          </p:nvGrpSpPr>
          <p:grpSpPr>
            <a:xfrm>
              <a:off x="4856735" y="1736863"/>
              <a:ext cx="6687565" cy="3145810"/>
              <a:chOff x="4529678" y="773876"/>
              <a:chExt cx="6687565" cy="3145810"/>
            </a:xfrm>
          </p:grpSpPr>
          <p:pic>
            <p:nvPicPr>
              <p:cNvPr id="12" name="Picture 11">
                <a:extLst>
                  <a:ext uri="{FF2B5EF4-FFF2-40B4-BE49-F238E27FC236}">
                    <a16:creationId xmlns:a16="http://schemas.microsoft.com/office/drawing/2014/main" id="{E92D05F2-8583-ACC3-2248-9EB9692D846B}"/>
                  </a:ext>
                </a:extLst>
              </p:cNvPr>
              <p:cNvPicPr>
                <a:picLocks noChangeAspect="1"/>
              </p:cNvPicPr>
              <p:nvPr/>
            </p:nvPicPr>
            <p:blipFill rotWithShape="1">
              <a:blip r:embed="rId4"/>
              <a:srcRect l="58038" r="1500"/>
              <a:stretch/>
            </p:blipFill>
            <p:spPr>
              <a:xfrm>
                <a:off x="8734663" y="2283130"/>
                <a:ext cx="2482580" cy="662642"/>
              </a:xfrm>
              <a:prstGeom prst="rect">
                <a:avLst/>
              </a:prstGeom>
            </p:spPr>
          </p:pic>
          <p:grpSp>
            <p:nvGrpSpPr>
              <p:cNvPr id="13" name="Group 12">
                <a:extLst>
                  <a:ext uri="{FF2B5EF4-FFF2-40B4-BE49-F238E27FC236}">
                    <a16:creationId xmlns:a16="http://schemas.microsoft.com/office/drawing/2014/main" id="{37B83A00-E4DB-34FF-047D-2D21185A3956}"/>
                  </a:ext>
                </a:extLst>
              </p:cNvPr>
              <p:cNvGrpSpPr/>
              <p:nvPr/>
            </p:nvGrpSpPr>
            <p:grpSpPr>
              <a:xfrm>
                <a:off x="4529678" y="773876"/>
                <a:ext cx="6687565" cy="3145810"/>
                <a:chOff x="2537916" y="2485892"/>
                <a:chExt cx="7885712" cy="3850522"/>
              </a:xfrm>
            </p:grpSpPr>
            <p:grpSp>
              <p:nvGrpSpPr>
                <p:cNvPr id="18" name="Group 17">
                  <a:extLst>
                    <a:ext uri="{FF2B5EF4-FFF2-40B4-BE49-F238E27FC236}">
                      <a16:creationId xmlns:a16="http://schemas.microsoft.com/office/drawing/2014/main" id="{F4BF229A-E4F8-E0DD-DC47-4637F4BDEEC0}"/>
                    </a:ext>
                  </a:extLst>
                </p:cNvPr>
                <p:cNvGrpSpPr/>
                <p:nvPr/>
              </p:nvGrpSpPr>
              <p:grpSpPr>
                <a:xfrm>
                  <a:off x="2537916" y="2485893"/>
                  <a:ext cx="4107328" cy="1886213"/>
                  <a:chOff x="2537916" y="2485893"/>
                  <a:chExt cx="4107328" cy="1886213"/>
                </a:xfrm>
              </p:grpSpPr>
              <p:pic>
                <p:nvPicPr>
                  <p:cNvPr id="22" name="Picture 21">
                    <a:extLst>
                      <a:ext uri="{FF2B5EF4-FFF2-40B4-BE49-F238E27FC236}">
                        <a16:creationId xmlns:a16="http://schemas.microsoft.com/office/drawing/2014/main" id="{A664A05B-666E-745A-2C1C-10448C5B5D00}"/>
                      </a:ext>
                    </a:extLst>
                  </p:cNvPr>
                  <p:cNvPicPr>
                    <a:picLocks noChangeAspect="1"/>
                  </p:cNvPicPr>
                  <p:nvPr/>
                </p:nvPicPr>
                <p:blipFill rotWithShape="1">
                  <a:blip r:embed="rId5"/>
                  <a:srcRect r="42282"/>
                  <a:stretch/>
                </p:blipFill>
                <p:spPr>
                  <a:xfrm>
                    <a:off x="2537916" y="2485893"/>
                    <a:ext cx="4107328" cy="1886213"/>
                  </a:xfrm>
                  <a:prstGeom prst="rect">
                    <a:avLst/>
                  </a:prstGeom>
                </p:spPr>
              </p:pic>
              <p:sp>
                <p:nvSpPr>
                  <p:cNvPr id="25" name="Rectangle 24">
                    <a:extLst>
                      <a:ext uri="{FF2B5EF4-FFF2-40B4-BE49-F238E27FC236}">
                        <a16:creationId xmlns:a16="http://schemas.microsoft.com/office/drawing/2014/main" id="{D5CD9758-8B16-3A13-9A54-4893718F57C5}"/>
                      </a:ext>
                    </a:extLst>
                  </p:cNvPr>
                  <p:cNvSpPr/>
                  <p:nvPr/>
                </p:nvSpPr>
                <p:spPr>
                  <a:xfrm>
                    <a:off x="2996697" y="2499992"/>
                    <a:ext cx="1792586" cy="257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9" name="Picture 18">
                  <a:extLst>
                    <a:ext uri="{FF2B5EF4-FFF2-40B4-BE49-F238E27FC236}">
                      <a16:creationId xmlns:a16="http://schemas.microsoft.com/office/drawing/2014/main" id="{DD3C6BF0-E09A-9A38-3C21-BE782C95E929}"/>
                    </a:ext>
                  </a:extLst>
                </p:cNvPr>
                <p:cNvPicPr>
                  <a:picLocks noChangeAspect="1"/>
                </p:cNvPicPr>
                <p:nvPr/>
              </p:nvPicPr>
              <p:blipFill rotWithShape="1">
                <a:blip r:embed="rId5"/>
                <a:srcRect l="58863"/>
                <a:stretch/>
              </p:blipFill>
              <p:spPr>
                <a:xfrm>
                  <a:off x="7496269" y="2485892"/>
                  <a:ext cx="2927359" cy="1886213"/>
                </a:xfrm>
                <a:prstGeom prst="rect">
                  <a:avLst/>
                </a:prstGeom>
              </p:spPr>
            </p:pic>
            <p:sp>
              <p:nvSpPr>
                <p:cNvPr id="20" name="Isosceles Triangle 19">
                  <a:extLst>
                    <a:ext uri="{FF2B5EF4-FFF2-40B4-BE49-F238E27FC236}">
                      <a16:creationId xmlns:a16="http://schemas.microsoft.com/office/drawing/2014/main" id="{2F4CE3DE-CDCC-885B-1759-A42758BAC9BD}"/>
                    </a:ext>
                  </a:extLst>
                </p:cNvPr>
                <p:cNvSpPr/>
                <p:nvPr/>
              </p:nvSpPr>
              <p:spPr>
                <a:xfrm rot="5400000">
                  <a:off x="5121250" y="4058962"/>
                  <a:ext cx="3801444" cy="753460"/>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BACAE6FD-A3C3-A26D-5FDF-36FAAACF44AC}"/>
                  </a:ext>
                </a:extLst>
              </p:cNvPr>
              <p:cNvPicPr>
                <a:picLocks noChangeAspect="1"/>
              </p:cNvPicPr>
              <p:nvPr/>
            </p:nvPicPr>
            <p:blipFill rotWithShape="1">
              <a:blip r:embed="rId4"/>
              <a:srcRect l="-1" r="43229"/>
              <a:stretch/>
            </p:blipFill>
            <p:spPr>
              <a:xfrm>
                <a:off x="4529679" y="2283130"/>
                <a:ext cx="3483263" cy="662642"/>
              </a:xfrm>
              <a:prstGeom prst="rect">
                <a:avLst/>
              </a:prstGeom>
            </p:spPr>
          </p:pic>
        </p:grpSp>
        <p:pic>
          <p:nvPicPr>
            <p:cNvPr id="10" name="Picture 9">
              <a:extLst>
                <a:ext uri="{FF2B5EF4-FFF2-40B4-BE49-F238E27FC236}">
                  <a16:creationId xmlns:a16="http://schemas.microsoft.com/office/drawing/2014/main" id="{75D1EA18-F472-C39F-44A8-260C09C21CEE}"/>
                </a:ext>
              </a:extLst>
            </p:cNvPr>
            <p:cNvPicPr>
              <a:picLocks noChangeAspect="1"/>
            </p:cNvPicPr>
            <p:nvPr/>
          </p:nvPicPr>
          <p:blipFill rotWithShape="1">
            <a:blip r:embed="rId6"/>
            <a:srcRect r="41144"/>
            <a:stretch/>
          </p:blipFill>
          <p:spPr>
            <a:xfrm>
              <a:off x="4856735" y="3827280"/>
              <a:ext cx="3483263" cy="1055390"/>
            </a:xfrm>
            <a:prstGeom prst="rect">
              <a:avLst/>
            </a:prstGeom>
          </p:spPr>
        </p:pic>
        <p:pic>
          <p:nvPicPr>
            <p:cNvPr id="11" name="Picture 10">
              <a:extLst>
                <a:ext uri="{FF2B5EF4-FFF2-40B4-BE49-F238E27FC236}">
                  <a16:creationId xmlns:a16="http://schemas.microsoft.com/office/drawing/2014/main" id="{BFB24372-91C6-1C07-604E-9C77121078B9}"/>
                </a:ext>
              </a:extLst>
            </p:cNvPr>
            <p:cNvPicPr>
              <a:picLocks noChangeAspect="1"/>
            </p:cNvPicPr>
            <p:nvPr/>
          </p:nvPicPr>
          <p:blipFill rotWithShape="1">
            <a:blip r:embed="rId6"/>
            <a:srcRect l="58053"/>
            <a:stretch/>
          </p:blipFill>
          <p:spPr>
            <a:xfrm>
              <a:off x="9061720" y="3827280"/>
              <a:ext cx="2482580" cy="1055390"/>
            </a:xfrm>
            <a:prstGeom prst="rect">
              <a:avLst/>
            </a:prstGeom>
          </p:spPr>
        </p:pic>
      </p:grpSp>
      <p:sp>
        <p:nvSpPr>
          <p:cNvPr id="26" name="TextBox 25">
            <a:extLst>
              <a:ext uri="{FF2B5EF4-FFF2-40B4-BE49-F238E27FC236}">
                <a16:creationId xmlns:a16="http://schemas.microsoft.com/office/drawing/2014/main" id="{40D7EF6B-F52F-456C-17EC-B67396BA016D}"/>
              </a:ext>
            </a:extLst>
          </p:cNvPr>
          <p:cNvSpPr txBox="1"/>
          <p:nvPr/>
        </p:nvSpPr>
        <p:spPr>
          <a:xfrm>
            <a:off x="7649014" y="350919"/>
            <a:ext cx="5416307" cy="369332"/>
          </a:xfrm>
          <a:prstGeom prst="rect">
            <a:avLst/>
          </a:prstGeom>
          <a:noFill/>
        </p:spPr>
        <p:txBody>
          <a:bodyPr wrap="square" rtlCol="0">
            <a:spAutoFit/>
          </a:bodyPr>
          <a:lstStyle/>
          <a:p>
            <a:r>
              <a:rPr lang="en-US" b="1" i="1" dirty="0">
                <a:solidFill>
                  <a:schemeClr val="bg1"/>
                </a:solidFill>
                <a:latin typeface="Ekachon" panose="00000500000000000000" pitchFamily="2" charset="-34"/>
                <a:cs typeface="Ekachon" panose="00000500000000000000" pitchFamily="2" charset="-34"/>
              </a:rPr>
              <a:t>Example of Cleaned Texts</a:t>
            </a:r>
          </a:p>
        </p:txBody>
      </p:sp>
      <p:pic>
        <p:nvPicPr>
          <p:cNvPr id="27" name="Picture 2" descr="Clean Icon png images | PNGWing">
            <a:extLst>
              <a:ext uri="{FF2B5EF4-FFF2-40B4-BE49-F238E27FC236}">
                <a16:creationId xmlns:a16="http://schemas.microsoft.com/office/drawing/2014/main" id="{968012CB-A1F8-F50A-1AF8-9AC9C255766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167" b="94167" l="3611" r="97500">
                        <a14:foregroundMark x1="85833" y1="9167" x2="88056" y2="23333"/>
                        <a14:foregroundMark x1="88056" y1="23333" x2="88056" y2="23333"/>
                        <a14:foregroundMark x1="88056" y1="5556" x2="88889" y2="7500"/>
                        <a14:foregroundMark x1="93611" y1="4444" x2="93333" y2="16389"/>
                        <a14:foregroundMark x1="96389" y1="7500" x2="97500" y2="8611"/>
                        <a14:foregroundMark x1="51944" y1="90000" x2="66111" y2="90278"/>
                        <a14:foregroundMark x1="66111" y1="90278" x2="54167" y2="90278"/>
                        <a14:foregroundMark x1="62500" y1="93611" x2="60278" y2="94167"/>
                        <a14:foregroundMark x1="8611" y1="60833" x2="10000" y2="61389"/>
                        <a14:foregroundMark x1="22222" y1="35833" x2="23333" y2="36944"/>
                        <a14:foregroundMark x1="14722" y1="20833" x2="13611" y2="22222"/>
                        <a14:foregroundMark x1="4167" y1="18889" x2="3737" y2="25972"/>
                        <a14:backgroundMark x1="3611" y1="28611" x2="3611" y2="28611"/>
                        <a14:backgroundMark x1="2500" y1="26944" x2="3611" y2="28056"/>
                      </a14:backgroundRemoval>
                    </a14:imgEffect>
                  </a14:imgLayer>
                </a14:imgProps>
              </a:ext>
              <a:ext uri="{28A0092B-C50C-407E-A947-70E740481C1C}">
                <a14:useLocalDpi xmlns:a14="http://schemas.microsoft.com/office/drawing/2010/main" val="0"/>
              </a:ext>
            </a:extLst>
          </a:blip>
          <a:srcRect/>
          <a:stretch>
            <a:fillRect/>
          </a:stretch>
        </p:blipFill>
        <p:spPr bwMode="auto">
          <a:xfrm>
            <a:off x="10648936" y="5249954"/>
            <a:ext cx="1423840" cy="142384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9E35A84-0AE3-9E87-DE1D-ADBA2263CEF9}"/>
              </a:ext>
            </a:extLst>
          </p:cNvPr>
          <p:cNvSpPr txBox="1"/>
          <p:nvPr/>
        </p:nvSpPr>
        <p:spPr>
          <a:xfrm>
            <a:off x="5033540" y="3957292"/>
            <a:ext cx="5934961" cy="2585323"/>
          </a:xfrm>
          <a:prstGeom prst="rect">
            <a:avLst/>
          </a:prstGeom>
          <a:noFill/>
        </p:spPr>
        <p:txBody>
          <a:bodyPr wrap="square">
            <a:spAutoFit/>
          </a:bodyPr>
          <a:lstStyle/>
          <a:p>
            <a:r>
              <a:rPr lang="en-US" sz="1600" b="1" dirty="0">
                <a:solidFill>
                  <a:schemeClr val="bg1"/>
                </a:solidFill>
                <a:latin typeface="Ekachon" panose="00000500000000000000" pitchFamily="2" charset="-34"/>
                <a:cs typeface="Ekachon" panose="00000500000000000000" pitchFamily="2" charset="-34"/>
              </a:rPr>
              <a:t>Types of Word Tokens </a:t>
            </a:r>
          </a:p>
          <a:p>
            <a:endParaRPr lang="en-US" sz="1400" dirty="0">
              <a:solidFill>
                <a:schemeClr val="bg1"/>
              </a:solidFill>
              <a:latin typeface="Ekachon" panose="00000500000000000000" pitchFamily="2" charset="-34"/>
              <a:cs typeface="Ekachon" panose="00000500000000000000" pitchFamily="2" charset="-34"/>
            </a:endParaRPr>
          </a:p>
          <a:p>
            <a:pPr marL="114300" indent="-114300">
              <a:buFont typeface="Arial" panose="020B0604020202020204" pitchFamily="34" charset="0"/>
              <a:buChar char="•"/>
            </a:pPr>
            <a:r>
              <a:rPr lang="en-US" sz="1600" b="1" dirty="0" err="1">
                <a:solidFill>
                  <a:srgbClr val="00B0F0"/>
                </a:solidFill>
                <a:latin typeface="Ekachon" panose="00000500000000000000" pitchFamily="2" charset="-34"/>
                <a:cs typeface="Ekachon" panose="00000500000000000000" pitchFamily="2" charset="-34"/>
              </a:rPr>
              <a:t>newmm</a:t>
            </a:r>
            <a:r>
              <a:rPr lang="en-US" sz="1600" dirty="0">
                <a:solidFill>
                  <a:srgbClr val="00B0F0"/>
                </a:solidFill>
                <a:latin typeface="Ekachon" panose="00000500000000000000" pitchFamily="2" charset="-34"/>
                <a:cs typeface="Ekachon" panose="00000500000000000000" pitchFamily="2" charset="-34"/>
              </a:rPr>
              <a:t> :</a:t>
            </a:r>
            <a:r>
              <a:rPr lang="en-US" sz="1600" dirty="0">
                <a:solidFill>
                  <a:schemeClr val="bg1"/>
                </a:solidFill>
                <a:latin typeface="Ekachon" panose="00000500000000000000" pitchFamily="2" charset="-34"/>
                <a:cs typeface="Ekachon" panose="00000500000000000000" pitchFamily="2" charset="-34"/>
              </a:rPr>
              <a:t> </a:t>
            </a:r>
            <a:r>
              <a:rPr lang="en-US" sz="1400" dirty="0">
                <a:solidFill>
                  <a:schemeClr val="bg1"/>
                </a:solidFill>
                <a:latin typeface="Ekachon" panose="00000500000000000000" pitchFamily="2" charset="-34"/>
                <a:cs typeface="Ekachon" panose="00000500000000000000" pitchFamily="2" charset="-34"/>
              </a:rPr>
              <a:t>a </a:t>
            </a:r>
            <a:r>
              <a:rPr lang="en-US" sz="1400" u="sng" dirty="0">
                <a:solidFill>
                  <a:schemeClr val="bg1"/>
                </a:solidFill>
                <a:latin typeface="Ekachon" panose="00000500000000000000" pitchFamily="2" charset="-34"/>
                <a:cs typeface="Ekachon" panose="00000500000000000000" pitchFamily="2" charset="-34"/>
              </a:rPr>
              <a:t>dictionary-based</a:t>
            </a:r>
            <a:r>
              <a:rPr lang="en-US" sz="1400" dirty="0">
                <a:solidFill>
                  <a:schemeClr val="bg1"/>
                </a:solidFill>
                <a:latin typeface="Ekachon" panose="00000500000000000000" pitchFamily="2" charset="-34"/>
                <a:cs typeface="Ekachon" panose="00000500000000000000" pitchFamily="2" charset="-34"/>
              </a:rPr>
              <a:t> Thai word tokenizer based on maximal matching from </a:t>
            </a:r>
            <a:r>
              <a:rPr lang="en-US" sz="1400" b="1" dirty="0" err="1">
                <a:solidFill>
                  <a:schemeClr val="bg1"/>
                </a:solidFill>
                <a:latin typeface="Ekachon" panose="00000500000000000000" pitchFamily="2" charset="-34"/>
                <a:cs typeface="Ekachon" panose="00000500000000000000" pitchFamily="2" charset="-34"/>
              </a:rPr>
              <a:t>PyThaiNLP</a:t>
            </a:r>
            <a:r>
              <a:rPr lang="en-US" sz="1400" b="1" dirty="0">
                <a:solidFill>
                  <a:schemeClr val="bg1"/>
                </a:solidFill>
                <a:latin typeface="Ekachon" panose="00000500000000000000" pitchFamily="2" charset="-34"/>
                <a:cs typeface="Ekachon" panose="00000500000000000000" pitchFamily="2" charset="-34"/>
              </a:rPr>
              <a:t>.</a:t>
            </a:r>
          </a:p>
          <a:p>
            <a:pPr marL="114300" indent="-114300">
              <a:buFont typeface="Arial" panose="020B0604020202020204" pitchFamily="34" charset="0"/>
              <a:buChar char="•"/>
            </a:pPr>
            <a:endParaRPr lang="en-US" sz="1400" dirty="0">
              <a:solidFill>
                <a:schemeClr val="bg1"/>
              </a:solidFill>
              <a:latin typeface="Ekachon" panose="00000500000000000000" pitchFamily="2" charset="-34"/>
              <a:cs typeface="Ekachon" panose="00000500000000000000" pitchFamily="2" charset="-34"/>
            </a:endParaRPr>
          </a:p>
          <a:p>
            <a:pPr marL="114300" indent="-114300">
              <a:buFont typeface="Arial" panose="020B0604020202020204" pitchFamily="34" charset="0"/>
              <a:buChar char="•"/>
            </a:pPr>
            <a:r>
              <a:rPr lang="en-US" sz="1600" b="1" dirty="0" err="1">
                <a:solidFill>
                  <a:srgbClr val="00B0F0"/>
                </a:solidFill>
                <a:latin typeface="Ekachon" panose="00000500000000000000" pitchFamily="2" charset="-34"/>
                <a:cs typeface="Ekachon" panose="00000500000000000000" pitchFamily="2" charset="-34"/>
              </a:rPr>
              <a:t>spm</a:t>
            </a:r>
            <a:r>
              <a:rPr lang="en-US" sz="1600" dirty="0">
                <a:solidFill>
                  <a:srgbClr val="00B0F0"/>
                </a:solidFill>
                <a:latin typeface="Ekachon" panose="00000500000000000000" pitchFamily="2" charset="-34"/>
                <a:cs typeface="Ekachon" panose="00000500000000000000" pitchFamily="2" charset="-34"/>
              </a:rPr>
              <a:t>: </a:t>
            </a:r>
            <a:r>
              <a:rPr lang="en-US" sz="1400" dirty="0">
                <a:solidFill>
                  <a:schemeClr val="bg1"/>
                </a:solidFill>
                <a:latin typeface="Ekachon" panose="00000500000000000000" pitchFamily="2" charset="-34"/>
                <a:cs typeface="Ekachon" panose="00000500000000000000" pitchFamily="2" charset="-34"/>
              </a:rPr>
              <a:t>a </a:t>
            </a:r>
            <a:r>
              <a:rPr lang="en-US" sz="1400" u="sng" dirty="0" err="1">
                <a:solidFill>
                  <a:schemeClr val="bg1"/>
                </a:solidFill>
                <a:latin typeface="Ekachon" panose="00000500000000000000" pitchFamily="2" charset="-34"/>
                <a:cs typeface="Ekachon" panose="00000500000000000000" pitchFamily="2" charset="-34"/>
              </a:rPr>
              <a:t>subword</a:t>
            </a:r>
            <a:r>
              <a:rPr lang="en-US" sz="1400" u="sng" dirty="0">
                <a:solidFill>
                  <a:schemeClr val="bg1"/>
                </a:solidFill>
                <a:latin typeface="Ekachon" panose="00000500000000000000" pitchFamily="2" charset="-34"/>
                <a:cs typeface="Ekachon" panose="00000500000000000000" pitchFamily="2" charset="-34"/>
              </a:rPr>
              <a:t>-level</a:t>
            </a:r>
            <a:r>
              <a:rPr lang="en-US" sz="1400" dirty="0">
                <a:solidFill>
                  <a:schemeClr val="bg1"/>
                </a:solidFill>
                <a:latin typeface="Ekachon" panose="00000500000000000000" pitchFamily="2" charset="-34"/>
                <a:cs typeface="Ekachon" panose="00000500000000000000" pitchFamily="2" charset="-34"/>
              </a:rPr>
              <a:t> token from </a:t>
            </a:r>
            <a:r>
              <a:rPr lang="en-US" sz="1400" b="1" dirty="0" err="1">
                <a:solidFill>
                  <a:schemeClr val="bg1"/>
                </a:solidFill>
                <a:latin typeface="Ekachon" panose="00000500000000000000" pitchFamily="2" charset="-34"/>
                <a:cs typeface="Ekachon" panose="00000500000000000000" pitchFamily="2" charset="-34"/>
              </a:rPr>
              <a:t>SentencePiece</a:t>
            </a:r>
            <a:r>
              <a:rPr lang="en-US" sz="1400" dirty="0">
                <a:solidFill>
                  <a:schemeClr val="bg1"/>
                </a:solidFill>
                <a:latin typeface="Ekachon" panose="00000500000000000000" pitchFamily="2" charset="-34"/>
                <a:cs typeface="Ekachon" panose="00000500000000000000" pitchFamily="2" charset="-34"/>
              </a:rPr>
              <a:t> library.</a:t>
            </a:r>
          </a:p>
          <a:p>
            <a:pPr marL="114300" indent="-114300">
              <a:buFont typeface="Arial" panose="020B0604020202020204" pitchFamily="34" charset="0"/>
              <a:buChar char="•"/>
            </a:pPr>
            <a:endParaRPr lang="en-US" sz="1400" dirty="0">
              <a:solidFill>
                <a:schemeClr val="bg1"/>
              </a:solidFill>
              <a:latin typeface="Ekachon" panose="00000500000000000000" pitchFamily="2" charset="-34"/>
              <a:cs typeface="Ekachon" panose="00000500000000000000" pitchFamily="2" charset="-34"/>
            </a:endParaRPr>
          </a:p>
          <a:p>
            <a:pPr marL="114300" indent="-114300">
              <a:buFont typeface="Arial" panose="020B0604020202020204" pitchFamily="34" charset="0"/>
              <a:buChar char="•"/>
            </a:pPr>
            <a:r>
              <a:rPr lang="en-US" sz="1600" b="1" dirty="0" err="1">
                <a:solidFill>
                  <a:srgbClr val="00B0F0"/>
                </a:solidFill>
                <a:latin typeface="Ekachon" panose="00000500000000000000" pitchFamily="2" charset="-34"/>
                <a:cs typeface="Ekachon" panose="00000500000000000000" pitchFamily="2" charset="-34"/>
              </a:rPr>
              <a:t>sefr</a:t>
            </a:r>
            <a:r>
              <a:rPr lang="en-US" sz="1600" dirty="0">
                <a:solidFill>
                  <a:srgbClr val="00B0F0"/>
                </a:solidFill>
                <a:latin typeface="Ekachon" panose="00000500000000000000" pitchFamily="2" charset="-34"/>
                <a:cs typeface="Ekachon" panose="00000500000000000000" pitchFamily="2" charset="-34"/>
              </a:rPr>
              <a:t>: </a:t>
            </a:r>
            <a:r>
              <a:rPr lang="en-US" sz="1400" dirty="0">
                <a:solidFill>
                  <a:schemeClr val="bg1"/>
                </a:solidFill>
                <a:latin typeface="Ekachon" panose="00000500000000000000" pitchFamily="2" charset="-34"/>
                <a:cs typeface="Ekachon" panose="00000500000000000000" pitchFamily="2" charset="-34"/>
              </a:rPr>
              <a:t>a </a:t>
            </a:r>
            <a:r>
              <a:rPr lang="en-US" sz="1400" u="sng" dirty="0">
                <a:solidFill>
                  <a:schemeClr val="bg1"/>
                </a:solidFill>
                <a:latin typeface="Ekachon" panose="00000500000000000000" pitchFamily="2" charset="-34"/>
                <a:cs typeface="Ekachon" panose="00000500000000000000" pitchFamily="2" charset="-34"/>
              </a:rPr>
              <a:t>ML-based </a:t>
            </a:r>
            <a:r>
              <a:rPr lang="en-US" sz="1400" dirty="0">
                <a:solidFill>
                  <a:schemeClr val="bg1"/>
                </a:solidFill>
                <a:latin typeface="Ekachon" panose="00000500000000000000" pitchFamily="2" charset="-34"/>
                <a:cs typeface="Ekachon" panose="00000500000000000000" pitchFamily="2" charset="-34"/>
              </a:rPr>
              <a:t>Thai word tokenizer based on Stacked Ensemble Filter and Refine (SEFR) [</a:t>
            </a:r>
            <a:r>
              <a:rPr lang="en-US" sz="1400" dirty="0" err="1">
                <a:solidFill>
                  <a:schemeClr val="bg1"/>
                </a:solidFill>
                <a:latin typeface="Ekachon" panose="00000500000000000000" pitchFamily="2" charset="-34"/>
                <a:cs typeface="Ekachon" panose="00000500000000000000" pitchFamily="2" charset="-34"/>
              </a:rPr>
              <a:t>Limkonchotiwat</a:t>
            </a:r>
            <a:r>
              <a:rPr lang="en-US" sz="1400" dirty="0">
                <a:solidFill>
                  <a:schemeClr val="bg1"/>
                </a:solidFill>
                <a:latin typeface="Ekachon" panose="00000500000000000000" pitchFamily="2" charset="-34"/>
                <a:cs typeface="Ekachon" panose="00000500000000000000" pitchFamily="2" charset="-34"/>
              </a:rPr>
              <a:t> et al., 2020] based on probabilities from CNN-based </a:t>
            </a:r>
            <a:r>
              <a:rPr lang="en-US" sz="1400" dirty="0" err="1">
                <a:solidFill>
                  <a:schemeClr val="bg1"/>
                </a:solidFill>
                <a:latin typeface="Ekachon" panose="00000500000000000000" pitchFamily="2" charset="-34"/>
                <a:cs typeface="Ekachon" panose="00000500000000000000" pitchFamily="2" charset="-34"/>
              </a:rPr>
              <a:t>deepcut</a:t>
            </a:r>
            <a:r>
              <a:rPr lang="en-US" sz="1400" dirty="0">
                <a:solidFill>
                  <a:schemeClr val="bg1"/>
                </a:solidFill>
                <a:latin typeface="Ekachon" panose="00000500000000000000" pitchFamily="2" charset="-34"/>
                <a:cs typeface="Ekachon" panose="00000500000000000000" pitchFamily="2" charset="-34"/>
              </a:rPr>
              <a:t> and SEFR tokenizer is loaded with engine="best".</a:t>
            </a:r>
            <a:endParaRPr lang="en-US" sz="1600" dirty="0">
              <a:solidFill>
                <a:schemeClr val="bg1"/>
              </a:solidFill>
              <a:latin typeface="Ekachon" panose="00000500000000000000" pitchFamily="2" charset="-34"/>
              <a:cs typeface="Ekachon" panose="00000500000000000000" pitchFamily="2" charset="-34"/>
            </a:endParaRPr>
          </a:p>
        </p:txBody>
      </p:sp>
      <p:sp>
        <p:nvSpPr>
          <p:cNvPr id="33" name="TextBox 32">
            <a:extLst>
              <a:ext uri="{FF2B5EF4-FFF2-40B4-BE49-F238E27FC236}">
                <a16:creationId xmlns:a16="http://schemas.microsoft.com/office/drawing/2014/main" id="{C12A8318-B020-B4C2-6873-E0770169C21D}"/>
              </a:ext>
            </a:extLst>
          </p:cNvPr>
          <p:cNvSpPr txBox="1"/>
          <p:nvPr/>
        </p:nvSpPr>
        <p:spPr>
          <a:xfrm>
            <a:off x="454430" y="139193"/>
            <a:ext cx="9230384" cy="584775"/>
          </a:xfrm>
          <a:prstGeom prst="rect">
            <a:avLst/>
          </a:prstGeom>
          <a:noFill/>
        </p:spPr>
        <p:txBody>
          <a:bodyPr wrap="square">
            <a:spAutoFit/>
          </a:bodyPr>
          <a:lstStyle/>
          <a:p>
            <a:r>
              <a:rPr lang="en-US" sz="3200" b="1" dirty="0">
                <a:solidFill>
                  <a:srgbClr val="002060"/>
                </a:solidFill>
                <a:latin typeface="Ekachon" panose="00000500000000000000" pitchFamily="2" charset="-34"/>
                <a:cs typeface="Ekachon" panose="00000500000000000000" pitchFamily="2" charset="-34"/>
              </a:rPr>
              <a:t>Cleansing Data</a:t>
            </a:r>
            <a:endParaRPr lang="en-US" sz="2800" b="1" dirty="0">
              <a:solidFill>
                <a:srgbClr val="002060"/>
              </a:solidFill>
              <a:latin typeface="Ekachon" panose="00000500000000000000" pitchFamily="2" charset="-34"/>
              <a:cs typeface="Ekachon" panose="00000500000000000000" pitchFamily="2" charset="-34"/>
            </a:endParaRPr>
          </a:p>
        </p:txBody>
      </p:sp>
      <p:pic>
        <p:nvPicPr>
          <p:cNvPr id="14" name="Picture 13">
            <a:extLst>
              <a:ext uri="{FF2B5EF4-FFF2-40B4-BE49-F238E27FC236}">
                <a16:creationId xmlns:a16="http://schemas.microsoft.com/office/drawing/2014/main" id="{310A6646-812D-2A04-3937-1F49D52B15A5}"/>
              </a:ext>
            </a:extLst>
          </p:cNvPr>
          <p:cNvPicPr>
            <a:picLocks noChangeAspect="1"/>
          </p:cNvPicPr>
          <p:nvPr/>
        </p:nvPicPr>
        <p:blipFill>
          <a:blip r:embed="rId9"/>
          <a:stretch>
            <a:fillRect/>
          </a:stretch>
        </p:blipFill>
        <p:spPr>
          <a:xfrm>
            <a:off x="12417808" y="3545390"/>
            <a:ext cx="4070959" cy="2711061"/>
          </a:xfrm>
          <a:prstGeom prst="rect">
            <a:avLst/>
          </a:prstGeom>
        </p:spPr>
      </p:pic>
    </p:spTree>
    <p:extLst>
      <p:ext uri="{BB962C8B-B14F-4D97-AF65-F5344CB8AC3E}">
        <p14:creationId xmlns:p14="http://schemas.microsoft.com/office/powerpoint/2010/main" val="397665895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1305244"/>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3" name="Picture 4">
            <a:extLst>
              <a:ext uri="{FF2B5EF4-FFF2-40B4-BE49-F238E27FC236}">
                <a16:creationId xmlns:a16="http://schemas.microsoft.com/office/drawing/2014/main" id="{1093CAFF-85F2-03FF-0370-C592BCA92810}"/>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55170" y="2299592"/>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51F38C0E-6DC7-5044-B55D-88C2B9EDA83F}"/>
              </a:ext>
            </a:extLst>
          </p:cNvPr>
          <p:cNvSpPr txBox="1"/>
          <p:nvPr/>
        </p:nvSpPr>
        <p:spPr>
          <a:xfrm>
            <a:off x="477631" y="2272738"/>
            <a:ext cx="1480082" cy="313853"/>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Label</a:t>
            </a:r>
          </a:p>
          <a:p>
            <a:r>
              <a:rPr lang="en-US" dirty="0"/>
              <a:t>Sentiment</a:t>
            </a:r>
          </a:p>
        </p:txBody>
      </p: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6</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grpSp>
        <p:nvGrpSpPr>
          <p:cNvPr id="152" name="Group 151">
            <a:extLst>
              <a:ext uri="{FF2B5EF4-FFF2-40B4-BE49-F238E27FC236}">
                <a16:creationId xmlns:a16="http://schemas.microsoft.com/office/drawing/2014/main" id="{81352AA9-834A-F20D-9562-0A1824D9CE50}"/>
              </a:ext>
            </a:extLst>
          </p:cNvPr>
          <p:cNvGrpSpPr/>
          <p:nvPr/>
        </p:nvGrpSpPr>
        <p:grpSpPr>
          <a:xfrm>
            <a:off x="1108070" y="2868463"/>
            <a:ext cx="10298645" cy="2524572"/>
            <a:chOff x="594535" y="3340816"/>
            <a:chExt cx="11329710" cy="2823832"/>
          </a:xfrm>
        </p:grpSpPr>
        <p:sp>
          <p:nvSpPr>
            <p:cNvPr id="35" name="Isosceles Triangle 34">
              <a:extLst>
                <a:ext uri="{FF2B5EF4-FFF2-40B4-BE49-F238E27FC236}">
                  <a16:creationId xmlns:a16="http://schemas.microsoft.com/office/drawing/2014/main" id="{F7A6F561-23BE-62E7-7035-671D8BC44B96}"/>
                </a:ext>
              </a:extLst>
            </p:cNvPr>
            <p:cNvSpPr/>
            <p:nvPr/>
          </p:nvSpPr>
          <p:spPr>
            <a:xfrm rot="5400000">
              <a:off x="7349255" y="3170774"/>
              <a:ext cx="1949618" cy="3190456"/>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Isosceles Triangle 35">
              <a:extLst>
                <a:ext uri="{FF2B5EF4-FFF2-40B4-BE49-F238E27FC236}">
                  <a16:creationId xmlns:a16="http://schemas.microsoft.com/office/drawing/2014/main" id="{33504076-02EE-5E71-7A70-F908399ECC0D}"/>
                </a:ext>
              </a:extLst>
            </p:cNvPr>
            <p:cNvSpPr/>
            <p:nvPr/>
          </p:nvSpPr>
          <p:spPr>
            <a:xfrm rot="5400000">
              <a:off x="2813274" y="3157504"/>
              <a:ext cx="2628998" cy="3190456"/>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Oval 36">
              <a:extLst>
                <a:ext uri="{FF2B5EF4-FFF2-40B4-BE49-F238E27FC236}">
                  <a16:creationId xmlns:a16="http://schemas.microsoft.com/office/drawing/2014/main" id="{1BD895B4-A9E6-E9B4-CA06-43296EBF7025}"/>
                </a:ext>
              </a:extLst>
            </p:cNvPr>
            <p:cNvSpPr/>
            <p:nvPr/>
          </p:nvSpPr>
          <p:spPr>
            <a:xfrm>
              <a:off x="594535" y="3340816"/>
              <a:ext cx="2814967" cy="2823832"/>
            </a:xfrm>
            <a:prstGeom prst="ellipse">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TextBox 37">
              <a:extLst>
                <a:ext uri="{FF2B5EF4-FFF2-40B4-BE49-F238E27FC236}">
                  <a16:creationId xmlns:a16="http://schemas.microsoft.com/office/drawing/2014/main" id="{AF66E4A1-DF8F-827E-0DED-240D206408DF}"/>
                </a:ext>
              </a:extLst>
            </p:cNvPr>
            <p:cNvSpPr txBox="1"/>
            <p:nvPr/>
          </p:nvSpPr>
          <p:spPr>
            <a:xfrm>
              <a:off x="1065802" y="4375552"/>
              <a:ext cx="2249620" cy="830997"/>
            </a:xfrm>
            <a:prstGeom prst="rect">
              <a:avLst/>
            </a:prstGeom>
            <a:noFill/>
          </p:spPr>
          <p:txBody>
            <a:bodyPr wrap="square">
              <a:spAutoFit/>
            </a:bodyPr>
            <a:lstStyle/>
            <a:p>
              <a:pPr algn="ctr"/>
              <a:r>
                <a:rPr lang="en-US" sz="2400" b="1" dirty="0">
                  <a:solidFill>
                    <a:schemeClr val="tx1">
                      <a:lumMod val="75000"/>
                      <a:lumOff val="25000"/>
                    </a:schemeClr>
                  </a:solidFill>
                  <a:latin typeface="Ekachon" panose="00000500000000000000" pitchFamily="2" charset="-34"/>
                  <a:cs typeface="Ekachon" panose="00000500000000000000" pitchFamily="2" charset="-34"/>
                </a:rPr>
                <a:t>182,659 </a:t>
              </a:r>
            </a:p>
            <a:p>
              <a:pPr algn="ctr"/>
              <a:r>
                <a:rPr lang="en-US" sz="2400" b="1" dirty="0">
                  <a:solidFill>
                    <a:schemeClr val="tx1">
                      <a:lumMod val="75000"/>
                      <a:lumOff val="25000"/>
                    </a:schemeClr>
                  </a:solidFill>
                  <a:latin typeface="Ekachon" panose="00000500000000000000" pitchFamily="2" charset="-34"/>
                  <a:cs typeface="Ekachon" panose="00000500000000000000" pitchFamily="2" charset="-34"/>
                </a:rPr>
                <a:t>Tweets</a:t>
              </a:r>
            </a:p>
          </p:txBody>
        </p:sp>
        <p:pic>
          <p:nvPicPr>
            <p:cNvPr id="39" name="Picture 4">
              <a:extLst>
                <a:ext uri="{FF2B5EF4-FFF2-40B4-BE49-F238E27FC236}">
                  <a16:creationId xmlns:a16="http://schemas.microsoft.com/office/drawing/2014/main" id="{52EACDAE-29AA-00B6-D035-8ECAEA763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924" y="4528327"/>
              <a:ext cx="608953" cy="50072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Free Random SVG, PNG Icon, Symbol. Download Image.">
              <a:extLst>
                <a:ext uri="{FF2B5EF4-FFF2-40B4-BE49-F238E27FC236}">
                  <a16:creationId xmlns:a16="http://schemas.microsoft.com/office/drawing/2014/main" id="{D66964D1-193A-9A89-A5EF-881F7590820A}"/>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20351" b="18002"/>
            <a:stretch/>
          </p:blipFill>
          <p:spPr bwMode="auto">
            <a:xfrm>
              <a:off x="4013701" y="3877010"/>
              <a:ext cx="1092897" cy="673745"/>
            </a:xfrm>
            <a:prstGeom prst="rect">
              <a:avLst/>
            </a:prstGeom>
            <a:noFill/>
            <a:extLst>
              <a:ext uri="{909E8E84-426E-40DD-AFC4-6F175D3DCCD1}">
                <a14:hiddenFill xmlns:a14="http://schemas.microsoft.com/office/drawing/2010/main">
                  <a:solidFill>
                    <a:srgbClr val="FFFFFF"/>
                  </a:solidFill>
                </a14:hiddenFill>
              </a:ext>
            </a:extLst>
          </p:spPr>
        </p:pic>
        <p:sp>
          <p:nvSpPr>
            <p:cNvPr id="41" name="TextBox 40">
              <a:extLst>
                <a:ext uri="{FF2B5EF4-FFF2-40B4-BE49-F238E27FC236}">
                  <a16:creationId xmlns:a16="http://schemas.microsoft.com/office/drawing/2014/main" id="{A4D1B697-DA95-9080-6F75-35CF2E4A4D79}"/>
                </a:ext>
              </a:extLst>
            </p:cNvPr>
            <p:cNvSpPr txBox="1"/>
            <p:nvPr/>
          </p:nvSpPr>
          <p:spPr>
            <a:xfrm>
              <a:off x="3432953" y="4569106"/>
              <a:ext cx="2167024" cy="1067206"/>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400" b="0" i="1" dirty="0">
                  <a:solidFill>
                    <a:srgbClr val="002060"/>
                  </a:solidFill>
                </a:rPr>
                <a:t>Selected randomly with party proportions equivalent to the overall data </a:t>
              </a:r>
            </a:p>
          </p:txBody>
        </p:sp>
        <p:grpSp>
          <p:nvGrpSpPr>
            <p:cNvPr id="42" name="Group 41">
              <a:extLst>
                <a:ext uri="{FF2B5EF4-FFF2-40B4-BE49-F238E27FC236}">
                  <a16:creationId xmlns:a16="http://schemas.microsoft.com/office/drawing/2014/main" id="{6B11B9A1-B9C1-1A00-4C5B-02F422775762}"/>
                </a:ext>
              </a:extLst>
            </p:cNvPr>
            <p:cNvGrpSpPr/>
            <p:nvPr/>
          </p:nvGrpSpPr>
          <p:grpSpPr>
            <a:xfrm>
              <a:off x="5523407" y="3791193"/>
              <a:ext cx="2249620" cy="1898800"/>
              <a:chOff x="5388452" y="2437631"/>
              <a:chExt cx="2249620" cy="1898800"/>
            </a:xfrm>
          </p:grpSpPr>
          <p:sp>
            <p:nvSpPr>
              <p:cNvPr id="44" name="Oval 43">
                <a:extLst>
                  <a:ext uri="{FF2B5EF4-FFF2-40B4-BE49-F238E27FC236}">
                    <a16:creationId xmlns:a16="http://schemas.microsoft.com/office/drawing/2014/main" id="{D7C785F0-78C2-7D75-1226-F3C8080094DC}"/>
                  </a:ext>
                </a:extLst>
              </p:cNvPr>
              <p:cNvSpPr/>
              <p:nvPr/>
            </p:nvSpPr>
            <p:spPr>
              <a:xfrm>
                <a:off x="5595327" y="2437631"/>
                <a:ext cx="1880010" cy="1898800"/>
              </a:xfrm>
              <a:prstGeom prst="ellipse">
                <a:avLst/>
              </a:prstGeom>
              <a:solidFill>
                <a:srgbClr val="30589D"/>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8" name="TextBox 47">
                <a:extLst>
                  <a:ext uri="{FF2B5EF4-FFF2-40B4-BE49-F238E27FC236}">
                    <a16:creationId xmlns:a16="http://schemas.microsoft.com/office/drawing/2014/main" id="{4088EF46-8663-6309-B9E7-C8D8CBDFB69D}"/>
                  </a:ext>
                </a:extLst>
              </p:cNvPr>
              <p:cNvSpPr txBox="1"/>
              <p:nvPr/>
            </p:nvSpPr>
            <p:spPr>
              <a:xfrm>
                <a:off x="5388452" y="3325461"/>
                <a:ext cx="2249620" cy="646331"/>
              </a:xfrm>
              <a:prstGeom prst="rect">
                <a:avLst/>
              </a:prstGeom>
              <a:noFill/>
            </p:spPr>
            <p:txBody>
              <a:bodyPr wrap="square">
                <a:spAutoFit/>
              </a:bodyPr>
              <a:lstStyle/>
              <a:p>
                <a:pPr algn="ctr"/>
                <a:r>
                  <a:rPr lang="en-US" b="1" dirty="0">
                    <a:solidFill>
                      <a:schemeClr val="bg1"/>
                    </a:solidFill>
                    <a:latin typeface="Ekachon" panose="00000500000000000000" pitchFamily="2" charset="-34"/>
                    <a:cs typeface="Ekachon" panose="00000500000000000000" pitchFamily="2" charset="-34"/>
                  </a:rPr>
                  <a:t>1,000 </a:t>
                </a:r>
              </a:p>
              <a:p>
                <a:pPr algn="ctr"/>
                <a:r>
                  <a:rPr lang="en-US" b="1" dirty="0">
                    <a:solidFill>
                      <a:schemeClr val="bg1"/>
                    </a:solidFill>
                    <a:latin typeface="Ekachon" panose="00000500000000000000" pitchFamily="2" charset="-34"/>
                    <a:cs typeface="Ekachon" panose="00000500000000000000" pitchFamily="2" charset="-34"/>
                  </a:rPr>
                  <a:t>Tweets</a:t>
                </a:r>
              </a:p>
            </p:txBody>
          </p:sp>
          <p:pic>
            <p:nvPicPr>
              <p:cNvPr id="49" name="Picture 4">
                <a:extLst>
                  <a:ext uri="{FF2B5EF4-FFF2-40B4-BE49-F238E27FC236}">
                    <a16:creationId xmlns:a16="http://schemas.microsoft.com/office/drawing/2014/main" id="{727C98FC-F110-C376-C0D1-607ABEC9B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9099" y="2825145"/>
                <a:ext cx="452466" cy="372047"/>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06F1816C-942E-4CE9-A470-62961890931C}"/>
                </a:ext>
              </a:extLst>
            </p:cNvPr>
            <p:cNvSpPr txBox="1"/>
            <p:nvPr/>
          </p:nvSpPr>
          <p:spPr>
            <a:xfrm>
              <a:off x="7659717" y="4364730"/>
              <a:ext cx="1653415" cy="738664"/>
            </a:xfrm>
            <a:prstGeom prst="rect">
              <a:avLst/>
            </a:prstGeom>
            <a:noFill/>
          </p:spPr>
          <p:txBody>
            <a:bodyPr wrap="square" rtlCol="0">
              <a:spAutoFit/>
            </a:bodyPr>
            <a:lstStyle>
              <a:defPPr>
                <a:defRPr lang="en-US"/>
              </a:defPPr>
              <a:lvl1pPr algn="ctr">
                <a:defRPr sz="1400" b="0" i="1">
                  <a:solidFill>
                    <a:srgbClr val="002060"/>
                  </a:solidFill>
                  <a:latin typeface="Ekachon" panose="00000500000000000000" pitchFamily="2" charset="-34"/>
                  <a:cs typeface="Ekachon" panose="00000500000000000000" pitchFamily="2" charset="-34"/>
                </a:defRPr>
              </a:lvl1pPr>
            </a:lstStyle>
            <a:p>
              <a:r>
                <a:rPr lang="en-US" dirty="0"/>
                <a:t>Label the sentiment of each tweet manually</a:t>
              </a:r>
            </a:p>
          </p:txBody>
        </p:sp>
        <p:grpSp>
          <p:nvGrpSpPr>
            <p:cNvPr id="53" name="Group 52">
              <a:extLst>
                <a:ext uri="{FF2B5EF4-FFF2-40B4-BE49-F238E27FC236}">
                  <a16:creationId xmlns:a16="http://schemas.microsoft.com/office/drawing/2014/main" id="{1DAB4748-2097-E93F-E0BF-CC9B842BC8A6}"/>
                </a:ext>
              </a:extLst>
            </p:cNvPr>
            <p:cNvGrpSpPr/>
            <p:nvPr/>
          </p:nvGrpSpPr>
          <p:grpSpPr>
            <a:xfrm>
              <a:off x="9666919" y="3842009"/>
              <a:ext cx="2249620" cy="1898800"/>
              <a:chOff x="5410521" y="2437631"/>
              <a:chExt cx="2249620" cy="1898800"/>
            </a:xfrm>
          </p:grpSpPr>
          <p:sp>
            <p:nvSpPr>
              <p:cNvPr id="56" name="Oval 55">
                <a:extLst>
                  <a:ext uri="{FF2B5EF4-FFF2-40B4-BE49-F238E27FC236}">
                    <a16:creationId xmlns:a16="http://schemas.microsoft.com/office/drawing/2014/main" id="{73B9973C-B17D-B3BB-FD33-B5B91E3C1FA2}"/>
                  </a:ext>
                </a:extLst>
              </p:cNvPr>
              <p:cNvSpPr/>
              <p:nvPr/>
            </p:nvSpPr>
            <p:spPr>
              <a:xfrm>
                <a:off x="5595327" y="2437631"/>
                <a:ext cx="1880010" cy="1898800"/>
              </a:xfrm>
              <a:prstGeom prst="ellipse">
                <a:avLst/>
              </a:prstGeom>
              <a:solidFill>
                <a:srgbClr val="1A3258"/>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57" name="TextBox 56">
                <a:extLst>
                  <a:ext uri="{FF2B5EF4-FFF2-40B4-BE49-F238E27FC236}">
                    <a16:creationId xmlns:a16="http://schemas.microsoft.com/office/drawing/2014/main" id="{338637D6-F5A8-DF80-AB67-921B4D5FDFA6}"/>
                  </a:ext>
                </a:extLst>
              </p:cNvPr>
              <p:cNvSpPr txBox="1"/>
              <p:nvPr/>
            </p:nvSpPr>
            <p:spPr>
              <a:xfrm>
                <a:off x="5410521" y="3153313"/>
                <a:ext cx="2249620" cy="688520"/>
              </a:xfrm>
              <a:prstGeom prst="rect">
                <a:avLst/>
              </a:prstGeom>
              <a:noFill/>
            </p:spPr>
            <p:txBody>
              <a:bodyPr wrap="square">
                <a:spAutoFit/>
              </a:bodyPr>
              <a:lstStyle/>
              <a:p>
                <a:pPr algn="ctr"/>
                <a:r>
                  <a:rPr lang="en-US" b="1" dirty="0">
                    <a:solidFill>
                      <a:schemeClr val="bg1"/>
                    </a:solidFill>
                    <a:latin typeface="Ekachon" panose="00000500000000000000" pitchFamily="2" charset="-34"/>
                    <a:cs typeface="Ekachon" panose="00000500000000000000" pitchFamily="2" charset="-34"/>
                  </a:rPr>
                  <a:t>1,000 Tweets</a:t>
                </a:r>
              </a:p>
              <a:p>
                <a:pPr algn="ctr"/>
                <a:r>
                  <a:rPr lang="en-US" sz="1600" b="1" dirty="0">
                    <a:solidFill>
                      <a:srgbClr val="1D9BF0"/>
                    </a:solidFill>
                    <a:latin typeface="Ekachon" panose="00000500000000000000" pitchFamily="2" charset="-34"/>
                    <a:cs typeface="Ekachon" panose="00000500000000000000" pitchFamily="2" charset="-34"/>
                  </a:rPr>
                  <a:t>With Sentiment</a:t>
                </a:r>
              </a:p>
            </p:txBody>
          </p:sp>
          <p:pic>
            <p:nvPicPr>
              <p:cNvPr id="58" name="Picture 4">
                <a:extLst>
                  <a:ext uri="{FF2B5EF4-FFF2-40B4-BE49-F238E27FC236}">
                    <a16:creationId xmlns:a16="http://schemas.microsoft.com/office/drawing/2014/main" id="{C5B81FE0-97E5-E0B5-0A1C-BAE264627A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2883" y="2751799"/>
                <a:ext cx="452466" cy="372047"/>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TextBox 58">
              <a:extLst>
                <a:ext uri="{FF2B5EF4-FFF2-40B4-BE49-F238E27FC236}">
                  <a16:creationId xmlns:a16="http://schemas.microsoft.com/office/drawing/2014/main" id="{56D5D997-7E57-6BE1-15DB-4A21EAE26E8C}"/>
                </a:ext>
              </a:extLst>
            </p:cNvPr>
            <p:cNvSpPr txBox="1"/>
            <p:nvPr/>
          </p:nvSpPr>
          <p:spPr>
            <a:xfrm>
              <a:off x="9674625" y="3496627"/>
              <a:ext cx="2249620" cy="338554"/>
            </a:xfrm>
            <a:prstGeom prst="rect">
              <a:avLst/>
            </a:prstGeom>
            <a:noFill/>
          </p:spPr>
          <p:txBody>
            <a:bodyPr wrap="square">
              <a:spAutoFit/>
            </a:bodyPr>
            <a:lstStyle/>
            <a:p>
              <a:pPr algn="ctr"/>
              <a:r>
                <a:rPr lang="en-US" sz="1600" b="1" u="sng" dirty="0">
                  <a:solidFill>
                    <a:srgbClr val="1D4999"/>
                  </a:solidFill>
                  <a:latin typeface="Ekachon" panose="00000500000000000000" pitchFamily="2" charset="-34"/>
                  <a:cs typeface="Ekachon" panose="00000500000000000000" pitchFamily="2" charset="-34"/>
                </a:rPr>
                <a:t>Test Set</a:t>
              </a:r>
            </a:p>
          </p:txBody>
        </p:sp>
      </p:grpSp>
      <p:sp>
        <p:nvSpPr>
          <p:cNvPr id="62" name="TextBox 61">
            <a:extLst>
              <a:ext uri="{FF2B5EF4-FFF2-40B4-BE49-F238E27FC236}">
                <a16:creationId xmlns:a16="http://schemas.microsoft.com/office/drawing/2014/main" id="{7414625B-46E0-FCC6-016D-C882CB7286CD}"/>
              </a:ext>
            </a:extLst>
          </p:cNvPr>
          <p:cNvSpPr txBox="1"/>
          <p:nvPr/>
        </p:nvSpPr>
        <p:spPr>
          <a:xfrm>
            <a:off x="435381" y="961108"/>
            <a:ext cx="8824034" cy="1015663"/>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marL="285750" indent="-285750">
              <a:buFont typeface="Arial" panose="020B0604020202020204" pitchFamily="34" charset="0"/>
              <a:buChar char="•"/>
            </a:pPr>
            <a:r>
              <a:rPr lang="en-US" b="0" dirty="0"/>
              <a:t>Test set: 1,000 tweets are selected randomly, </a:t>
            </a:r>
          </a:p>
          <a:p>
            <a:pPr marL="285750" indent="-285750">
              <a:buFont typeface="Arial" panose="020B0604020202020204" pitchFamily="34" charset="0"/>
              <a:buChar char="•"/>
            </a:pPr>
            <a:r>
              <a:rPr lang="en-US" b="0" dirty="0"/>
              <a:t>with party proportions equivalent to the overall data.</a:t>
            </a:r>
            <a:endParaRPr lang="th-TH" b="0" dirty="0"/>
          </a:p>
          <a:p>
            <a:pPr marL="285750" indent="-285750">
              <a:buFont typeface="Arial" panose="020B0604020202020204" pitchFamily="34" charset="0"/>
              <a:buChar char="•"/>
            </a:pPr>
            <a:r>
              <a:rPr lang="en-US" b="0" dirty="0"/>
              <a:t>Sentiment values are assigned by human annotators</a:t>
            </a:r>
          </a:p>
        </p:txBody>
      </p:sp>
      <p:grpSp>
        <p:nvGrpSpPr>
          <p:cNvPr id="153" name="Group 152">
            <a:extLst>
              <a:ext uri="{FF2B5EF4-FFF2-40B4-BE49-F238E27FC236}">
                <a16:creationId xmlns:a16="http://schemas.microsoft.com/office/drawing/2014/main" id="{0A4488CE-7CAF-F97A-B5F1-D242C766390E}"/>
              </a:ext>
            </a:extLst>
          </p:cNvPr>
          <p:cNvGrpSpPr/>
          <p:nvPr/>
        </p:nvGrpSpPr>
        <p:grpSpPr>
          <a:xfrm>
            <a:off x="7372911" y="974490"/>
            <a:ext cx="4523814" cy="1400824"/>
            <a:chOff x="7151047" y="1852557"/>
            <a:chExt cx="4523814" cy="1400824"/>
          </a:xfrm>
        </p:grpSpPr>
        <p:grpSp>
          <p:nvGrpSpPr>
            <p:cNvPr id="63" name="Group 62">
              <a:extLst>
                <a:ext uri="{FF2B5EF4-FFF2-40B4-BE49-F238E27FC236}">
                  <a16:creationId xmlns:a16="http://schemas.microsoft.com/office/drawing/2014/main" id="{842C1CF7-BBF2-9405-FEC4-7810389611A3}"/>
                </a:ext>
              </a:extLst>
            </p:cNvPr>
            <p:cNvGrpSpPr/>
            <p:nvPr/>
          </p:nvGrpSpPr>
          <p:grpSpPr>
            <a:xfrm>
              <a:off x="7151047" y="2197870"/>
              <a:ext cx="4378067" cy="1055511"/>
              <a:chOff x="6814767" y="5134613"/>
              <a:chExt cx="4378067" cy="1055511"/>
            </a:xfrm>
          </p:grpSpPr>
          <p:pic>
            <p:nvPicPr>
              <p:cNvPr id="60" name="Picture 59">
                <a:extLst>
                  <a:ext uri="{FF2B5EF4-FFF2-40B4-BE49-F238E27FC236}">
                    <a16:creationId xmlns:a16="http://schemas.microsoft.com/office/drawing/2014/main" id="{DD70483D-CD47-7C26-1F1B-C73464940A41}"/>
                  </a:ext>
                </a:extLst>
              </p:cNvPr>
              <p:cNvPicPr>
                <a:picLocks noChangeAspect="1"/>
              </p:cNvPicPr>
              <p:nvPr/>
            </p:nvPicPr>
            <p:blipFill>
              <a:blip r:embed="rId5"/>
              <a:stretch>
                <a:fillRect/>
              </a:stretch>
            </p:blipFill>
            <p:spPr>
              <a:xfrm>
                <a:off x="6814767" y="5134615"/>
                <a:ext cx="4378067" cy="1055509"/>
              </a:xfrm>
              <a:prstGeom prst="rect">
                <a:avLst/>
              </a:prstGeom>
            </p:spPr>
          </p:pic>
          <p:sp>
            <p:nvSpPr>
              <p:cNvPr id="61" name="Rectangle 60">
                <a:extLst>
                  <a:ext uri="{FF2B5EF4-FFF2-40B4-BE49-F238E27FC236}">
                    <a16:creationId xmlns:a16="http://schemas.microsoft.com/office/drawing/2014/main" id="{0F824D1E-40BC-EEB2-42CA-917D0717A84F}"/>
                  </a:ext>
                </a:extLst>
              </p:cNvPr>
              <p:cNvSpPr/>
              <p:nvPr/>
            </p:nvSpPr>
            <p:spPr>
              <a:xfrm>
                <a:off x="10329565" y="5134613"/>
                <a:ext cx="863269" cy="1055509"/>
              </a:xfrm>
              <a:prstGeom prst="rect">
                <a:avLst/>
              </a:prstGeom>
              <a:noFill/>
              <a:ln w="19050">
                <a:solidFill>
                  <a:srgbClr val="00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0" name="TextBox 129">
              <a:extLst>
                <a:ext uri="{FF2B5EF4-FFF2-40B4-BE49-F238E27FC236}">
                  <a16:creationId xmlns:a16="http://schemas.microsoft.com/office/drawing/2014/main" id="{1CF0C78E-243C-E2B2-65AE-CF106CA455F3}"/>
                </a:ext>
              </a:extLst>
            </p:cNvPr>
            <p:cNvSpPr txBox="1"/>
            <p:nvPr/>
          </p:nvSpPr>
          <p:spPr>
            <a:xfrm>
              <a:off x="7206093" y="1852557"/>
              <a:ext cx="4468768" cy="338554"/>
            </a:xfrm>
            <a:prstGeom prst="rect">
              <a:avLst/>
            </a:prstGeom>
            <a:noFill/>
          </p:spPr>
          <p:txBody>
            <a:bodyPr wrap="square" rtlCol="0">
              <a:spAutoFit/>
            </a:bodyPr>
            <a:lstStyle/>
            <a:p>
              <a:pPr algn="ctr"/>
              <a:r>
                <a:rPr lang="en-US" sz="1600" b="1" i="1" u="sng" dirty="0">
                  <a:latin typeface="Ekachon" panose="00000500000000000000" pitchFamily="2" charset="-34"/>
                  <a:cs typeface="Ekachon" panose="00000500000000000000" pitchFamily="2" charset="-34"/>
                </a:rPr>
                <a:t>Example Of Sentiment By Human</a:t>
              </a:r>
            </a:p>
          </p:txBody>
        </p:sp>
      </p:grpSp>
      <p:sp>
        <p:nvSpPr>
          <p:cNvPr id="131" name="TextBox 130">
            <a:extLst>
              <a:ext uri="{FF2B5EF4-FFF2-40B4-BE49-F238E27FC236}">
                <a16:creationId xmlns:a16="http://schemas.microsoft.com/office/drawing/2014/main" id="{B7DA575E-AD37-8623-7FC3-76369D6F22EF}"/>
              </a:ext>
            </a:extLst>
          </p:cNvPr>
          <p:cNvSpPr txBox="1"/>
          <p:nvPr/>
        </p:nvSpPr>
        <p:spPr>
          <a:xfrm>
            <a:off x="454430" y="139193"/>
            <a:ext cx="8123513" cy="830997"/>
          </a:xfrm>
          <a:prstGeom prst="rect">
            <a:avLst/>
          </a:prstGeom>
          <a:noFill/>
        </p:spPr>
        <p:txBody>
          <a:bodyPr wrap="square">
            <a:spAutoFit/>
          </a:bodyPr>
          <a:lstStyle/>
          <a:p>
            <a:r>
              <a:rPr lang="en-US" sz="2400" b="1" dirty="0">
                <a:latin typeface="Ekachon" panose="00000500000000000000" pitchFamily="2" charset="-34"/>
                <a:cs typeface="Ekachon" panose="00000500000000000000" pitchFamily="2" charset="-34"/>
              </a:rPr>
              <a:t>Assign Sentiment Value In A Random Test Set Manually To Evaluate Model Performance</a:t>
            </a:r>
            <a:endParaRPr lang="en-US" sz="2000" b="1" dirty="0">
              <a:latin typeface="Ekachon" panose="00000500000000000000" pitchFamily="2" charset="-34"/>
              <a:cs typeface="Ekachon" panose="00000500000000000000" pitchFamily="2" charset="-34"/>
            </a:endParaRPr>
          </a:p>
        </p:txBody>
      </p:sp>
      <p:grpSp>
        <p:nvGrpSpPr>
          <p:cNvPr id="132" name="Group 131">
            <a:extLst>
              <a:ext uri="{FF2B5EF4-FFF2-40B4-BE49-F238E27FC236}">
                <a16:creationId xmlns:a16="http://schemas.microsoft.com/office/drawing/2014/main" id="{AB99E452-9C91-3F17-7222-00887AC2FDC5}"/>
              </a:ext>
            </a:extLst>
          </p:cNvPr>
          <p:cNvGrpSpPr/>
          <p:nvPr/>
        </p:nvGrpSpPr>
        <p:grpSpPr>
          <a:xfrm>
            <a:off x="2387465" y="5325427"/>
            <a:ext cx="7715806" cy="1298657"/>
            <a:chOff x="413298" y="5302752"/>
            <a:chExt cx="7715806" cy="1298657"/>
          </a:xfrm>
        </p:grpSpPr>
        <p:pic>
          <p:nvPicPr>
            <p:cNvPr id="139" name="Picture 138">
              <a:extLst>
                <a:ext uri="{FF2B5EF4-FFF2-40B4-BE49-F238E27FC236}">
                  <a16:creationId xmlns:a16="http://schemas.microsoft.com/office/drawing/2014/main" id="{553382EC-62AC-97BA-45D1-ECC6A7DE6264}"/>
                </a:ext>
              </a:extLst>
            </p:cNvPr>
            <p:cNvPicPr>
              <a:picLocks noChangeAspect="1"/>
            </p:cNvPicPr>
            <p:nvPr/>
          </p:nvPicPr>
          <p:blipFill>
            <a:blip r:embed="rId6"/>
            <a:stretch>
              <a:fillRect/>
            </a:stretch>
          </p:blipFill>
          <p:spPr>
            <a:xfrm>
              <a:off x="2194453" y="5620979"/>
              <a:ext cx="5212532" cy="980430"/>
            </a:xfrm>
            <a:prstGeom prst="rect">
              <a:avLst/>
            </a:prstGeom>
          </p:spPr>
        </p:pic>
        <p:grpSp>
          <p:nvGrpSpPr>
            <p:cNvPr id="133" name="Group 132">
              <a:extLst>
                <a:ext uri="{FF2B5EF4-FFF2-40B4-BE49-F238E27FC236}">
                  <a16:creationId xmlns:a16="http://schemas.microsoft.com/office/drawing/2014/main" id="{1B302BCC-1E5D-4C1A-9714-C120BC124519}"/>
                </a:ext>
              </a:extLst>
            </p:cNvPr>
            <p:cNvGrpSpPr/>
            <p:nvPr/>
          </p:nvGrpSpPr>
          <p:grpSpPr>
            <a:xfrm>
              <a:off x="2361737" y="5302752"/>
              <a:ext cx="5767367" cy="709678"/>
              <a:chOff x="2156043" y="6024093"/>
              <a:chExt cx="5767367" cy="709678"/>
            </a:xfrm>
          </p:grpSpPr>
          <p:sp>
            <p:nvSpPr>
              <p:cNvPr id="146" name="TextBox 145">
                <a:extLst>
                  <a:ext uri="{FF2B5EF4-FFF2-40B4-BE49-F238E27FC236}">
                    <a16:creationId xmlns:a16="http://schemas.microsoft.com/office/drawing/2014/main" id="{F8FC17CF-2E33-BA17-7AF1-87BCBF7CEE17}"/>
                  </a:ext>
                </a:extLst>
              </p:cNvPr>
              <p:cNvSpPr txBox="1"/>
              <p:nvPr/>
            </p:nvSpPr>
            <p:spPr>
              <a:xfrm>
                <a:off x="2300631" y="6024093"/>
                <a:ext cx="4087989" cy="338554"/>
              </a:xfrm>
              <a:prstGeom prst="rect">
                <a:avLst/>
              </a:prstGeom>
              <a:noFill/>
            </p:spPr>
            <p:txBody>
              <a:bodyPr wrap="square">
                <a:spAutoFit/>
              </a:bodyPr>
              <a:lstStyle/>
              <a:p>
                <a:pPr algn="ctr"/>
                <a:r>
                  <a:rPr lang="en-US" sz="1600" b="1" u="sng" dirty="0">
                    <a:latin typeface="Ekachon" panose="00000500000000000000" pitchFamily="2" charset="-34"/>
                    <a:cs typeface="Ekachon" panose="00000500000000000000" pitchFamily="2" charset="-34"/>
                  </a:rPr>
                  <a:t>4-class text classification</a:t>
                </a:r>
              </a:p>
            </p:txBody>
          </p:sp>
          <p:grpSp>
            <p:nvGrpSpPr>
              <p:cNvPr id="147" name="Group 146">
                <a:extLst>
                  <a:ext uri="{FF2B5EF4-FFF2-40B4-BE49-F238E27FC236}">
                    <a16:creationId xmlns:a16="http://schemas.microsoft.com/office/drawing/2014/main" id="{3D9632A7-3D81-CC20-BCCA-3D082F869C6D}"/>
                  </a:ext>
                </a:extLst>
              </p:cNvPr>
              <p:cNvGrpSpPr/>
              <p:nvPr/>
            </p:nvGrpSpPr>
            <p:grpSpPr>
              <a:xfrm>
                <a:off x="2156043" y="6304830"/>
                <a:ext cx="5767367" cy="428941"/>
                <a:chOff x="1352121" y="5680712"/>
                <a:chExt cx="5230200" cy="333729"/>
              </a:xfrm>
            </p:grpSpPr>
            <p:sp>
              <p:nvSpPr>
                <p:cNvPr id="148" name="TextBox 147">
                  <a:extLst>
                    <a:ext uri="{FF2B5EF4-FFF2-40B4-BE49-F238E27FC236}">
                      <a16:creationId xmlns:a16="http://schemas.microsoft.com/office/drawing/2014/main" id="{BDB8DAC4-B897-CE76-209F-DA56731E0154}"/>
                    </a:ext>
                  </a:extLst>
                </p:cNvPr>
                <p:cNvSpPr txBox="1"/>
                <p:nvPr/>
              </p:nvSpPr>
              <p:spPr>
                <a:xfrm>
                  <a:off x="1352121" y="5684956"/>
                  <a:ext cx="1032896" cy="320310"/>
                </a:xfrm>
                <a:prstGeom prst="rect">
                  <a:avLst/>
                </a:prstGeom>
                <a:noFill/>
                <a:ln>
                  <a:noFill/>
                </a:ln>
                <a:effectLst/>
              </p:spPr>
              <p:txBody>
                <a:bodyPr wrap="none" rtlCol="0" anchor="ctr" anchorCtr="1">
                  <a:noAutofit/>
                </a:bodyPr>
                <a:lstStyle/>
                <a:p>
                  <a:r>
                    <a:rPr lang="en-US" sz="1400" b="1" dirty="0">
                      <a:solidFill>
                        <a:srgbClr val="C00000"/>
                      </a:solidFill>
                      <a:latin typeface="Ekachon" panose="00000500000000000000" pitchFamily="2" charset="-34"/>
                      <a:cs typeface="Ekachon" panose="00000500000000000000" pitchFamily="2" charset="-34"/>
                    </a:rPr>
                    <a:t>Negative</a:t>
                  </a:r>
                </a:p>
              </p:txBody>
            </p:sp>
            <p:sp>
              <p:nvSpPr>
                <p:cNvPr id="149" name="TextBox 148">
                  <a:extLst>
                    <a:ext uri="{FF2B5EF4-FFF2-40B4-BE49-F238E27FC236}">
                      <a16:creationId xmlns:a16="http://schemas.microsoft.com/office/drawing/2014/main" id="{46611DD1-AFA3-F3F8-88FA-027B43D3FA6A}"/>
                    </a:ext>
                  </a:extLst>
                </p:cNvPr>
                <p:cNvSpPr txBox="1"/>
                <p:nvPr/>
              </p:nvSpPr>
              <p:spPr>
                <a:xfrm>
                  <a:off x="3154862" y="5694131"/>
                  <a:ext cx="1032896" cy="320310"/>
                </a:xfrm>
                <a:prstGeom prst="rect">
                  <a:avLst/>
                </a:prstGeom>
                <a:noFill/>
                <a:ln>
                  <a:noFill/>
                </a:ln>
                <a:effectLst/>
              </p:spPr>
              <p:txBody>
                <a:bodyPr wrap="none" rtlCol="0" anchor="ctr" anchorCtr="1">
                  <a:noAutofit/>
                </a:bodyPr>
                <a:lstStyle/>
                <a:p>
                  <a:r>
                    <a:rPr lang="en-US" sz="1400" b="1" dirty="0">
                      <a:latin typeface="Ekachon" panose="00000500000000000000" pitchFamily="2" charset="-34"/>
                      <a:cs typeface="Ekachon" panose="00000500000000000000" pitchFamily="2" charset="-34"/>
                    </a:rPr>
                    <a:t>Neutral</a:t>
                  </a:r>
                </a:p>
              </p:txBody>
            </p:sp>
            <p:sp>
              <p:nvSpPr>
                <p:cNvPr id="150" name="TextBox 149">
                  <a:extLst>
                    <a:ext uri="{FF2B5EF4-FFF2-40B4-BE49-F238E27FC236}">
                      <a16:creationId xmlns:a16="http://schemas.microsoft.com/office/drawing/2014/main" id="{CD9A1EBD-FB05-743E-B097-8DAA2C9B24F1}"/>
                    </a:ext>
                  </a:extLst>
                </p:cNvPr>
                <p:cNvSpPr txBox="1"/>
                <p:nvPr/>
              </p:nvSpPr>
              <p:spPr>
                <a:xfrm>
                  <a:off x="4815461" y="5690806"/>
                  <a:ext cx="1032896" cy="320310"/>
                </a:xfrm>
                <a:prstGeom prst="rect">
                  <a:avLst/>
                </a:prstGeom>
                <a:noFill/>
                <a:ln>
                  <a:noFill/>
                </a:ln>
                <a:effectLst/>
              </p:spPr>
              <p:txBody>
                <a:bodyPr wrap="none" rtlCol="0" anchor="ctr" anchorCtr="1">
                  <a:noAutofit/>
                </a:bodyPr>
                <a:lstStyle/>
                <a:p>
                  <a:r>
                    <a:rPr lang="en-US" sz="1400" b="1" dirty="0">
                      <a:solidFill>
                        <a:srgbClr val="00B050"/>
                      </a:solidFill>
                      <a:latin typeface="Ekachon" panose="00000500000000000000" pitchFamily="2" charset="-34"/>
                      <a:cs typeface="Ekachon" panose="00000500000000000000" pitchFamily="2" charset="-34"/>
                    </a:rPr>
                    <a:t>Positive</a:t>
                  </a:r>
                </a:p>
              </p:txBody>
            </p:sp>
            <p:sp>
              <p:nvSpPr>
                <p:cNvPr id="151" name="TextBox 150">
                  <a:extLst>
                    <a:ext uri="{FF2B5EF4-FFF2-40B4-BE49-F238E27FC236}">
                      <a16:creationId xmlns:a16="http://schemas.microsoft.com/office/drawing/2014/main" id="{F08CB4A4-499E-4D19-B3B7-407AFD515C5B}"/>
                    </a:ext>
                  </a:extLst>
                </p:cNvPr>
                <p:cNvSpPr txBox="1"/>
                <p:nvPr/>
              </p:nvSpPr>
              <p:spPr>
                <a:xfrm>
                  <a:off x="5549425" y="5680712"/>
                  <a:ext cx="1032896" cy="320310"/>
                </a:xfrm>
                <a:prstGeom prst="rect">
                  <a:avLst/>
                </a:prstGeom>
                <a:noFill/>
                <a:ln>
                  <a:noFill/>
                </a:ln>
                <a:effectLst/>
              </p:spPr>
              <p:txBody>
                <a:bodyPr wrap="none" rtlCol="0" anchor="ctr" anchorCtr="1">
                  <a:noAutofit/>
                </a:bodyPr>
                <a:lstStyle/>
                <a:p>
                  <a:r>
                    <a:rPr lang="en-US" sz="1400" b="1" dirty="0">
                      <a:latin typeface="Ekachon" panose="00000500000000000000" pitchFamily="2" charset="-34"/>
                      <a:cs typeface="Ekachon" panose="00000500000000000000" pitchFamily="2" charset="-34"/>
                    </a:rPr>
                    <a:t>Question</a:t>
                  </a:r>
                </a:p>
              </p:txBody>
            </p:sp>
          </p:grpSp>
        </p:grpSp>
        <p:sp>
          <p:nvSpPr>
            <p:cNvPr id="134" name="TextBox 133">
              <a:extLst>
                <a:ext uri="{FF2B5EF4-FFF2-40B4-BE49-F238E27FC236}">
                  <a16:creationId xmlns:a16="http://schemas.microsoft.com/office/drawing/2014/main" id="{1D48BD3A-8631-EDC3-7E67-74053486A1FA}"/>
                </a:ext>
              </a:extLst>
            </p:cNvPr>
            <p:cNvSpPr txBox="1"/>
            <p:nvPr/>
          </p:nvSpPr>
          <p:spPr>
            <a:xfrm>
              <a:off x="7196423" y="6252750"/>
              <a:ext cx="807738" cy="307777"/>
            </a:xfrm>
            <a:prstGeom prst="rect">
              <a:avLst/>
            </a:prstGeom>
            <a:noFill/>
          </p:spPr>
          <p:txBody>
            <a:bodyPr wrap="square">
              <a:spAutoFit/>
            </a:bodyPr>
            <a:lstStyle/>
            <a:p>
              <a:r>
                <a:rPr lang="en-US" sz="1400" dirty="0">
                  <a:solidFill>
                    <a:srgbClr val="1F2328"/>
                  </a:solidFill>
                  <a:latin typeface="Ekachon" panose="00000500000000000000" pitchFamily="2" charset="-34"/>
                  <a:cs typeface="Ekachon" panose="00000500000000000000" pitchFamily="2" charset="-34"/>
                </a:rPr>
                <a:t>28</a:t>
              </a:r>
              <a:endParaRPr lang="en-US" sz="1400" dirty="0">
                <a:latin typeface="Ekachon" panose="00000500000000000000" pitchFamily="2" charset="-34"/>
                <a:cs typeface="Ekachon" panose="00000500000000000000" pitchFamily="2" charset="-34"/>
              </a:endParaRPr>
            </a:p>
          </p:txBody>
        </p:sp>
        <p:sp>
          <p:nvSpPr>
            <p:cNvPr id="135" name="TextBox 134">
              <a:extLst>
                <a:ext uri="{FF2B5EF4-FFF2-40B4-BE49-F238E27FC236}">
                  <a16:creationId xmlns:a16="http://schemas.microsoft.com/office/drawing/2014/main" id="{B2D67393-0823-AD05-426E-4F953DF22BE6}"/>
                </a:ext>
              </a:extLst>
            </p:cNvPr>
            <p:cNvSpPr txBox="1"/>
            <p:nvPr/>
          </p:nvSpPr>
          <p:spPr>
            <a:xfrm>
              <a:off x="413298" y="6225749"/>
              <a:ext cx="1920124" cy="338554"/>
            </a:xfrm>
            <a:prstGeom prst="rect">
              <a:avLst/>
            </a:prstGeom>
            <a:noFill/>
          </p:spPr>
          <p:txBody>
            <a:bodyPr wrap="square">
              <a:spAutoFit/>
            </a:bodyPr>
            <a:lstStyle/>
            <a:p>
              <a:pPr algn="ctr"/>
              <a:r>
                <a:rPr lang="en-US" sz="1600" b="0" i="0" dirty="0">
                  <a:solidFill>
                    <a:srgbClr val="1F2328"/>
                  </a:solidFill>
                  <a:effectLst/>
                  <a:latin typeface="Ekachon" panose="00000500000000000000" pitchFamily="2" charset="-34"/>
                  <a:cs typeface="Ekachon" panose="00000500000000000000" pitchFamily="2" charset="-34"/>
                </a:rPr>
                <a:t>No. of Message</a:t>
              </a:r>
              <a:endParaRPr lang="en-US" sz="1600" dirty="0">
                <a:latin typeface="Ekachon" panose="00000500000000000000" pitchFamily="2" charset="-34"/>
                <a:cs typeface="Ekachon" panose="00000500000000000000" pitchFamily="2" charset="-34"/>
              </a:endParaRPr>
            </a:p>
          </p:txBody>
        </p:sp>
        <p:sp>
          <p:nvSpPr>
            <p:cNvPr id="136" name="TextBox 135">
              <a:extLst>
                <a:ext uri="{FF2B5EF4-FFF2-40B4-BE49-F238E27FC236}">
                  <a16:creationId xmlns:a16="http://schemas.microsoft.com/office/drawing/2014/main" id="{F2961330-2198-3B3E-9FEA-BB08735BAA93}"/>
                </a:ext>
              </a:extLst>
            </p:cNvPr>
            <p:cNvSpPr txBox="1"/>
            <p:nvPr/>
          </p:nvSpPr>
          <p:spPr>
            <a:xfrm>
              <a:off x="2654762" y="6252750"/>
              <a:ext cx="807738" cy="307777"/>
            </a:xfrm>
            <a:prstGeom prst="rect">
              <a:avLst/>
            </a:prstGeom>
            <a:noFill/>
          </p:spPr>
          <p:txBody>
            <a:bodyPr wrap="square">
              <a:spAutoFit/>
            </a:bodyPr>
            <a:lstStyle/>
            <a:p>
              <a:r>
                <a:rPr lang="en-US" sz="1400" dirty="0">
                  <a:solidFill>
                    <a:srgbClr val="1F2328"/>
                  </a:solidFill>
                  <a:latin typeface="Ekachon" panose="00000500000000000000" pitchFamily="2" charset="-34"/>
                  <a:cs typeface="Ekachon" panose="00000500000000000000" pitchFamily="2" charset="-34"/>
                </a:rPr>
                <a:t>348</a:t>
              </a:r>
              <a:endParaRPr lang="en-US" sz="1400" dirty="0">
                <a:latin typeface="Ekachon" panose="00000500000000000000" pitchFamily="2" charset="-34"/>
                <a:cs typeface="Ekachon" panose="00000500000000000000" pitchFamily="2" charset="-34"/>
              </a:endParaRPr>
            </a:p>
          </p:txBody>
        </p:sp>
        <p:sp>
          <p:nvSpPr>
            <p:cNvPr id="137" name="TextBox 136">
              <a:extLst>
                <a:ext uri="{FF2B5EF4-FFF2-40B4-BE49-F238E27FC236}">
                  <a16:creationId xmlns:a16="http://schemas.microsoft.com/office/drawing/2014/main" id="{3F612295-513F-8407-D5D4-31E12EFDDE75}"/>
                </a:ext>
              </a:extLst>
            </p:cNvPr>
            <p:cNvSpPr txBox="1"/>
            <p:nvPr/>
          </p:nvSpPr>
          <p:spPr>
            <a:xfrm>
              <a:off x="4760521" y="6252750"/>
              <a:ext cx="928798" cy="307777"/>
            </a:xfrm>
            <a:prstGeom prst="rect">
              <a:avLst/>
            </a:prstGeom>
            <a:noFill/>
          </p:spPr>
          <p:txBody>
            <a:bodyPr wrap="square">
              <a:spAutoFit/>
            </a:bodyPr>
            <a:lstStyle/>
            <a:p>
              <a:r>
                <a:rPr lang="en-US" sz="1400" dirty="0">
                  <a:solidFill>
                    <a:srgbClr val="1F2328"/>
                  </a:solidFill>
                  <a:latin typeface="Ekachon" panose="00000500000000000000" pitchFamily="2" charset="-34"/>
                  <a:cs typeface="Ekachon" panose="00000500000000000000" pitchFamily="2" charset="-34"/>
                </a:rPr>
                <a:t>487</a:t>
              </a:r>
              <a:endParaRPr lang="en-US" sz="1400" dirty="0">
                <a:latin typeface="Ekachon" panose="00000500000000000000" pitchFamily="2" charset="-34"/>
                <a:cs typeface="Ekachon" panose="00000500000000000000" pitchFamily="2" charset="-34"/>
              </a:endParaRPr>
            </a:p>
          </p:txBody>
        </p:sp>
        <p:sp>
          <p:nvSpPr>
            <p:cNvPr id="138" name="TextBox 137">
              <a:extLst>
                <a:ext uri="{FF2B5EF4-FFF2-40B4-BE49-F238E27FC236}">
                  <a16:creationId xmlns:a16="http://schemas.microsoft.com/office/drawing/2014/main" id="{F007A287-8D3F-D0E3-E375-60C3BD1F81E7}"/>
                </a:ext>
              </a:extLst>
            </p:cNvPr>
            <p:cNvSpPr txBox="1"/>
            <p:nvPr/>
          </p:nvSpPr>
          <p:spPr>
            <a:xfrm>
              <a:off x="6514483" y="6252750"/>
              <a:ext cx="928798" cy="307777"/>
            </a:xfrm>
            <a:prstGeom prst="rect">
              <a:avLst/>
            </a:prstGeom>
            <a:noFill/>
          </p:spPr>
          <p:txBody>
            <a:bodyPr wrap="square">
              <a:spAutoFit/>
            </a:bodyPr>
            <a:lstStyle/>
            <a:p>
              <a:r>
                <a:rPr lang="en-US" sz="1400" dirty="0">
                  <a:solidFill>
                    <a:srgbClr val="1F2328"/>
                  </a:solidFill>
                  <a:latin typeface="Ekachon" panose="00000500000000000000" pitchFamily="2" charset="-34"/>
                  <a:cs typeface="Ekachon" panose="00000500000000000000" pitchFamily="2" charset="-34"/>
                </a:rPr>
                <a:t>137</a:t>
              </a:r>
              <a:endParaRPr lang="en-US" sz="1400" dirty="0">
                <a:latin typeface="Ekachon" panose="00000500000000000000" pitchFamily="2" charset="-34"/>
                <a:cs typeface="Ekachon" panose="00000500000000000000" pitchFamily="2" charset="-34"/>
              </a:endParaRPr>
            </a:p>
          </p:txBody>
        </p:sp>
        <p:sp>
          <p:nvSpPr>
            <p:cNvPr id="140" name="TextBox 139">
              <a:extLst>
                <a:ext uri="{FF2B5EF4-FFF2-40B4-BE49-F238E27FC236}">
                  <a16:creationId xmlns:a16="http://schemas.microsoft.com/office/drawing/2014/main" id="{F4FDA19D-8E0E-CE93-F254-583E2C3F1EEC}"/>
                </a:ext>
              </a:extLst>
            </p:cNvPr>
            <p:cNvSpPr txBox="1"/>
            <p:nvPr/>
          </p:nvSpPr>
          <p:spPr>
            <a:xfrm>
              <a:off x="413298" y="5936526"/>
              <a:ext cx="1920124" cy="338554"/>
            </a:xfrm>
            <a:prstGeom prst="rect">
              <a:avLst/>
            </a:prstGeom>
            <a:noFill/>
          </p:spPr>
          <p:txBody>
            <a:bodyPr wrap="square">
              <a:spAutoFit/>
            </a:bodyPr>
            <a:lstStyle/>
            <a:p>
              <a:pPr algn="ctr"/>
              <a:r>
                <a:rPr lang="en-US" sz="1600" dirty="0">
                  <a:latin typeface="Ekachon" panose="00000500000000000000" pitchFamily="2" charset="-34"/>
                  <a:cs typeface="Ekachon" panose="00000500000000000000" pitchFamily="2" charset="-34"/>
                </a:rPr>
                <a:t>% of Total</a:t>
              </a:r>
            </a:p>
          </p:txBody>
        </p:sp>
        <p:sp>
          <p:nvSpPr>
            <p:cNvPr id="141" name="TextBox 140">
              <a:extLst>
                <a:ext uri="{FF2B5EF4-FFF2-40B4-BE49-F238E27FC236}">
                  <a16:creationId xmlns:a16="http://schemas.microsoft.com/office/drawing/2014/main" id="{DABF2DC4-38EA-9586-6B05-16E846956E4A}"/>
                </a:ext>
              </a:extLst>
            </p:cNvPr>
            <p:cNvSpPr txBox="1"/>
            <p:nvPr/>
          </p:nvSpPr>
          <p:spPr>
            <a:xfrm>
              <a:off x="2506325" y="5967051"/>
              <a:ext cx="813793"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35%</a:t>
              </a:r>
            </a:p>
          </p:txBody>
        </p:sp>
        <p:sp>
          <p:nvSpPr>
            <p:cNvPr id="142" name="TextBox 141">
              <a:extLst>
                <a:ext uri="{FF2B5EF4-FFF2-40B4-BE49-F238E27FC236}">
                  <a16:creationId xmlns:a16="http://schemas.microsoft.com/office/drawing/2014/main" id="{3E3C83E2-1793-1F26-B012-B5E6A8A6BFA2}"/>
                </a:ext>
              </a:extLst>
            </p:cNvPr>
            <p:cNvSpPr txBox="1"/>
            <p:nvPr/>
          </p:nvSpPr>
          <p:spPr>
            <a:xfrm>
              <a:off x="4611358" y="5959533"/>
              <a:ext cx="813793" cy="307777"/>
            </a:xfrm>
            <a:prstGeom prst="rect">
              <a:avLst/>
            </a:prstGeom>
            <a:noFill/>
          </p:spPr>
          <p:txBody>
            <a:bodyPr wrap="square">
              <a:spAutoFit/>
            </a:bodyPr>
            <a:lstStyle/>
            <a:p>
              <a:pPr algn="ctr"/>
              <a:r>
                <a:rPr lang="en-US" sz="1400" dirty="0">
                  <a:solidFill>
                    <a:schemeClr val="tx1">
                      <a:lumMod val="75000"/>
                      <a:lumOff val="25000"/>
                    </a:schemeClr>
                  </a:solidFill>
                  <a:latin typeface="Ekachon" panose="00000500000000000000" pitchFamily="2" charset="-34"/>
                  <a:cs typeface="Ekachon" panose="00000500000000000000" pitchFamily="2" charset="-34"/>
                </a:rPr>
                <a:t>49%</a:t>
              </a:r>
            </a:p>
          </p:txBody>
        </p:sp>
        <p:sp>
          <p:nvSpPr>
            <p:cNvPr id="143" name="TextBox 142">
              <a:extLst>
                <a:ext uri="{FF2B5EF4-FFF2-40B4-BE49-F238E27FC236}">
                  <a16:creationId xmlns:a16="http://schemas.microsoft.com/office/drawing/2014/main" id="{1CA1649B-61E0-0F96-0D25-BFD671C4F838}"/>
                </a:ext>
              </a:extLst>
            </p:cNvPr>
            <p:cNvSpPr txBox="1"/>
            <p:nvPr/>
          </p:nvSpPr>
          <p:spPr>
            <a:xfrm>
              <a:off x="6367817" y="5967050"/>
              <a:ext cx="813793"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14%</a:t>
              </a:r>
            </a:p>
          </p:txBody>
        </p:sp>
        <p:sp>
          <p:nvSpPr>
            <p:cNvPr id="144" name="TextBox 143">
              <a:extLst>
                <a:ext uri="{FF2B5EF4-FFF2-40B4-BE49-F238E27FC236}">
                  <a16:creationId xmlns:a16="http://schemas.microsoft.com/office/drawing/2014/main" id="{C47E9524-573E-114D-2ED2-831E0F1CA807}"/>
                </a:ext>
              </a:extLst>
            </p:cNvPr>
            <p:cNvSpPr txBox="1"/>
            <p:nvPr/>
          </p:nvSpPr>
          <p:spPr>
            <a:xfrm>
              <a:off x="7000088" y="5970186"/>
              <a:ext cx="813793" cy="307777"/>
            </a:xfrm>
            <a:prstGeom prst="rect">
              <a:avLst/>
            </a:prstGeom>
            <a:noFill/>
          </p:spPr>
          <p:txBody>
            <a:bodyPr wrap="square">
              <a:spAutoFit/>
            </a:bodyPr>
            <a:lstStyle/>
            <a:p>
              <a:pPr algn="ctr"/>
              <a:r>
                <a:rPr lang="en-US" sz="1400" dirty="0">
                  <a:solidFill>
                    <a:srgbClr val="5C6068"/>
                  </a:solidFill>
                  <a:latin typeface="Ekachon" panose="00000500000000000000" pitchFamily="2" charset="-34"/>
                  <a:cs typeface="Ekachon" panose="00000500000000000000" pitchFamily="2" charset="-34"/>
                </a:rPr>
                <a:t>3%</a:t>
              </a:r>
            </a:p>
          </p:txBody>
        </p:sp>
      </p:grpSp>
    </p:spTree>
    <p:extLst>
      <p:ext uri="{BB962C8B-B14F-4D97-AF65-F5344CB8AC3E}">
        <p14:creationId xmlns:p14="http://schemas.microsoft.com/office/powerpoint/2010/main" val="24546959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1838460"/>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4" name="Picture 4">
            <a:extLst>
              <a:ext uri="{FF2B5EF4-FFF2-40B4-BE49-F238E27FC236}">
                <a16:creationId xmlns:a16="http://schemas.microsoft.com/office/drawing/2014/main" id="{71E566C8-1EA8-39B0-FD5E-C664BDCA1513}"/>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55170" y="2811832"/>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C091E577-9A24-EE35-CC52-7CF0CA3A4A9F}"/>
              </a:ext>
            </a:extLst>
          </p:cNvPr>
          <p:cNvSpPr txBox="1"/>
          <p:nvPr/>
        </p:nvSpPr>
        <p:spPr>
          <a:xfrm>
            <a:off x="594535" y="2698796"/>
            <a:ext cx="1337482" cy="50587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Train/Test </a:t>
            </a:r>
          </a:p>
          <a:p>
            <a:r>
              <a:rPr lang="en-US" dirty="0"/>
              <a:t>Split</a:t>
            </a:r>
          </a:p>
        </p:txBody>
      </p: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7</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grpSp>
        <p:nvGrpSpPr>
          <p:cNvPr id="72" name="Group 71">
            <a:extLst>
              <a:ext uri="{FF2B5EF4-FFF2-40B4-BE49-F238E27FC236}">
                <a16:creationId xmlns:a16="http://schemas.microsoft.com/office/drawing/2014/main" id="{4B71EDA6-E0DE-DAC3-2854-76AA72AA1720}"/>
              </a:ext>
            </a:extLst>
          </p:cNvPr>
          <p:cNvGrpSpPr/>
          <p:nvPr/>
        </p:nvGrpSpPr>
        <p:grpSpPr>
          <a:xfrm>
            <a:off x="7746854" y="1895792"/>
            <a:ext cx="3360099" cy="1483022"/>
            <a:chOff x="7588183" y="1387916"/>
            <a:chExt cx="3728218" cy="1740003"/>
          </a:xfrm>
        </p:grpSpPr>
        <p:sp>
          <p:nvSpPr>
            <p:cNvPr id="20" name="Rectangle: Rounded Corners 19">
              <a:extLst>
                <a:ext uri="{FF2B5EF4-FFF2-40B4-BE49-F238E27FC236}">
                  <a16:creationId xmlns:a16="http://schemas.microsoft.com/office/drawing/2014/main" id="{A4E3D506-F72B-8412-0E24-E6322DAD9279}"/>
                </a:ext>
              </a:extLst>
            </p:cNvPr>
            <p:cNvSpPr/>
            <p:nvPr/>
          </p:nvSpPr>
          <p:spPr>
            <a:xfrm>
              <a:off x="7618018" y="1387916"/>
              <a:ext cx="3698383" cy="1740003"/>
            </a:xfrm>
            <a:prstGeom prst="roundRect">
              <a:avLst/>
            </a:prstGeom>
            <a:solidFill>
              <a:srgbClr val="122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Rectangle: Rounded Corners 21">
              <a:extLst>
                <a:ext uri="{FF2B5EF4-FFF2-40B4-BE49-F238E27FC236}">
                  <a16:creationId xmlns:a16="http://schemas.microsoft.com/office/drawing/2014/main" id="{5E43F27B-84DB-8AAD-881F-20A3532FD686}"/>
                </a:ext>
              </a:extLst>
            </p:cNvPr>
            <p:cNvSpPr/>
            <p:nvPr/>
          </p:nvSpPr>
          <p:spPr>
            <a:xfrm>
              <a:off x="7588183" y="1387916"/>
              <a:ext cx="3627424" cy="1639519"/>
            </a:xfrm>
            <a:prstGeom prst="roundRect">
              <a:avLst/>
            </a:prstGeom>
            <a:solidFill>
              <a:srgbClr val="203A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TextBox 34">
              <a:extLst>
                <a:ext uri="{FF2B5EF4-FFF2-40B4-BE49-F238E27FC236}">
                  <a16:creationId xmlns:a16="http://schemas.microsoft.com/office/drawing/2014/main" id="{B238A1DA-398A-0C2A-71E0-98FEAACEB145}"/>
                </a:ext>
              </a:extLst>
            </p:cNvPr>
            <p:cNvSpPr txBox="1"/>
            <p:nvPr/>
          </p:nvSpPr>
          <p:spPr>
            <a:xfrm>
              <a:off x="7650471" y="1529463"/>
              <a:ext cx="3565135" cy="1055238"/>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400" b="0" dirty="0">
                  <a:solidFill>
                    <a:schemeClr val="bg1"/>
                  </a:solidFill>
                </a:rPr>
                <a:t>Split </a:t>
              </a:r>
            </a:p>
            <a:p>
              <a:pPr algn="ctr"/>
              <a:r>
                <a:rPr lang="en-US" sz="2400" b="0" dirty="0">
                  <a:solidFill>
                    <a:schemeClr val="bg1"/>
                  </a:solidFill>
                </a:rPr>
                <a:t>Train : Test : Validate </a:t>
              </a:r>
            </a:p>
            <a:p>
              <a:pPr algn="ctr"/>
              <a:r>
                <a:rPr lang="en-US" sz="2400" b="0" dirty="0">
                  <a:solidFill>
                    <a:schemeClr val="bg1"/>
                  </a:solidFill>
                </a:rPr>
                <a:t>(76:10:14)</a:t>
              </a:r>
            </a:p>
          </p:txBody>
        </p:sp>
      </p:grpSp>
      <p:grpSp>
        <p:nvGrpSpPr>
          <p:cNvPr id="71" name="Group 70">
            <a:extLst>
              <a:ext uri="{FF2B5EF4-FFF2-40B4-BE49-F238E27FC236}">
                <a16:creationId xmlns:a16="http://schemas.microsoft.com/office/drawing/2014/main" id="{F8E45D8E-6B8D-9A3B-53A1-FD11A7AC1A5B}"/>
              </a:ext>
            </a:extLst>
          </p:cNvPr>
          <p:cNvGrpSpPr/>
          <p:nvPr/>
        </p:nvGrpSpPr>
        <p:grpSpPr>
          <a:xfrm>
            <a:off x="3554652" y="1255293"/>
            <a:ext cx="3684348" cy="2597826"/>
            <a:chOff x="2705398" y="424494"/>
            <a:chExt cx="4862990" cy="3544455"/>
          </a:xfrm>
        </p:grpSpPr>
        <p:sp>
          <p:nvSpPr>
            <p:cNvPr id="19" name="Isosceles Triangle 18">
              <a:extLst>
                <a:ext uri="{FF2B5EF4-FFF2-40B4-BE49-F238E27FC236}">
                  <a16:creationId xmlns:a16="http://schemas.microsoft.com/office/drawing/2014/main" id="{0DA3AB7E-32EB-858D-CDFC-0F27E5A4BE53}"/>
                </a:ext>
              </a:extLst>
            </p:cNvPr>
            <p:cNvSpPr/>
            <p:nvPr/>
          </p:nvSpPr>
          <p:spPr>
            <a:xfrm rot="5400000">
              <a:off x="4946877" y="1153783"/>
              <a:ext cx="3099786" cy="2143237"/>
            </a:xfrm>
            <a:prstGeom prst="triangle">
              <a:avLst/>
            </a:prstGeom>
            <a:gradFill flip="none" rotWithShape="1">
              <a:gsLst>
                <a:gs pos="0">
                  <a:schemeClr val="bg1">
                    <a:lumMod val="65000"/>
                  </a:schemeClr>
                </a:gs>
                <a:gs pos="24000">
                  <a:schemeClr val="bg1">
                    <a:lumMod val="75000"/>
                  </a:schemeClr>
                </a:gs>
                <a:gs pos="100000">
                  <a:schemeClr val="bg1">
                    <a:alpha val="39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 name="Oval 24">
              <a:extLst>
                <a:ext uri="{FF2B5EF4-FFF2-40B4-BE49-F238E27FC236}">
                  <a16:creationId xmlns:a16="http://schemas.microsoft.com/office/drawing/2014/main" id="{BE9F74E3-538C-4896-2399-D23A9DCB6681}"/>
                </a:ext>
              </a:extLst>
            </p:cNvPr>
            <p:cNvSpPr/>
            <p:nvPr/>
          </p:nvSpPr>
          <p:spPr>
            <a:xfrm>
              <a:off x="2913222" y="489838"/>
              <a:ext cx="3490562" cy="3479111"/>
            </a:xfrm>
            <a:prstGeom prst="ellipse">
              <a:avLst/>
            </a:prstGeom>
            <a:solidFill>
              <a:srgbClr val="1220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6" name="Oval 25">
              <a:extLst>
                <a:ext uri="{FF2B5EF4-FFF2-40B4-BE49-F238E27FC236}">
                  <a16:creationId xmlns:a16="http://schemas.microsoft.com/office/drawing/2014/main" id="{38A0ED41-4453-2ADD-D83C-C0E55AF30F47}"/>
                </a:ext>
              </a:extLst>
            </p:cNvPr>
            <p:cNvSpPr/>
            <p:nvPr/>
          </p:nvSpPr>
          <p:spPr>
            <a:xfrm>
              <a:off x="2705398" y="424494"/>
              <a:ext cx="3565135" cy="3483331"/>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TextBox 26">
              <a:extLst>
                <a:ext uri="{FF2B5EF4-FFF2-40B4-BE49-F238E27FC236}">
                  <a16:creationId xmlns:a16="http://schemas.microsoft.com/office/drawing/2014/main" id="{4BCAA613-40D0-B247-B6C3-E25C624BC136}"/>
                </a:ext>
              </a:extLst>
            </p:cNvPr>
            <p:cNvSpPr txBox="1"/>
            <p:nvPr/>
          </p:nvSpPr>
          <p:spPr>
            <a:xfrm>
              <a:off x="2879901" y="770650"/>
              <a:ext cx="3145338" cy="751609"/>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1800" dirty="0"/>
                <a:t>Dataset For </a:t>
              </a:r>
            </a:p>
            <a:p>
              <a:pPr algn="ctr"/>
              <a:r>
                <a:rPr lang="en-US" sz="1800" dirty="0"/>
                <a:t>Training Model </a:t>
              </a:r>
            </a:p>
          </p:txBody>
        </p:sp>
        <p:pic>
          <p:nvPicPr>
            <p:cNvPr id="32" name="Picture 2" descr="WISESIGHT - Thailand's No.1 Social Media Analytics Service">
              <a:extLst>
                <a:ext uri="{FF2B5EF4-FFF2-40B4-BE49-F238E27FC236}">
                  <a16:creationId xmlns:a16="http://schemas.microsoft.com/office/drawing/2014/main" id="{2CBEF1C3-666B-D3FC-EE16-ED12814CF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399" y="1589317"/>
              <a:ext cx="3565135" cy="746821"/>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525F5072-0F33-F35E-4158-9F371C26F569}"/>
                </a:ext>
              </a:extLst>
            </p:cNvPr>
            <p:cNvSpPr txBox="1"/>
            <p:nvPr/>
          </p:nvSpPr>
          <p:spPr>
            <a:xfrm>
              <a:off x="3550779" y="2341554"/>
              <a:ext cx="1874376" cy="966355"/>
            </a:xfrm>
            <a:prstGeom prst="rect">
              <a:avLst/>
            </a:prstGeom>
            <a:noFill/>
          </p:spPr>
          <p:txBody>
            <a:bodyPr wrap="square" rtlCol="0">
              <a:spAutoFit/>
            </a:bodyPr>
            <a:lstStyle>
              <a:defPPr>
                <a:defRPr lang="en-US"/>
              </a:defPPr>
              <a:lvl1pPr>
                <a:defRPr sz="2000" b="1">
                  <a:latin typeface="Ekachon" panose="00000500000000000000" pitchFamily="2" charset="-34"/>
                  <a:cs typeface="Ekachon" panose="00000500000000000000" pitchFamily="2" charset="-34"/>
                </a:defRPr>
              </a:lvl1pPr>
            </a:lstStyle>
            <a:p>
              <a:pPr algn="ctr"/>
              <a:r>
                <a:rPr lang="en-US" sz="2800" b="0" dirty="0"/>
                <a:t>26,737 </a:t>
              </a:r>
              <a:r>
                <a:rPr lang="en-US" b="0" dirty="0"/>
                <a:t>messages </a:t>
              </a:r>
              <a:endParaRPr lang="en-US" sz="2800" b="0" dirty="0"/>
            </a:p>
          </p:txBody>
        </p:sp>
      </p:grpSp>
      <p:grpSp>
        <p:nvGrpSpPr>
          <p:cNvPr id="73" name="Group 72">
            <a:extLst>
              <a:ext uri="{FF2B5EF4-FFF2-40B4-BE49-F238E27FC236}">
                <a16:creationId xmlns:a16="http://schemas.microsoft.com/office/drawing/2014/main" id="{1F42A39C-F1C9-01BA-4D66-3AD5762955BE}"/>
              </a:ext>
            </a:extLst>
          </p:cNvPr>
          <p:cNvGrpSpPr/>
          <p:nvPr/>
        </p:nvGrpSpPr>
        <p:grpSpPr>
          <a:xfrm>
            <a:off x="808563" y="4001068"/>
            <a:ext cx="7400583" cy="2568147"/>
            <a:chOff x="413298" y="4033262"/>
            <a:chExt cx="7400583" cy="2568147"/>
          </a:xfrm>
        </p:grpSpPr>
        <p:grpSp>
          <p:nvGrpSpPr>
            <p:cNvPr id="48" name="Group 47">
              <a:extLst>
                <a:ext uri="{FF2B5EF4-FFF2-40B4-BE49-F238E27FC236}">
                  <a16:creationId xmlns:a16="http://schemas.microsoft.com/office/drawing/2014/main" id="{39970840-C07C-BEDA-34FD-B03D080FC0C6}"/>
                </a:ext>
              </a:extLst>
            </p:cNvPr>
            <p:cNvGrpSpPr/>
            <p:nvPr/>
          </p:nvGrpSpPr>
          <p:grpSpPr>
            <a:xfrm>
              <a:off x="2333422" y="4033262"/>
              <a:ext cx="4934594" cy="1408154"/>
              <a:chOff x="2127728" y="4754603"/>
              <a:chExt cx="4934594" cy="1408154"/>
            </a:xfrm>
          </p:grpSpPr>
          <p:sp>
            <p:nvSpPr>
              <p:cNvPr id="37" name="TextBox 36">
                <a:extLst>
                  <a:ext uri="{FF2B5EF4-FFF2-40B4-BE49-F238E27FC236}">
                    <a16:creationId xmlns:a16="http://schemas.microsoft.com/office/drawing/2014/main" id="{C3E92960-6E21-896F-62A0-4C84B1EB0138}"/>
                  </a:ext>
                </a:extLst>
              </p:cNvPr>
              <p:cNvSpPr txBox="1"/>
              <p:nvPr/>
            </p:nvSpPr>
            <p:spPr>
              <a:xfrm>
                <a:off x="2508327" y="4754603"/>
                <a:ext cx="4087989" cy="923330"/>
              </a:xfrm>
              <a:prstGeom prst="rect">
                <a:avLst/>
              </a:prstGeom>
              <a:noFill/>
            </p:spPr>
            <p:txBody>
              <a:bodyPr wrap="square">
                <a:spAutoFit/>
              </a:bodyPr>
              <a:lstStyle/>
              <a:p>
                <a:pPr algn="ctr"/>
                <a:r>
                  <a:rPr lang="en-US" b="1" dirty="0" err="1">
                    <a:latin typeface="Ekachon" panose="00000500000000000000" pitchFamily="2" charset="-34"/>
                    <a:cs typeface="Ekachon" panose="00000500000000000000" pitchFamily="2" charset="-34"/>
                  </a:rPr>
                  <a:t>Wisesight</a:t>
                </a:r>
                <a:r>
                  <a:rPr lang="en-US" b="1" dirty="0">
                    <a:latin typeface="Ekachon" panose="00000500000000000000" pitchFamily="2" charset="-34"/>
                    <a:cs typeface="Ekachon" panose="00000500000000000000" pitchFamily="2" charset="-34"/>
                  </a:rPr>
                  <a:t> Sentiment</a:t>
                </a:r>
              </a:p>
              <a:p>
                <a:pPr algn="ctr"/>
                <a:r>
                  <a:rPr lang="en-US" dirty="0">
                    <a:latin typeface="Ekachon" panose="00000500000000000000" pitchFamily="2" charset="-34"/>
                    <a:cs typeface="Ekachon" panose="00000500000000000000" pitchFamily="2" charset="-34"/>
                  </a:rPr>
                  <a:t>4-class text classification task based on social media posts and tweets.</a:t>
                </a:r>
              </a:p>
            </p:txBody>
          </p:sp>
          <p:grpSp>
            <p:nvGrpSpPr>
              <p:cNvPr id="38" name="Group 37">
                <a:extLst>
                  <a:ext uri="{FF2B5EF4-FFF2-40B4-BE49-F238E27FC236}">
                    <a16:creationId xmlns:a16="http://schemas.microsoft.com/office/drawing/2014/main" id="{4B568BB0-2CA3-3A0C-21B5-C7C742A843BE}"/>
                  </a:ext>
                </a:extLst>
              </p:cNvPr>
              <p:cNvGrpSpPr/>
              <p:nvPr/>
            </p:nvGrpSpPr>
            <p:grpSpPr>
              <a:xfrm>
                <a:off x="2127728" y="5751063"/>
                <a:ext cx="4934594" cy="411694"/>
                <a:chOff x="1326443" y="5249860"/>
                <a:chExt cx="4474991" cy="320310"/>
              </a:xfrm>
            </p:grpSpPr>
            <p:sp>
              <p:nvSpPr>
                <p:cNvPr id="39" name="TextBox 38">
                  <a:extLst>
                    <a:ext uri="{FF2B5EF4-FFF2-40B4-BE49-F238E27FC236}">
                      <a16:creationId xmlns:a16="http://schemas.microsoft.com/office/drawing/2014/main" id="{E6C7D414-F354-73D6-02C0-62495B3AC2B6}"/>
                    </a:ext>
                  </a:extLst>
                </p:cNvPr>
                <p:cNvSpPr txBox="1"/>
                <p:nvPr/>
              </p:nvSpPr>
              <p:spPr>
                <a:xfrm>
                  <a:off x="1326443" y="5249860"/>
                  <a:ext cx="1032896" cy="320310"/>
                </a:xfrm>
                <a:prstGeom prst="rect">
                  <a:avLst/>
                </a:prstGeom>
                <a:solidFill>
                  <a:srgbClr val="D6272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Negative</a:t>
                  </a:r>
                </a:p>
              </p:txBody>
            </p:sp>
            <p:sp>
              <p:nvSpPr>
                <p:cNvPr id="40" name="TextBox 39">
                  <a:extLst>
                    <a:ext uri="{FF2B5EF4-FFF2-40B4-BE49-F238E27FC236}">
                      <a16:creationId xmlns:a16="http://schemas.microsoft.com/office/drawing/2014/main" id="{923E6C02-78C9-7E34-C445-AB4DD4D4E523}"/>
                    </a:ext>
                  </a:extLst>
                </p:cNvPr>
                <p:cNvSpPr txBox="1"/>
                <p:nvPr/>
              </p:nvSpPr>
              <p:spPr>
                <a:xfrm>
                  <a:off x="2473808" y="5249860"/>
                  <a:ext cx="1032896" cy="320310"/>
                </a:xfrm>
                <a:prstGeom prst="rect">
                  <a:avLst/>
                </a:prstGeom>
                <a:solidFill>
                  <a:srgbClr val="C7C7C7"/>
                </a:solidFill>
                <a:ln>
                  <a:noFill/>
                </a:ln>
                <a:effectLst/>
              </p:spPr>
              <p:txBody>
                <a:bodyPr wrap="none" rtlCol="0" anchor="ctr" anchorCtr="1">
                  <a:noAutofit/>
                </a:bodyPr>
                <a:lstStyle/>
                <a:p>
                  <a:r>
                    <a:rPr lang="en-US" sz="1200" b="1" dirty="0">
                      <a:latin typeface="Ekachon" panose="00000500000000000000" pitchFamily="2" charset="-34"/>
                      <a:cs typeface="Ekachon" panose="00000500000000000000" pitchFamily="2" charset="-34"/>
                    </a:rPr>
                    <a:t>Neutral</a:t>
                  </a:r>
                </a:p>
              </p:txBody>
            </p:sp>
            <p:sp>
              <p:nvSpPr>
                <p:cNvPr id="41" name="TextBox 40">
                  <a:extLst>
                    <a:ext uri="{FF2B5EF4-FFF2-40B4-BE49-F238E27FC236}">
                      <a16:creationId xmlns:a16="http://schemas.microsoft.com/office/drawing/2014/main" id="{428C7287-5616-B0AB-38C5-1743107284C6}"/>
                    </a:ext>
                  </a:extLst>
                </p:cNvPr>
                <p:cNvSpPr txBox="1"/>
                <p:nvPr/>
              </p:nvSpPr>
              <p:spPr>
                <a:xfrm>
                  <a:off x="3621173" y="5249860"/>
                  <a:ext cx="1032896" cy="320310"/>
                </a:xfrm>
                <a:prstGeom prst="rect">
                  <a:avLst/>
                </a:prstGeom>
                <a:solidFill>
                  <a:srgbClr val="2CA02C"/>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Positive</a:t>
                  </a:r>
                </a:p>
              </p:txBody>
            </p:sp>
            <p:sp>
              <p:nvSpPr>
                <p:cNvPr id="42" name="TextBox 41">
                  <a:extLst>
                    <a:ext uri="{FF2B5EF4-FFF2-40B4-BE49-F238E27FC236}">
                      <a16:creationId xmlns:a16="http://schemas.microsoft.com/office/drawing/2014/main" id="{E79F699A-FEB1-97E1-BBF3-36A53196E78F}"/>
                    </a:ext>
                  </a:extLst>
                </p:cNvPr>
                <p:cNvSpPr txBox="1"/>
                <p:nvPr/>
              </p:nvSpPr>
              <p:spPr>
                <a:xfrm>
                  <a:off x="4768538" y="5249860"/>
                  <a:ext cx="1032896" cy="320310"/>
                </a:xfrm>
                <a:prstGeom prst="rect">
                  <a:avLst/>
                </a:prstGeom>
                <a:solidFill>
                  <a:srgbClr val="5C6068"/>
                </a:solidFill>
                <a:ln>
                  <a:noFill/>
                </a:ln>
                <a:effectLst/>
              </p:spPr>
              <p:txBody>
                <a:bodyPr wrap="none" rtlCol="0" anchor="ctr" anchorCtr="1">
                  <a:noAutofit/>
                </a:bodyPr>
                <a:lstStyle/>
                <a:p>
                  <a:r>
                    <a:rPr lang="en-US" sz="1200" b="1" dirty="0">
                      <a:solidFill>
                        <a:schemeClr val="bg1"/>
                      </a:solidFill>
                      <a:latin typeface="Ekachon" panose="00000500000000000000" pitchFamily="2" charset="-34"/>
                      <a:cs typeface="Ekachon" panose="00000500000000000000" pitchFamily="2" charset="-34"/>
                    </a:rPr>
                    <a:t>Question</a:t>
                  </a:r>
                </a:p>
              </p:txBody>
            </p:sp>
          </p:grpSp>
        </p:grpSp>
        <p:sp>
          <p:nvSpPr>
            <p:cNvPr id="50" name="TextBox 49">
              <a:extLst>
                <a:ext uri="{FF2B5EF4-FFF2-40B4-BE49-F238E27FC236}">
                  <a16:creationId xmlns:a16="http://schemas.microsoft.com/office/drawing/2014/main" id="{DB062D42-497B-5479-5DCE-C106C3DA87A4}"/>
                </a:ext>
              </a:extLst>
            </p:cNvPr>
            <p:cNvSpPr txBox="1"/>
            <p:nvPr/>
          </p:nvSpPr>
          <p:spPr>
            <a:xfrm>
              <a:off x="6398141" y="5512524"/>
              <a:ext cx="807738" cy="338554"/>
            </a:xfrm>
            <a:prstGeom prst="rect">
              <a:avLst/>
            </a:prstGeom>
            <a:noFill/>
          </p:spPr>
          <p:txBody>
            <a:bodyPr wrap="square">
              <a:spAutoFit/>
            </a:bodyPr>
            <a:lstStyle/>
            <a:p>
              <a:r>
                <a:rPr lang="en-US" sz="1600" b="0" i="0" dirty="0">
                  <a:solidFill>
                    <a:srgbClr val="1F2328"/>
                  </a:solidFill>
                  <a:effectLst/>
                  <a:latin typeface="Ekachon" panose="00000500000000000000" pitchFamily="2" charset="-34"/>
                  <a:cs typeface="Ekachon" panose="00000500000000000000" pitchFamily="2" charset="-34"/>
                </a:rPr>
                <a:t>575</a:t>
              </a:r>
              <a:endParaRPr lang="en-US" sz="1600" dirty="0">
                <a:latin typeface="Ekachon" panose="00000500000000000000" pitchFamily="2" charset="-34"/>
                <a:cs typeface="Ekachon" panose="00000500000000000000" pitchFamily="2" charset="-34"/>
              </a:endParaRPr>
            </a:p>
          </p:txBody>
        </p:sp>
        <p:sp>
          <p:nvSpPr>
            <p:cNvPr id="53" name="TextBox 52">
              <a:extLst>
                <a:ext uri="{FF2B5EF4-FFF2-40B4-BE49-F238E27FC236}">
                  <a16:creationId xmlns:a16="http://schemas.microsoft.com/office/drawing/2014/main" id="{6B7B4F6E-9302-B189-FE3F-DD08236C5780}"/>
                </a:ext>
              </a:extLst>
            </p:cNvPr>
            <p:cNvSpPr txBox="1"/>
            <p:nvPr/>
          </p:nvSpPr>
          <p:spPr>
            <a:xfrm>
              <a:off x="413298" y="5463750"/>
              <a:ext cx="1920124" cy="338554"/>
            </a:xfrm>
            <a:prstGeom prst="rect">
              <a:avLst/>
            </a:prstGeom>
            <a:noFill/>
          </p:spPr>
          <p:txBody>
            <a:bodyPr wrap="square">
              <a:spAutoFit/>
            </a:bodyPr>
            <a:lstStyle/>
            <a:p>
              <a:pPr algn="ctr"/>
              <a:r>
                <a:rPr lang="en-US" sz="1600" b="0" i="0" dirty="0">
                  <a:solidFill>
                    <a:srgbClr val="1F2328"/>
                  </a:solidFill>
                  <a:effectLst/>
                  <a:latin typeface="Ekachon" panose="00000500000000000000" pitchFamily="2" charset="-34"/>
                  <a:cs typeface="Ekachon" panose="00000500000000000000" pitchFamily="2" charset="-34"/>
                </a:rPr>
                <a:t>No. of Message</a:t>
              </a:r>
              <a:endParaRPr lang="en-US" sz="1600" dirty="0">
                <a:latin typeface="Ekachon" panose="00000500000000000000" pitchFamily="2" charset="-34"/>
                <a:cs typeface="Ekachon" panose="00000500000000000000" pitchFamily="2" charset="-34"/>
              </a:endParaRPr>
            </a:p>
          </p:txBody>
        </p:sp>
        <p:sp>
          <p:nvSpPr>
            <p:cNvPr id="56" name="TextBox 55">
              <a:extLst>
                <a:ext uri="{FF2B5EF4-FFF2-40B4-BE49-F238E27FC236}">
                  <a16:creationId xmlns:a16="http://schemas.microsoft.com/office/drawing/2014/main" id="{5C2DBCAB-535B-BC1D-39A2-10D093FE6676}"/>
                </a:ext>
              </a:extLst>
            </p:cNvPr>
            <p:cNvSpPr txBox="1"/>
            <p:nvPr/>
          </p:nvSpPr>
          <p:spPr>
            <a:xfrm>
              <a:off x="2480594" y="5512524"/>
              <a:ext cx="807738" cy="338554"/>
            </a:xfrm>
            <a:prstGeom prst="rect">
              <a:avLst/>
            </a:prstGeom>
            <a:noFill/>
          </p:spPr>
          <p:txBody>
            <a:bodyPr wrap="square">
              <a:spAutoFit/>
            </a:bodyPr>
            <a:lstStyle/>
            <a:p>
              <a:r>
                <a:rPr lang="en-US" sz="1600" dirty="0">
                  <a:solidFill>
                    <a:srgbClr val="1F2328"/>
                  </a:solidFill>
                  <a:latin typeface="Ekachon" panose="00000500000000000000" pitchFamily="2" charset="-34"/>
                  <a:cs typeface="Ekachon" panose="00000500000000000000" pitchFamily="2" charset="-34"/>
                </a:rPr>
                <a:t>6,823</a:t>
              </a:r>
              <a:endParaRPr lang="en-US" sz="1600" dirty="0">
                <a:latin typeface="Ekachon" panose="00000500000000000000" pitchFamily="2" charset="-34"/>
                <a:cs typeface="Ekachon" panose="00000500000000000000" pitchFamily="2" charset="-34"/>
              </a:endParaRPr>
            </a:p>
          </p:txBody>
        </p:sp>
        <p:sp>
          <p:nvSpPr>
            <p:cNvPr id="57" name="TextBox 56">
              <a:extLst>
                <a:ext uri="{FF2B5EF4-FFF2-40B4-BE49-F238E27FC236}">
                  <a16:creationId xmlns:a16="http://schemas.microsoft.com/office/drawing/2014/main" id="{C21FA111-0017-3809-2A7E-E0A02DFE4FB5}"/>
                </a:ext>
              </a:extLst>
            </p:cNvPr>
            <p:cNvSpPr txBox="1"/>
            <p:nvPr/>
          </p:nvSpPr>
          <p:spPr>
            <a:xfrm>
              <a:off x="3773555" y="5512524"/>
              <a:ext cx="928798" cy="338554"/>
            </a:xfrm>
            <a:prstGeom prst="rect">
              <a:avLst/>
            </a:prstGeom>
            <a:noFill/>
          </p:spPr>
          <p:txBody>
            <a:bodyPr wrap="square">
              <a:spAutoFit/>
            </a:bodyPr>
            <a:lstStyle/>
            <a:p>
              <a:r>
                <a:rPr lang="en-US" sz="1600" dirty="0">
                  <a:solidFill>
                    <a:srgbClr val="1F2328"/>
                  </a:solidFill>
                  <a:latin typeface="Ekachon" panose="00000500000000000000" pitchFamily="2" charset="-34"/>
                  <a:cs typeface="Ekachon" panose="00000500000000000000" pitchFamily="2" charset="-34"/>
                </a:rPr>
                <a:t>14,561</a:t>
              </a:r>
              <a:endParaRPr lang="en-US" sz="1600" dirty="0">
                <a:latin typeface="Ekachon" panose="00000500000000000000" pitchFamily="2" charset="-34"/>
                <a:cs typeface="Ekachon" panose="00000500000000000000" pitchFamily="2" charset="-34"/>
              </a:endParaRPr>
            </a:p>
          </p:txBody>
        </p:sp>
        <p:sp>
          <p:nvSpPr>
            <p:cNvPr id="58" name="TextBox 57">
              <a:extLst>
                <a:ext uri="{FF2B5EF4-FFF2-40B4-BE49-F238E27FC236}">
                  <a16:creationId xmlns:a16="http://schemas.microsoft.com/office/drawing/2014/main" id="{3574FF9C-AF73-1ABF-42CC-75F67955B7A0}"/>
                </a:ext>
              </a:extLst>
            </p:cNvPr>
            <p:cNvSpPr txBox="1"/>
            <p:nvPr/>
          </p:nvSpPr>
          <p:spPr>
            <a:xfrm>
              <a:off x="5055801" y="5512524"/>
              <a:ext cx="928798" cy="338554"/>
            </a:xfrm>
            <a:prstGeom prst="rect">
              <a:avLst/>
            </a:prstGeom>
            <a:noFill/>
          </p:spPr>
          <p:txBody>
            <a:bodyPr wrap="square">
              <a:spAutoFit/>
            </a:bodyPr>
            <a:lstStyle/>
            <a:p>
              <a:r>
                <a:rPr lang="en-US" sz="1600" dirty="0">
                  <a:solidFill>
                    <a:srgbClr val="1F2328"/>
                  </a:solidFill>
                  <a:latin typeface="Ekachon" panose="00000500000000000000" pitchFamily="2" charset="-34"/>
                  <a:cs typeface="Ekachon" panose="00000500000000000000" pitchFamily="2" charset="-34"/>
                </a:rPr>
                <a:t>4,778</a:t>
              </a:r>
              <a:endParaRPr lang="en-US" sz="1600" dirty="0">
                <a:latin typeface="Ekachon" panose="00000500000000000000" pitchFamily="2" charset="-34"/>
                <a:cs typeface="Ekachon" panose="00000500000000000000" pitchFamily="2" charset="-34"/>
              </a:endParaRPr>
            </a:p>
          </p:txBody>
        </p:sp>
        <p:pic>
          <p:nvPicPr>
            <p:cNvPr id="62" name="Picture 61">
              <a:extLst>
                <a:ext uri="{FF2B5EF4-FFF2-40B4-BE49-F238E27FC236}">
                  <a16:creationId xmlns:a16="http://schemas.microsoft.com/office/drawing/2014/main" id="{53F41099-F0A5-A454-80AC-962A08CB4C3C}"/>
                </a:ext>
              </a:extLst>
            </p:cNvPr>
            <p:cNvPicPr>
              <a:picLocks noChangeAspect="1"/>
            </p:cNvPicPr>
            <p:nvPr/>
          </p:nvPicPr>
          <p:blipFill>
            <a:blip r:embed="rId5"/>
            <a:stretch>
              <a:fillRect/>
            </a:stretch>
          </p:blipFill>
          <p:spPr>
            <a:xfrm>
              <a:off x="2194453" y="5620979"/>
              <a:ext cx="5212532" cy="980430"/>
            </a:xfrm>
            <a:prstGeom prst="rect">
              <a:avLst/>
            </a:prstGeom>
          </p:spPr>
        </p:pic>
        <p:sp>
          <p:nvSpPr>
            <p:cNvPr id="63" name="TextBox 62">
              <a:extLst>
                <a:ext uri="{FF2B5EF4-FFF2-40B4-BE49-F238E27FC236}">
                  <a16:creationId xmlns:a16="http://schemas.microsoft.com/office/drawing/2014/main" id="{D067E2CE-9068-F807-34F4-9DCC21FDFC13}"/>
                </a:ext>
              </a:extLst>
            </p:cNvPr>
            <p:cNvSpPr txBox="1"/>
            <p:nvPr/>
          </p:nvSpPr>
          <p:spPr>
            <a:xfrm>
              <a:off x="413298" y="5936526"/>
              <a:ext cx="1920124" cy="338554"/>
            </a:xfrm>
            <a:prstGeom prst="rect">
              <a:avLst/>
            </a:prstGeom>
            <a:noFill/>
          </p:spPr>
          <p:txBody>
            <a:bodyPr wrap="square">
              <a:spAutoFit/>
            </a:bodyPr>
            <a:lstStyle/>
            <a:p>
              <a:pPr algn="ctr"/>
              <a:r>
                <a:rPr lang="en-US" sz="1600" dirty="0">
                  <a:latin typeface="Ekachon" panose="00000500000000000000" pitchFamily="2" charset="-34"/>
                  <a:cs typeface="Ekachon" panose="00000500000000000000" pitchFamily="2" charset="-34"/>
                </a:rPr>
                <a:t>% of Total</a:t>
              </a:r>
            </a:p>
          </p:txBody>
        </p:sp>
        <p:sp>
          <p:nvSpPr>
            <p:cNvPr id="64" name="TextBox 63">
              <a:extLst>
                <a:ext uri="{FF2B5EF4-FFF2-40B4-BE49-F238E27FC236}">
                  <a16:creationId xmlns:a16="http://schemas.microsoft.com/office/drawing/2014/main" id="{12AD7688-DCD2-6607-2A95-89800ACAD573}"/>
                </a:ext>
              </a:extLst>
            </p:cNvPr>
            <p:cNvSpPr txBox="1"/>
            <p:nvPr/>
          </p:nvSpPr>
          <p:spPr>
            <a:xfrm>
              <a:off x="2506325" y="5967051"/>
              <a:ext cx="813793"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26%</a:t>
              </a:r>
            </a:p>
          </p:txBody>
        </p:sp>
        <p:sp>
          <p:nvSpPr>
            <p:cNvPr id="65" name="TextBox 64">
              <a:extLst>
                <a:ext uri="{FF2B5EF4-FFF2-40B4-BE49-F238E27FC236}">
                  <a16:creationId xmlns:a16="http://schemas.microsoft.com/office/drawing/2014/main" id="{18361D6F-A4E2-DF11-8DA9-02070043FEF1}"/>
                </a:ext>
              </a:extLst>
            </p:cNvPr>
            <p:cNvSpPr txBox="1"/>
            <p:nvPr/>
          </p:nvSpPr>
          <p:spPr>
            <a:xfrm>
              <a:off x="4611358" y="5959533"/>
              <a:ext cx="813793" cy="307777"/>
            </a:xfrm>
            <a:prstGeom prst="rect">
              <a:avLst/>
            </a:prstGeom>
            <a:noFill/>
          </p:spPr>
          <p:txBody>
            <a:bodyPr wrap="square">
              <a:spAutoFit/>
            </a:bodyPr>
            <a:lstStyle/>
            <a:p>
              <a:pPr algn="ctr"/>
              <a:r>
                <a:rPr lang="en-US" sz="1400" dirty="0">
                  <a:solidFill>
                    <a:schemeClr val="tx1">
                      <a:lumMod val="75000"/>
                      <a:lumOff val="25000"/>
                    </a:schemeClr>
                  </a:solidFill>
                  <a:latin typeface="Ekachon" panose="00000500000000000000" pitchFamily="2" charset="-34"/>
                  <a:cs typeface="Ekachon" panose="00000500000000000000" pitchFamily="2" charset="-34"/>
                </a:rPr>
                <a:t>54%</a:t>
              </a:r>
            </a:p>
          </p:txBody>
        </p:sp>
        <p:sp>
          <p:nvSpPr>
            <p:cNvPr id="66" name="TextBox 65">
              <a:extLst>
                <a:ext uri="{FF2B5EF4-FFF2-40B4-BE49-F238E27FC236}">
                  <a16:creationId xmlns:a16="http://schemas.microsoft.com/office/drawing/2014/main" id="{ADE4B280-D5E7-88A6-0EDF-3A788281097E}"/>
                </a:ext>
              </a:extLst>
            </p:cNvPr>
            <p:cNvSpPr txBox="1"/>
            <p:nvPr/>
          </p:nvSpPr>
          <p:spPr>
            <a:xfrm>
              <a:off x="6367817" y="5967050"/>
              <a:ext cx="813793" cy="307777"/>
            </a:xfrm>
            <a:prstGeom prst="rect">
              <a:avLst/>
            </a:prstGeom>
            <a:noFill/>
          </p:spPr>
          <p:txBody>
            <a:bodyPr wrap="square">
              <a:spAutoFit/>
            </a:bodyPr>
            <a:lstStyle/>
            <a:p>
              <a:pPr algn="ctr"/>
              <a:r>
                <a:rPr lang="en-US" sz="1400" dirty="0">
                  <a:solidFill>
                    <a:schemeClr val="bg1"/>
                  </a:solidFill>
                  <a:latin typeface="Ekachon" panose="00000500000000000000" pitchFamily="2" charset="-34"/>
                  <a:cs typeface="Ekachon" panose="00000500000000000000" pitchFamily="2" charset="-34"/>
                </a:rPr>
                <a:t>18%</a:t>
              </a:r>
            </a:p>
          </p:txBody>
        </p:sp>
        <p:sp>
          <p:nvSpPr>
            <p:cNvPr id="68" name="TextBox 67">
              <a:extLst>
                <a:ext uri="{FF2B5EF4-FFF2-40B4-BE49-F238E27FC236}">
                  <a16:creationId xmlns:a16="http://schemas.microsoft.com/office/drawing/2014/main" id="{2A05C2F3-E68C-F960-0C56-E6B387AD3103}"/>
                </a:ext>
              </a:extLst>
            </p:cNvPr>
            <p:cNvSpPr txBox="1"/>
            <p:nvPr/>
          </p:nvSpPr>
          <p:spPr>
            <a:xfrm>
              <a:off x="7000088" y="5970186"/>
              <a:ext cx="813793" cy="307777"/>
            </a:xfrm>
            <a:prstGeom prst="rect">
              <a:avLst/>
            </a:prstGeom>
            <a:noFill/>
          </p:spPr>
          <p:txBody>
            <a:bodyPr wrap="square">
              <a:spAutoFit/>
            </a:bodyPr>
            <a:lstStyle/>
            <a:p>
              <a:pPr algn="ctr"/>
              <a:r>
                <a:rPr lang="en-US" sz="1400" dirty="0">
                  <a:solidFill>
                    <a:srgbClr val="5C6068"/>
                  </a:solidFill>
                  <a:latin typeface="Ekachon" panose="00000500000000000000" pitchFamily="2" charset="-34"/>
                  <a:cs typeface="Ekachon" panose="00000500000000000000" pitchFamily="2" charset="-34"/>
                </a:rPr>
                <a:t>2%</a:t>
              </a:r>
            </a:p>
          </p:txBody>
        </p:sp>
      </p:grpSp>
      <p:sp>
        <p:nvSpPr>
          <p:cNvPr id="70" name="TextBox 69">
            <a:extLst>
              <a:ext uri="{FF2B5EF4-FFF2-40B4-BE49-F238E27FC236}">
                <a16:creationId xmlns:a16="http://schemas.microsoft.com/office/drawing/2014/main" id="{3343F6E5-9F03-5480-239F-139CBD33EA57}"/>
              </a:ext>
            </a:extLst>
          </p:cNvPr>
          <p:cNvSpPr txBox="1"/>
          <p:nvPr/>
        </p:nvSpPr>
        <p:spPr>
          <a:xfrm>
            <a:off x="292800" y="6581663"/>
            <a:ext cx="3997451" cy="415498"/>
          </a:xfrm>
          <a:prstGeom prst="rect">
            <a:avLst/>
          </a:prstGeom>
          <a:noFill/>
        </p:spPr>
        <p:txBody>
          <a:bodyPr wrap="square">
            <a:spAutoFit/>
          </a:bodyPr>
          <a:lstStyle/>
          <a:p>
            <a:r>
              <a:rPr lang="en-US" sz="1050" i="1" dirty="0">
                <a:solidFill>
                  <a:schemeClr val="bg1">
                    <a:lumMod val="65000"/>
                  </a:schemeClr>
                </a:solidFill>
                <a:latin typeface="Ekachon" panose="00000500000000000000" pitchFamily="2" charset="-34"/>
                <a:cs typeface="Ekachon" panose="00000500000000000000" pitchFamily="2" charset="-34"/>
                <a:hlinkClick r:id="rId6">
                  <a:extLst>
                    <a:ext uri="{A12FA001-AC4F-418D-AE19-62706E023703}">
                      <ahyp:hlinkClr xmlns:ahyp="http://schemas.microsoft.com/office/drawing/2018/hyperlinkcolor" val="tx"/>
                    </a:ext>
                  </a:extLst>
                </a:hlinkClick>
              </a:rPr>
              <a:t>https://github.com/PyThaiNLP/wisesight-sentiment</a:t>
            </a:r>
            <a:endParaRPr lang="en-US" sz="1050" i="1" dirty="0">
              <a:solidFill>
                <a:schemeClr val="bg1">
                  <a:lumMod val="65000"/>
                </a:schemeClr>
              </a:solidFill>
              <a:latin typeface="Ekachon" panose="00000500000000000000" pitchFamily="2" charset="-34"/>
              <a:cs typeface="Ekachon" panose="00000500000000000000" pitchFamily="2" charset="-34"/>
            </a:endParaRPr>
          </a:p>
          <a:p>
            <a:endParaRPr lang="en-US" sz="1050" i="1" dirty="0">
              <a:solidFill>
                <a:schemeClr val="bg1">
                  <a:lumMod val="65000"/>
                </a:schemeClr>
              </a:solidFill>
              <a:latin typeface="Ekachon" panose="00000500000000000000" pitchFamily="2" charset="-34"/>
              <a:cs typeface="Ekachon" panose="00000500000000000000" pitchFamily="2" charset="-34"/>
            </a:endParaRPr>
          </a:p>
        </p:txBody>
      </p:sp>
      <p:sp>
        <p:nvSpPr>
          <p:cNvPr id="74" name="TextBox 73">
            <a:extLst>
              <a:ext uri="{FF2B5EF4-FFF2-40B4-BE49-F238E27FC236}">
                <a16:creationId xmlns:a16="http://schemas.microsoft.com/office/drawing/2014/main" id="{2B7DDB72-A01E-F827-CFA3-4DCE02E18A46}"/>
              </a:ext>
            </a:extLst>
          </p:cNvPr>
          <p:cNvSpPr txBox="1"/>
          <p:nvPr/>
        </p:nvSpPr>
        <p:spPr>
          <a:xfrm>
            <a:off x="304800" y="69630"/>
            <a:ext cx="9462656" cy="954107"/>
          </a:xfrm>
          <a:prstGeom prst="rect">
            <a:avLst/>
          </a:prstGeom>
          <a:noFill/>
        </p:spPr>
        <p:txBody>
          <a:bodyPr wrap="square">
            <a:spAutoFit/>
          </a:bodyPr>
          <a:lstStyle/>
          <a:p>
            <a:r>
              <a:rPr lang="en-US" sz="2800" b="1" dirty="0" err="1">
                <a:latin typeface="Ekachon" panose="00000500000000000000" pitchFamily="2" charset="-34"/>
                <a:cs typeface="Ekachon" panose="00000500000000000000" pitchFamily="2" charset="-34"/>
              </a:rPr>
              <a:t>Wisesight</a:t>
            </a:r>
            <a:r>
              <a:rPr lang="en-US" sz="2800" b="1" dirty="0">
                <a:latin typeface="Ekachon" panose="00000500000000000000" pitchFamily="2" charset="-34"/>
                <a:cs typeface="Ekachon" panose="00000500000000000000" pitchFamily="2" charset="-34"/>
              </a:rPr>
              <a:t> sentiment corpus is used t</a:t>
            </a:r>
            <a:r>
              <a:rPr lang="th-TH" sz="2800" b="1" dirty="0">
                <a:latin typeface="Ekachon" panose="00000500000000000000" pitchFamily="2" charset="-34"/>
                <a:cs typeface="Ekachon" panose="00000500000000000000" pitchFamily="2" charset="-34"/>
              </a:rPr>
              <a:t>o</a:t>
            </a:r>
            <a:r>
              <a:rPr lang="en-US" sz="2800" b="1" dirty="0">
                <a:latin typeface="Ekachon" panose="00000500000000000000" pitchFamily="2" charset="-34"/>
                <a:cs typeface="Ekachon" panose="00000500000000000000" pitchFamily="2" charset="-34"/>
              </a:rPr>
              <a:t> train models and to measure model performance</a:t>
            </a:r>
            <a:endParaRPr lang="en-US" sz="2400" b="1" dirty="0">
              <a:latin typeface="Ekachon" panose="00000500000000000000" pitchFamily="2" charset="-34"/>
              <a:cs typeface="Ekachon" panose="00000500000000000000" pitchFamily="2" charset="-34"/>
            </a:endParaRPr>
          </a:p>
        </p:txBody>
      </p:sp>
    </p:spTree>
    <p:extLst>
      <p:ext uri="{BB962C8B-B14F-4D97-AF65-F5344CB8AC3E}">
        <p14:creationId xmlns:p14="http://schemas.microsoft.com/office/powerpoint/2010/main" val="20369995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sp>
        <p:nvSpPr>
          <p:cNvPr id="55" name="Rectangle: Top Corners Rounded 54">
            <a:extLst>
              <a:ext uri="{FF2B5EF4-FFF2-40B4-BE49-F238E27FC236}">
                <a16:creationId xmlns:a16="http://schemas.microsoft.com/office/drawing/2014/main" id="{06987226-45D9-FF3B-149C-3669CD4E20F5}"/>
              </a:ext>
            </a:extLst>
          </p:cNvPr>
          <p:cNvSpPr/>
          <p:nvPr/>
        </p:nvSpPr>
        <p:spPr>
          <a:xfrm rot="5400000">
            <a:off x="615729" y="2238511"/>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pic>
        <p:nvPicPr>
          <p:cNvPr id="28" name="Picture 4">
            <a:extLst>
              <a:ext uri="{FF2B5EF4-FFF2-40B4-BE49-F238E27FC236}">
                <a16:creationId xmlns:a16="http://schemas.microsoft.com/office/drawing/2014/main" id="{17ACDCBA-84D1-1CB0-C238-A7C897EFBDA7}"/>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155170" y="3219482"/>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D3673262-4716-5564-E964-C5261C5776DE}"/>
              </a:ext>
            </a:extLst>
          </p:cNvPr>
          <p:cNvSpPr txBox="1"/>
          <p:nvPr/>
        </p:nvSpPr>
        <p:spPr>
          <a:xfrm>
            <a:off x="345359" y="3112120"/>
            <a:ext cx="1612354" cy="50587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Feature </a:t>
            </a:r>
          </a:p>
          <a:p>
            <a:r>
              <a:rPr lang="en-US" dirty="0"/>
              <a:t>Extraction</a:t>
            </a:r>
          </a:p>
        </p:txBody>
      </p: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8</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D03A248A-83F2-D318-D36C-591626EAEA23}"/>
              </a:ext>
            </a:extLst>
          </p:cNvPr>
          <p:cNvGrpSpPr/>
          <p:nvPr/>
        </p:nvGrpSpPr>
        <p:grpSpPr>
          <a:xfrm>
            <a:off x="3452176" y="1849831"/>
            <a:ext cx="5467350" cy="2125637"/>
            <a:chOff x="2994286" y="2643213"/>
            <a:chExt cx="5467350" cy="2125637"/>
          </a:xfrm>
        </p:grpSpPr>
        <p:sp>
          <p:nvSpPr>
            <p:cNvPr id="3" name="Rectangle: Rounded Corners 2">
              <a:extLst>
                <a:ext uri="{FF2B5EF4-FFF2-40B4-BE49-F238E27FC236}">
                  <a16:creationId xmlns:a16="http://schemas.microsoft.com/office/drawing/2014/main" id="{DEF79B65-0980-8B34-19CC-FF834EF6E292}"/>
                </a:ext>
              </a:extLst>
            </p:cNvPr>
            <p:cNvSpPr/>
            <p:nvPr/>
          </p:nvSpPr>
          <p:spPr>
            <a:xfrm>
              <a:off x="3257549" y="2643213"/>
              <a:ext cx="4928973" cy="2125637"/>
            </a:xfrm>
            <a:prstGeom prst="roundRect">
              <a:avLst>
                <a:gd name="adj" fmla="val 3417"/>
              </a:avLst>
            </a:prstGeom>
            <a:solidFill>
              <a:schemeClr val="bg1"/>
            </a:solidFill>
            <a:ln w="3175">
              <a:noFill/>
            </a:ln>
            <a:effectLst>
              <a:outerShdw blurRad="279400" sx="101000" sy="101000" algn="ctr" rotWithShape="0">
                <a:prstClr val="black">
                  <a:alpha val="18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290" name="Picture 2" descr="Demystify TF-IDF in Indexing and Ranking | by Ted Mei | Medium">
              <a:extLst>
                <a:ext uri="{FF2B5EF4-FFF2-40B4-BE49-F238E27FC236}">
                  <a16:creationId xmlns:a16="http://schemas.microsoft.com/office/drawing/2014/main" id="{542C84B3-766A-288E-10F9-FD0B7A91D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286" y="2817649"/>
              <a:ext cx="5467350" cy="1819602"/>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TextBox 4">
            <a:extLst>
              <a:ext uri="{FF2B5EF4-FFF2-40B4-BE49-F238E27FC236}">
                <a16:creationId xmlns:a16="http://schemas.microsoft.com/office/drawing/2014/main" id="{C95C809B-D0D5-7750-776F-4F8BEC734670}"/>
              </a:ext>
            </a:extLst>
          </p:cNvPr>
          <p:cNvSpPr txBox="1"/>
          <p:nvPr/>
        </p:nvSpPr>
        <p:spPr>
          <a:xfrm>
            <a:off x="454275" y="719800"/>
            <a:ext cx="10296119" cy="923330"/>
          </a:xfrm>
          <a:prstGeom prst="rect">
            <a:avLst/>
          </a:prstGeom>
          <a:noFill/>
        </p:spPr>
        <p:txBody>
          <a:bodyPr wrap="square">
            <a:spAutoFit/>
          </a:bodyPr>
          <a:lstStyle/>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It is a numerical representation of the importance of a term (word) in a collection of documents. </a:t>
            </a:r>
          </a:p>
          <a:p>
            <a:pPr marL="285750" indent="-285750">
              <a:buFont typeface="Arial" panose="020B0604020202020204" pitchFamily="34" charset="0"/>
              <a:buChar char="•"/>
            </a:pPr>
            <a:r>
              <a:rPr lang="en-US" dirty="0">
                <a:latin typeface="Ekachon" panose="00000500000000000000" pitchFamily="2" charset="-34"/>
                <a:cs typeface="Ekachon" panose="00000500000000000000" pitchFamily="2" charset="-34"/>
              </a:rPr>
              <a:t>TF-IDF is commonly used in natural language processing and information retrieval to represent and rank the significance of words in a corpus.</a:t>
            </a:r>
          </a:p>
        </p:txBody>
      </p:sp>
      <p:sp>
        <p:nvSpPr>
          <p:cNvPr id="7" name="TextBox 6">
            <a:extLst>
              <a:ext uri="{FF2B5EF4-FFF2-40B4-BE49-F238E27FC236}">
                <a16:creationId xmlns:a16="http://schemas.microsoft.com/office/drawing/2014/main" id="{F3011F85-E2D1-08BF-861A-03590EFC72ED}"/>
              </a:ext>
            </a:extLst>
          </p:cNvPr>
          <p:cNvSpPr txBox="1"/>
          <p:nvPr/>
        </p:nvSpPr>
        <p:spPr>
          <a:xfrm>
            <a:off x="454430" y="139193"/>
            <a:ext cx="9230384" cy="584775"/>
          </a:xfrm>
          <a:prstGeom prst="rect">
            <a:avLst/>
          </a:prstGeom>
          <a:noFill/>
        </p:spPr>
        <p:txBody>
          <a:bodyPr wrap="square">
            <a:spAutoFit/>
          </a:bodyPr>
          <a:lstStyle/>
          <a:p>
            <a:r>
              <a:rPr lang="en-US" sz="3200" b="1" dirty="0">
                <a:solidFill>
                  <a:srgbClr val="0000CC"/>
                </a:solidFill>
                <a:latin typeface="Ekachon" panose="00000500000000000000" pitchFamily="2" charset="-34"/>
                <a:cs typeface="Ekachon" panose="00000500000000000000" pitchFamily="2" charset="-34"/>
              </a:rPr>
              <a:t>TF-IDF</a:t>
            </a:r>
            <a:r>
              <a:rPr lang="en-US" sz="2800" b="1" dirty="0">
                <a:solidFill>
                  <a:srgbClr val="0000CC"/>
                </a:solidFill>
                <a:latin typeface="Ekachon" panose="00000500000000000000" pitchFamily="2" charset="-34"/>
                <a:cs typeface="Ekachon" panose="00000500000000000000" pitchFamily="2" charset="-34"/>
              </a:rPr>
              <a:t>: Term Frequency-Inverse Document Frequency</a:t>
            </a:r>
          </a:p>
        </p:txBody>
      </p:sp>
      <p:sp>
        <p:nvSpPr>
          <p:cNvPr id="11" name="TextBox 10">
            <a:extLst>
              <a:ext uri="{FF2B5EF4-FFF2-40B4-BE49-F238E27FC236}">
                <a16:creationId xmlns:a16="http://schemas.microsoft.com/office/drawing/2014/main" id="{43814C18-9B5F-EE20-7B77-FB4FB0DED7F2}"/>
              </a:ext>
            </a:extLst>
          </p:cNvPr>
          <p:cNvSpPr txBox="1"/>
          <p:nvPr/>
        </p:nvSpPr>
        <p:spPr>
          <a:xfrm>
            <a:off x="2360214" y="4257271"/>
            <a:ext cx="8549177" cy="2246769"/>
          </a:xfrm>
          <a:prstGeom prst="rect">
            <a:avLst/>
          </a:prstGeom>
          <a:noFill/>
        </p:spPr>
        <p:txBody>
          <a:bodyPr wrap="square">
            <a:spAutoFit/>
          </a:bodyPr>
          <a:lstStyle/>
          <a:p>
            <a:pPr marL="285750" indent="-285750">
              <a:buFont typeface="Arial" panose="020B0604020202020204" pitchFamily="34" charset="0"/>
              <a:buChar char="•"/>
            </a:pPr>
            <a:r>
              <a:rPr lang="en-US" sz="1400" dirty="0">
                <a:latin typeface="Ekachon" panose="00000500000000000000" pitchFamily="2" charset="-34"/>
                <a:cs typeface="Ekachon" panose="00000500000000000000" pitchFamily="2" charset="-34"/>
              </a:rPr>
              <a:t>TF-IDF(t, d) = Term Frequency (TF) * Inverse Document Frequency (IDF)</a:t>
            </a:r>
          </a:p>
          <a:p>
            <a:r>
              <a:rPr lang="en-US" sz="1400" dirty="0">
                <a:latin typeface="Ekachon" panose="00000500000000000000" pitchFamily="2" charset="-34"/>
                <a:cs typeface="Ekachon" panose="00000500000000000000" pitchFamily="2" charset="-34"/>
              </a:rPr>
              <a:t>Where:</a:t>
            </a:r>
          </a:p>
          <a:p>
            <a:pPr marL="285750" indent="-285750">
              <a:buFont typeface="Arial" panose="020B0604020202020204" pitchFamily="34" charset="0"/>
              <a:buChar char="•"/>
            </a:pPr>
            <a:endParaRPr lang="en-US" sz="1400" dirty="0">
              <a:latin typeface="Ekachon" panose="00000500000000000000" pitchFamily="2" charset="-34"/>
              <a:cs typeface="Ekachon" panose="00000500000000000000" pitchFamily="2" charset="-34"/>
            </a:endParaRPr>
          </a:p>
          <a:p>
            <a:pPr marL="285750" indent="-285750">
              <a:buFont typeface="Arial" panose="020B0604020202020204" pitchFamily="34" charset="0"/>
              <a:buChar char="•"/>
            </a:pPr>
            <a:r>
              <a:rPr lang="en-US" sz="1400" dirty="0">
                <a:latin typeface="Ekachon" panose="00000500000000000000" pitchFamily="2" charset="-34"/>
                <a:cs typeface="Ekachon" panose="00000500000000000000" pitchFamily="2" charset="-34"/>
              </a:rPr>
              <a:t>Term Frequency (TF) is the number of times a term 't' appears in a specific document 'd'.</a:t>
            </a:r>
          </a:p>
          <a:p>
            <a:pPr marL="285750" indent="-285750">
              <a:buFont typeface="Arial" panose="020B0604020202020204" pitchFamily="34" charset="0"/>
              <a:buChar char="•"/>
            </a:pPr>
            <a:r>
              <a:rPr lang="en-US" sz="1400" dirty="0">
                <a:latin typeface="Ekachon" panose="00000500000000000000" pitchFamily="2" charset="-34"/>
                <a:cs typeface="Ekachon" panose="00000500000000000000" pitchFamily="2" charset="-34"/>
              </a:rPr>
              <a:t>TF(t, d) = (Number of occurrences of term t in document d) / (Total number of terms in document d)</a:t>
            </a:r>
          </a:p>
          <a:p>
            <a:pPr marL="285750" indent="-285750">
              <a:buFont typeface="Arial" panose="020B0604020202020204" pitchFamily="34" charset="0"/>
              <a:buChar char="•"/>
            </a:pPr>
            <a:endParaRPr lang="en-US" sz="1400" dirty="0">
              <a:latin typeface="Ekachon" panose="00000500000000000000" pitchFamily="2" charset="-34"/>
              <a:cs typeface="Ekachon" panose="00000500000000000000" pitchFamily="2" charset="-34"/>
            </a:endParaRPr>
          </a:p>
          <a:p>
            <a:pPr marL="285750" indent="-285750">
              <a:buFont typeface="Arial" panose="020B0604020202020204" pitchFamily="34" charset="0"/>
              <a:buChar char="•"/>
            </a:pPr>
            <a:r>
              <a:rPr lang="en-US" sz="1400" dirty="0">
                <a:latin typeface="Ekachon" panose="00000500000000000000" pitchFamily="2" charset="-34"/>
                <a:cs typeface="Ekachon" panose="00000500000000000000" pitchFamily="2" charset="-34"/>
              </a:rPr>
              <a:t>Inverse Document Frequency (IDF) is a measure of how unique or important a term is across the entire collection of documents. It helps to down-weight terms that appear frequently in many documents, as they tend to be less informative.</a:t>
            </a:r>
          </a:p>
          <a:p>
            <a:pPr marL="285750" indent="-285750">
              <a:buFont typeface="Arial" panose="020B0604020202020204" pitchFamily="34" charset="0"/>
              <a:buChar char="•"/>
            </a:pPr>
            <a:r>
              <a:rPr lang="en-US" sz="1400" dirty="0">
                <a:latin typeface="Ekachon" panose="00000500000000000000" pitchFamily="2" charset="-34"/>
                <a:cs typeface="Ekachon" panose="00000500000000000000" pitchFamily="2" charset="-34"/>
              </a:rPr>
              <a:t>IDF(t) = </a:t>
            </a:r>
            <a:r>
              <a:rPr lang="en-US" sz="1400" dirty="0" err="1">
                <a:latin typeface="Ekachon" panose="00000500000000000000" pitchFamily="2" charset="-34"/>
                <a:cs typeface="Ekachon" panose="00000500000000000000" pitchFamily="2" charset="-34"/>
              </a:rPr>
              <a:t>log_e</a:t>
            </a:r>
            <a:r>
              <a:rPr lang="en-US" sz="1400" dirty="0">
                <a:latin typeface="Ekachon" panose="00000500000000000000" pitchFamily="2" charset="-34"/>
                <a:cs typeface="Ekachon" panose="00000500000000000000" pitchFamily="2" charset="-34"/>
              </a:rPr>
              <a:t>(Total number of documents / Number of documents containing term t)</a:t>
            </a:r>
          </a:p>
        </p:txBody>
      </p:sp>
    </p:spTree>
    <p:extLst>
      <p:ext uri="{BB962C8B-B14F-4D97-AF65-F5344CB8AC3E}">
        <p14:creationId xmlns:p14="http://schemas.microsoft.com/office/powerpoint/2010/main" val="33033417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B3D8EB"/>
            </a:gs>
            <a:gs pos="36708">
              <a:srgbClr val="BDDBEE"/>
            </a:gs>
            <a:gs pos="76000">
              <a:srgbClr val="DEEEF8"/>
            </a:gs>
            <a:gs pos="100000">
              <a:srgbClr val="E3F1FA"/>
            </a:gs>
          </a:gsLst>
          <a:lin ang="5400000" scaled="0"/>
        </a:gra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8575760B-5084-DC97-8343-84F1CB5B583C}"/>
              </a:ext>
            </a:extLst>
          </p:cNvPr>
          <p:cNvCxnSpPr/>
          <p:nvPr/>
        </p:nvCxnSpPr>
        <p:spPr>
          <a:xfrm>
            <a:off x="295275" y="0"/>
            <a:ext cx="0" cy="6858000"/>
          </a:xfrm>
          <a:prstGeom prst="line">
            <a:avLst/>
          </a:prstGeom>
          <a:ln w="28575">
            <a:solidFill>
              <a:srgbClr val="1D9BF0"/>
            </a:solidFill>
          </a:ln>
        </p:spPr>
        <p:style>
          <a:lnRef idx="1">
            <a:schemeClr val="accent1"/>
          </a:lnRef>
          <a:fillRef idx="0">
            <a:schemeClr val="accent1"/>
          </a:fillRef>
          <a:effectRef idx="0">
            <a:schemeClr val="accent1"/>
          </a:effectRef>
          <a:fontRef idx="minor">
            <a:schemeClr val="tx1"/>
          </a:fontRef>
        </p:style>
      </p:cxnSp>
      <p:sp>
        <p:nvSpPr>
          <p:cNvPr id="33" name="Slide Number Placeholder 1">
            <a:extLst>
              <a:ext uri="{FF2B5EF4-FFF2-40B4-BE49-F238E27FC236}">
                <a16:creationId xmlns:a16="http://schemas.microsoft.com/office/drawing/2014/main" id="{1C27E641-3B6F-7F04-2211-AE87A3FFAE56}"/>
              </a:ext>
            </a:extLst>
          </p:cNvPr>
          <p:cNvSpPr txBox="1">
            <a:spLocks/>
          </p:cNvSpPr>
          <p:nvPr/>
        </p:nvSpPr>
        <p:spPr>
          <a:xfrm>
            <a:off x="9306163" y="650404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C5C23002-5FE1-9445-95E3-954EA932D13D}" type="slidenum">
              <a:rPr lang="en-US" sz="1400" smtClean="0">
                <a:latin typeface="Century Gothic" panose="020B0502020202020204" pitchFamily="34" charset="0"/>
                <a:cs typeface="Ekachon" panose="00000500000000000000" pitchFamily="2" charset="-34"/>
              </a:rPr>
              <a:pPr algn="r"/>
              <a:t>9</a:t>
            </a:fld>
            <a:endParaRPr lang="en-US" sz="1400" dirty="0">
              <a:latin typeface="Century Gothic" panose="020B0502020202020204" pitchFamily="34" charset="0"/>
              <a:cs typeface="Ekachon" panose="00000500000000000000" pitchFamily="2" charset="-34"/>
            </a:endParaRPr>
          </a:p>
        </p:txBody>
      </p:sp>
      <p:pic>
        <p:nvPicPr>
          <p:cNvPr id="34" name="Picture 2" descr="หลักสูตร - NIDA-GSAS">
            <a:extLst>
              <a:ext uri="{FF2B5EF4-FFF2-40B4-BE49-F238E27FC236}">
                <a16:creationId xmlns:a16="http://schemas.microsoft.com/office/drawing/2014/main" id="{04CBD888-CB96-78F3-E478-7468DF4544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09393" y="132517"/>
            <a:ext cx="1135216" cy="36676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B0FC9DD-79E5-0BAC-D49C-B052BCD97DF3}"/>
              </a:ext>
            </a:extLst>
          </p:cNvPr>
          <p:cNvSpPr txBox="1"/>
          <p:nvPr/>
        </p:nvSpPr>
        <p:spPr>
          <a:xfrm>
            <a:off x="978475" y="98259"/>
            <a:ext cx="8004995" cy="523220"/>
          </a:xfrm>
          <a:prstGeom prst="rect">
            <a:avLst/>
          </a:prstGeom>
          <a:noFill/>
        </p:spPr>
        <p:txBody>
          <a:bodyPr wrap="square" rtlCol="0">
            <a:spAutoFit/>
          </a:bodyPr>
          <a:lstStyle>
            <a:defPPr>
              <a:defRPr lang="en-US"/>
            </a:defPPr>
            <a:lvl1pPr>
              <a:defRPr sz="1200" b="1">
                <a:latin typeface="Century Gothic" panose="020B0502020202020204" pitchFamily="34" charset="0"/>
              </a:defRPr>
            </a:lvl1pPr>
          </a:lstStyle>
          <a:p>
            <a:r>
              <a:rPr lang="en-US" sz="2800" dirty="0">
                <a:latin typeface="Ekachon" panose="00000500000000000000" pitchFamily="2" charset="-34"/>
                <a:cs typeface="Ekachon" panose="00000500000000000000" pitchFamily="2" charset="-34"/>
              </a:rPr>
              <a:t>Evaluation and Compare Model Performance </a:t>
            </a:r>
          </a:p>
        </p:txBody>
      </p:sp>
      <p:grpSp>
        <p:nvGrpSpPr>
          <p:cNvPr id="10" name="Google Shape;776;p24">
            <a:extLst>
              <a:ext uri="{FF2B5EF4-FFF2-40B4-BE49-F238E27FC236}">
                <a16:creationId xmlns:a16="http://schemas.microsoft.com/office/drawing/2014/main" id="{56F3871F-C8DE-4B99-A9A5-242C5BF337C5}"/>
              </a:ext>
            </a:extLst>
          </p:cNvPr>
          <p:cNvGrpSpPr/>
          <p:nvPr/>
        </p:nvGrpSpPr>
        <p:grpSpPr>
          <a:xfrm>
            <a:off x="4907855" y="1321213"/>
            <a:ext cx="4042630" cy="4260388"/>
            <a:chOff x="1174051" y="1162048"/>
            <a:chExt cx="3031971" cy="3195292"/>
          </a:xfrm>
        </p:grpSpPr>
        <p:sp>
          <p:nvSpPr>
            <p:cNvPr id="62" name="Google Shape;777;p24">
              <a:extLst>
                <a:ext uri="{FF2B5EF4-FFF2-40B4-BE49-F238E27FC236}">
                  <a16:creationId xmlns:a16="http://schemas.microsoft.com/office/drawing/2014/main" id="{D197524B-76A4-45D8-8703-1CBFA9A61B38}"/>
                </a:ext>
              </a:extLst>
            </p:cNvPr>
            <p:cNvSpPr/>
            <p:nvPr/>
          </p:nvSpPr>
          <p:spPr>
            <a:xfrm>
              <a:off x="2947891" y="3060112"/>
              <a:ext cx="1141155" cy="1136790"/>
            </a:xfrm>
            <a:custGeom>
              <a:avLst/>
              <a:gdLst/>
              <a:ahLst/>
              <a:cxnLst/>
              <a:rect l="l" t="t" r="r" b="b"/>
              <a:pathLst>
                <a:path w="25359" h="25262" extrusionOk="0">
                  <a:moveTo>
                    <a:pt x="25359" y="1"/>
                  </a:moveTo>
                  <a:lnTo>
                    <a:pt x="1" y="1061"/>
                  </a:lnTo>
                  <a:lnTo>
                    <a:pt x="1" y="25262"/>
                  </a:lnTo>
                  <a:lnTo>
                    <a:pt x="23629" y="22988"/>
                  </a:lnTo>
                  <a:lnTo>
                    <a:pt x="25359" y="1"/>
                  </a:lnTo>
                  <a:close/>
                </a:path>
              </a:pathLst>
            </a:custGeom>
            <a:solidFill>
              <a:schemeClr val="accent2">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63" name="Google Shape;778;p24">
              <a:extLst>
                <a:ext uri="{FF2B5EF4-FFF2-40B4-BE49-F238E27FC236}">
                  <a16:creationId xmlns:a16="http://schemas.microsoft.com/office/drawing/2014/main" id="{F5B17C5F-3D90-4984-A5AE-FEA7E0DB85FF}"/>
                </a:ext>
              </a:extLst>
            </p:cNvPr>
            <p:cNvSpPr/>
            <p:nvPr/>
          </p:nvSpPr>
          <p:spPr>
            <a:xfrm>
              <a:off x="2765238" y="2825352"/>
              <a:ext cx="1323810" cy="282510"/>
            </a:xfrm>
            <a:custGeom>
              <a:avLst/>
              <a:gdLst/>
              <a:ahLst/>
              <a:cxnLst/>
              <a:rect l="l" t="t" r="r" b="b"/>
              <a:pathLst>
                <a:path w="29418" h="6278" extrusionOk="0">
                  <a:moveTo>
                    <a:pt x="21230" y="1"/>
                  </a:moveTo>
                  <a:lnTo>
                    <a:pt x="0" y="629"/>
                  </a:lnTo>
                  <a:lnTo>
                    <a:pt x="4060" y="6278"/>
                  </a:lnTo>
                  <a:lnTo>
                    <a:pt x="29418" y="5218"/>
                  </a:lnTo>
                  <a:lnTo>
                    <a:pt x="21230" y="1"/>
                  </a:lnTo>
                  <a:close/>
                </a:path>
              </a:pathLst>
            </a:custGeom>
            <a:solidFill>
              <a:schemeClr val="accent2">
                <a:lumMod val="60000"/>
                <a:lumOff val="40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64" name="Google Shape;779;p24">
              <a:extLst>
                <a:ext uri="{FF2B5EF4-FFF2-40B4-BE49-F238E27FC236}">
                  <a16:creationId xmlns:a16="http://schemas.microsoft.com/office/drawing/2014/main" id="{3637AE7A-84F8-45AE-B35D-39F5F91438B0}"/>
                </a:ext>
              </a:extLst>
            </p:cNvPr>
            <p:cNvSpPr/>
            <p:nvPr/>
          </p:nvSpPr>
          <p:spPr>
            <a:xfrm>
              <a:off x="2765238" y="2853611"/>
              <a:ext cx="182700" cy="1343295"/>
            </a:xfrm>
            <a:custGeom>
              <a:avLst/>
              <a:gdLst/>
              <a:ahLst/>
              <a:cxnLst/>
              <a:rect l="l" t="t" r="r" b="b"/>
              <a:pathLst>
                <a:path w="4060" h="29851" extrusionOk="0">
                  <a:moveTo>
                    <a:pt x="0" y="1"/>
                  </a:moveTo>
                  <a:lnTo>
                    <a:pt x="266" y="20435"/>
                  </a:lnTo>
                  <a:lnTo>
                    <a:pt x="4060" y="29851"/>
                  </a:lnTo>
                  <a:lnTo>
                    <a:pt x="4060" y="5650"/>
                  </a:lnTo>
                  <a:lnTo>
                    <a:pt x="0" y="1"/>
                  </a:lnTo>
                  <a:close/>
                </a:path>
              </a:pathLst>
            </a:custGeom>
            <a:solidFill>
              <a:schemeClr val="accent2">
                <a:lumMod val="50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65" name="Google Shape;780;p24">
              <a:extLst>
                <a:ext uri="{FF2B5EF4-FFF2-40B4-BE49-F238E27FC236}">
                  <a16:creationId xmlns:a16="http://schemas.microsoft.com/office/drawing/2014/main" id="{1A414EBE-BAF4-4790-9A9B-94362DF3E071}"/>
                </a:ext>
              </a:extLst>
            </p:cNvPr>
            <p:cNvSpPr/>
            <p:nvPr/>
          </p:nvSpPr>
          <p:spPr>
            <a:xfrm>
              <a:off x="3323437" y="1604525"/>
              <a:ext cx="882585" cy="1347705"/>
            </a:xfrm>
            <a:custGeom>
              <a:avLst/>
              <a:gdLst/>
              <a:ahLst/>
              <a:cxnLst/>
              <a:rect l="l" t="t" r="r" b="b"/>
              <a:pathLst>
                <a:path w="19613" h="29949" extrusionOk="0">
                  <a:moveTo>
                    <a:pt x="17018" y="1"/>
                  </a:moveTo>
                  <a:lnTo>
                    <a:pt x="1" y="5943"/>
                  </a:lnTo>
                  <a:lnTo>
                    <a:pt x="4032" y="29948"/>
                  </a:lnTo>
                  <a:lnTo>
                    <a:pt x="19613" y="21286"/>
                  </a:lnTo>
                  <a:lnTo>
                    <a:pt x="17018" y="1"/>
                  </a:lnTo>
                  <a:close/>
                </a:path>
              </a:pathLst>
            </a:custGeom>
            <a:solidFill>
              <a:srgbClr val="6699FF"/>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rgbClr val="000000"/>
                </a:solidFill>
                <a:latin typeface="Arial"/>
                <a:cs typeface="Arial"/>
                <a:sym typeface="Arial"/>
              </a:endParaRPr>
            </a:p>
          </p:txBody>
        </p:sp>
        <p:sp>
          <p:nvSpPr>
            <p:cNvPr id="66" name="Google Shape;781;p24">
              <a:extLst>
                <a:ext uri="{FF2B5EF4-FFF2-40B4-BE49-F238E27FC236}">
                  <a16:creationId xmlns:a16="http://schemas.microsoft.com/office/drawing/2014/main" id="{2FAA4A87-8B2D-406C-9E5E-1CCB92F20B21}"/>
                </a:ext>
              </a:extLst>
            </p:cNvPr>
            <p:cNvSpPr/>
            <p:nvPr/>
          </p:nvSpPr>
          <p:spPr>
            <a:xfrm>
              <a:off x="2646192" y="1818586"/>
              <a:ext cx="858735" cy="1133640"/>
            </a:xfrm>
            <a:custGeom>
              <a:avLst/>
              <a:gdLst/>
              <a:ahLst/>
              <a:cxnLst/>
              <a:rect l="l" t="t" r="r" b="b"/>
              <a:pathLst>
                <a:path w="19083" h="25192" extrusionOk="0">
                  <a:moveTo>
                    <a:pt x="0" y="0"/>
                  </a:moveTo>
                  <a:lnTo>
                    <a:pt x="4269" y="20644"/>
                  </a:lnTo>
                  <a:lnTo>
                    <a:pt x="19082" y="25191"/>
                  </a:lnTo>
                  <a:lnTo>
                    <a:pt x="19082" y="25191"/>
                  </a:lnTo>
                  <a:lnTo>
                    <a:pt x="15051" y="1186"/>
                  </a:lnTo>
                  <a:lnTo>
                    <a:pt x="0" y="0"/>
                  </a:lnTo>
                  <a:close/>
                </a:path>
              </a:pathLst>
            </a:custGeom>
            <a:solidFill>
              <a:srgbClr val="3366CC"/>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rgbClr val="000000"/>
                </a:solidFill>
                <a:latin typeface="Arial"/>
                <a:cs typeface="Arial"/>
                <a:sym typeface="Arial"/>
              </a:endParaRPr>
            </a:p>
          </p:txBody>
        </p:sp>
        <p:sp>
          <p:nvSpPr>
            <p:cNvPr id="67" name="Google Shape;782;p24">
              <a:extLst>
                <a:ext uri="{FF2B5EF4-FFF2-40B4-BE49-F238E27FC236}">
                  <a16:creationId xmlns:a16="http://schemas.microsoft.com/office/drawing/2014/main" id="{728E27B1-E7A6-40D1-AE5D-4118DEED90B1}"/>
                </a:ext>
              </a:extLst>
            </p:cNvPr>
            <p:cNvSpPr/>
            <p:nvPr/>
          </p:nvSpPr>
          <p:spPr>
            <a:xfrm>
              <a:off x="2646192" y="1593230"/>
              <a:ext cx="1443105" cy="278730"/>
            </a:xfrm>
            <a:custGeom>
              <a:avLst/>
              <a:gdLst/>
              <a:ahLst/>
              <a:cxnLst/>
              <a:rect l="l" t="t" r="r" b="b"/>
              <a:pathLst>
                <a:path w="32069" h="6194" extrusionOk="0">
                  <a:moveTo>
                    <a:pt x="16474" y="1"/>
                  </a:moveTo>
                  <a:lnTo>
                    <a:pt x="0" y="5008"/>
                  </a:lnTo>
                  <a:lnTo>
                    <a:pt x="15051" y="6194"/>
                  </a:lnTo>
                  <a:lnTo>
                    <a:pt x="32068" y="252"/>
                  </a:lnTo>
                  <a:lnTo>
                    <a:pt x="16474" y="1"/>
                  </a:lnTo>
                  <a:close/>
                </a:path>
              </a:pathLst>
            </a:custGeom>
            <a:solidFill>
              <a:srgbClr val="7C9DDE"/>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68" name="Google Shape;783;p24">
              <a:extLst>
                <a:ext uri="{FF2B5EF4-FFF2-40B4-BE49-F238E27FC236}">
                  <a16:creationId xmlns:a16="http://schemas.microsoft.com/office/drawing/2014/main" id="{CE73FBED-70E8-4134-B257-C6155AD78DE2}"/>
                </a:ext>
              </a:extLst>
            </p:cNvPr>
            <p:cNvSpPr/>
            <p:nvPr/>
          </p:nvSpPr>
          <p:spPr>
            <a:xfrm>
              <a:off x="1307531" y="3041045"/>
              <a:ext cx="1521540" cy="1316295"/>
            </a:xfrm>
            <a:custGeom>
              <a:avLst/>
              <a:gdLst/>
              <a:ahLst/>
              <a:cxnLst/>
              <a:rect l="l" t="t" r="r" b="b"/>
              <a:pathLst>
                <a:path w="33812" h="29251" extrusionOk="0">
                  <a:moveTo>
                    <a:pt x="6542" y="1"/>
                  </a:moveTo>
                  <a:lnTo>
                    <a:pt x="0" y="25792"/>
                  </a:lnTo>
                  <a:lnTo>
                    <a:pt x="25722" y="29251"/>
                  </a:lnTo>
                  <a:lnTo>
                    <a:pt x="33812" y="5287"/>
                  </a:lnTo>
                  <a:lnTo>
                    <a:pt x="6542" y="1"/>
                  </a:lnTo>
                  <a:close/>
                </a:path>
              </a:pathLst>
            </a:custGeom>
            <a:solidFill>
              <a:schemeClr val="accent5">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69" name="Google Shape;784;p24">
              <a:extLst>
                <a:ext uri="{FF2B5EF4-FFF2-40B4-BE49-F238E27FC236}">
                  <a16:creationId xmlns:a16="http://schemas.microsoft.com/office/drawing/2014/main" id="{3488BA04-8842-47E8-B82D-C78167112035}"/>
                </a:ext>
              </a:extLst>
            </p:cNvPr>
            <p:cNvSpPr/>
            <p:nvPr/>
          </p:nvSpPr>
          <p:spPr>
            <a:xfrm>
              <a:off x="1457773" y="2707994"/>
              <a:ext cx="1378440" cy="578160"/>
            </a:xfrm>
            <a:custGeom>
              <a:avLst/>
              <a:gdLst/>
              <a:ahLst/>
              <a:cxnLst/>
              <a:rect l="l" t="t" r="r" b="b"/>
              <a:pathLst>
                <a:path w="30632" h="12848" extrusionOk="0">
                  <a:moveTo>
                    <a:pt x="1" y="0"/>
                  </a:moveTo>
                  <a:lnTo>
                    <a:pt x="3362" y="7561"/>
                  </a:lnTo>
                  <a:lnTo>
                    <a:pt x="30632" y="12847"/>
                  </a:lnTo>
                  <a:lnTo>
                    <a:pt x="22820" y="4785"/>
                  </a:lnTo>
                  <a:lnTo>
                    <a:pt x="1" y="0"/>
                  </a:lnTo>
                  <a:close/>
                </a:path>
              </a:pathLst>
            </a:custGeom>
            <a:solidFill>
              <a:srgbClr val="76ABDC"/>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sp>
          <p:nvSpPr>
            <p:cNvPr id="70" name="Google Shape;785;p24">
              <a:extLst>
                <a:ext uri="{FF2B5EF4-FFF2-40B4-BE49-F238E27FC236}">
                  <a16:creationId xmlns:a16="http://schemas.microsoft.com/office/drawing/2014/main" id="{0EBB21F3-F98B-42A6-9143-20E11779800E}"/>
                </a:ext>
              </a:extLst>
            </p:cNvPr>
            <p:cNvSpPr/>
            <p:nvPr/>
          </p:nvSpPr>
          <p:spPr>
            <a:xfrm>
              <a:off x="1222380" y="2707994"/>
              <a:ext cx="386730" cy="1500840"/>
            </a:xfrm>
            <a:custGeom>
              <a:avLst/>
              <a:gdLst/>
              <a:ahLst/>
              <a:cxnLst/>
              <a:rect l="l" t="t" r="r" b="b"/>
              <a:pathLst>
                <a:path w="8594" h="33352" extrusionOk="0">
                  <a:moveTo>
                    <a:pt x="5232" y="0"/>
                  </a:moveTo>
                  <a:lnTo>
                    <a:pt x="1" y="21928"/>
                  </a:lnTo>
                  <a:lnTo>
                    <a:pt x="2051" y="33352"/>
                  </a:lnTo>
                  <a:lnTo>
                    <a:pt x="8593" y="7561"/>
                  </a:lnTo>
                  <a:lnTo>
                    <a:pt x="5232" y="0"/>
                  </a:lnTo>
                  <a:close/>
                </a:path>
              </a:pathLst>
            </a:custGeom>
            <a:solidFill>
              <a:schemeClr val="accent5">
                <a:lumMod val="50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rgbClr val="000000"/>
                </a:solidFill>
                <a:latin typeface="Arial"/>
                <a:cs typeface="Arial"/>
                <a:sym typeface="Arial"/>
              </a:endParaRPr>
            </a:p>
          </p:txBody>
        </p:sp>
        <p:sp>
          <p:nvSpPr>
            <p:cNvPr id="71" name="Google Shape;786;p24">
              <a:extLst>
                <a:ext uri="{FF2B5EF4-FFF2-40B4-BE49-F238E27FC236}">
                  <a16:creationId xmlns:a16="http://schemas.microsoft.com/office/drawing/2014/main" id="{3BC825B1-883E-4CEE-BA70-D8979777BC4D}"/>
                </a:ext>
              </a:extLst>
            </p:cNvPr>
            <p:cNvSpPr/>
            <p:nvPr/>
          </p:nvSpPr>
          <p:spPr>
            <a:xfrm>
              <a:off x="2059105" y="1162048"/>
              <a:ext cx="849285" cy="1341405"/>
            </a:xfrm>
            <a:custGeom>
              <a:avLst/>
              <a:gdLst/>
              <a:ahLst/>
              <a:cxnLst/>
              <a:rect l="l" t="t" r="r" b="b"/>
              <a:pathLst>
                <a:path w="18873" h="29809" extrusionOk="0">
                  <a:moveTo>
                    <a:pt x="4296" y="0"/>
                  </a:moveTo>
                  <a:lnTo>
                    <a:pt x="0" y="9346"/>
                  </a:lnTo>
                  <a:lnTo>
                    <a:pt x="17687" y="29808"/>
                  </a:lnTo>
                  <a:lnTo>
                    <a:pt x="18873" y="17561"/>
                  </a:lnTo>
                  <a:lnTo>
                    <a:pt x="4296" y="0"/>
                  </a:lnTo>
                  <a:close/>
                </a:path>
              </a:pathLst>
            </a:custGeom>
            <a:solidFill>
              <a:schemeClr val="accent1">
                <a:lumMod val="50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rgbClr val="000000"/>
                </a:solidFill>
                <a:latin typeface="Arial"/>
                <a:cs typeface="Arial"/>
                <a:sym typeface="Arial"/>
              </a:endParaRPr>
            </a:p>
          </p:txBody>
        </p:sp>
        <p:sp>
          <p:nvSpPr>
            <p:cNvPr id="72" name="Google Shape;787;p24">
              <a:extLst>
                <a:ext uri="{FF2B5EF4-FFF2-40B4-BE49-F238E27FC236}">
                  <a16:creationId xmlns:a16="http://schemas.microsoft.com/office/drawing/2014/main" id="{B7AB5986-E8D1-4B5F-B627-C4E5CDDB8618}"/>
                </a:ext>
              </a:extLst>
            </p:cNvPr>
            <p:cNvSpPr/>
            <p:nvPr/>
          </p:nvSpPr>
          <p:spPr>
            <a:xfrm>
              <a:off x="1174051" y="1582565"/>
              <a:ext cx="1694790" cy="1453140"/>
            </a:xfrm>
            <a:custGeom>
              <a:avLst/>
              <a:gdLst/>
              <a:ahLst/>
              <a:cxnLst/>
              <a:rect l="l" t="t" r="r" b="b"/>
              <a:pathLst>
                <a:path w="37662" h="32292" extrusionOk="0">
                  <a:moveTo>
                    <a:pt x="19975" y="1"/>
                  </a:moveTo>
                  <a:lnTo>
                    <a:pt x="1" y="14423"/>
                  </a:lnTo>
                  <a:lnTo>
                    <a:pt x="17199" y="32292"/>
                  </a:lnTo>
                  <a:lnTo>
                    <a:pt x="37662" y="20463"/>
                  </a:lnTo>
                  <a:lnTo>
                    <a:pt x="19975" y="1"/>
                  </a:lnTo>
                  <a:close/>
                </a:path>
              </a:pathLst>
            </a:custGeom>
            <a:solidFill>
              <a:schemeClr val="accent1">
                <a:lumMod val="75000"/>
              </a:schemeClr>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dirty="0">
                <a:solidFill>
                  <a:srgbClr val="000000"/>
                </a:solidFill>
                <a:latin typeface="Arial"/>
                <a:cs typeface="Arial"/>
                <a:sym typeface="Arial"/>
              </a:endParaRPr>
            </a:p>
          </p:txBody>
        </p:sp>
        <p:sp>
          <p:nvSpPr>
            <p:cNvPr id="73" name="Google Shape;788;p24">
              <a:extLst>
                <a:ext uri="{FF2B5EF4-FFF2-40B4-BE49-F238E27FC236}">
                  <a16:creationId xmlns:a16="http://schemas.microsoft.com/office/drawing/2014/main" id="{3143366A-2FF0-4063-8796-D98C1F95AFAE}"/>
                </a:ext>
              </a:extLst>
            </p:cNvPr>
            <p:cNvSpPr/>
            <p:nvPr/>
          </p:nvSpPr>
          <p:spPr>
            <a:xfrm>
              <a:off x="1174051" y="1162048"/>
              <a:ext cx="1092240" cy="1069605"/>
            </a:xfrm>
            <a:custGeom>
              <a:avLst/>
              <a:gdLst/>
              <a:ahLst/>
              <a:cxnLst/>
              <a:rect l="l" t="t" r="r" b="b"/>
              <a:pathLst>
                <a:path w="24272" h="23769" extrusionOk="0">
                  <a:moveTo>
                    <a:pt x="24271" y="0"/>
                  </a:moveTo>
                  <a:lnTo>
                    <a:pt x="7156" y="12847"/>
                  </a:lnTo>
                  <a:lnTo>
                    <a:pt x="1" y="23768"/>
                  </a:lnTo>
                  <a:lnTo>
                    <a:pt x="19975" y="9346"/>
                  </a:lnTo>
                  <a:lnTo>
                    <a:pt x="24271" y="0"/>
                  </a:lnTo>
                  <a:close/>
                </a:path>
              </a:pathLst>
            </a:custGeom>
            <a:solidFill>
              <a:srgbClr val="567FCA"/>
            </a:solidFill>
            <a:ln>
              <a:noFill/>
            </a:ln>
          </p:spPr>
          <p:txBody>
            <a:bodyPr spcFirstLastPara="1" wrap="square" lIns="121900" tIns="121900" rIns="121900" bIns="121900" anchor="ctr"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1219170">
                <a:buClr>
                  <a:srgbClr val="000000"/>
                </a:buClr>
              </a:pPr>
              <a:endParaRPr sz="1867" kern="0">
                <a:solidFill>
                  <a:srgbClr val="000000"/>
                </a:solidFill>
                <a:latin typeface="Arial"/>
                <a:cs typeface="Arial"/>
                <a:sym typeface="Arial"/>
              </a:endParaRPr>
            </a:p>
          </p:txBody>
        </p:sp>
      </p:grpSp>
      <p:sp>
        <p:nvSpPr>
          <p:cNvPr id="74" name="TextBox 73">
            <a:extLst>
              <a:ext uri="{FF2B5EF4-FFF2-40B4-BE49-F238E27FC236}">
                <a16:creationId xmlns:a16="http://schemas.microsoft.com/office/drawing/2014/main" id="{27E72F92-FB32-7DEF-E10C-E0C0EB434F0C}"/>
              </a:ext>
            </a:extLst>
          </p:cNvPr>
          <p:cNvSpPr txBox="1"/>
          <p:nvPr/>
        </p:nvSpPr>
        <p:spPr>
          <a:xfrm>
            <a:off x="2462947" y="1231093"/>
            <a:ext cx="3058963" cy="707886"/>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2000" b="1" dirty="0" err="1">
                <a:solidFill>
                  <a:srgbClr val="002060"/>
                </a:solidFill>
                <a:latin typeface="Ekachon" panose="00000500000000000000" pitchFamily="2" charset="-34"/>
              </a:rPr>
              <a:t>wangchanberta</a:t>
            </a:r>
            <a:r>
              <a:rPr lang="en-US" sz="2000" b="1" dirty="0">
                <a:solidFill>
                  <a:srgbClr val="002060"/>
                </a:solidFill>
                <a:latin typeface="Ekachon" panose="00000500000000000000" pitchFamily="2" charset="-34"/>
              </a:rPr>
              <a:t>-base-</a:t>
            </a:r>
            <a:r>
              <a:rPr lang="en-US" sz="2000" b="1" dirty="0" err="1">
                <a:solidFill>
                  <a:srgbClr val="002060"/>
                </a:solidFill>
                <a:latin typeface="Ekachon" panose="00000500000000000000" pitchFamily="2" charset="-34"/>
              </a:rPr>
              <a:t>att</a:t>
            </a:r>
            <a:r>
              <a:rPr lang="en-US" sz="2000" b="1" dirty="0">
                <a:solidFill>
                  <a:srgbClr val="002060"/>
                </a:solidFill>
                <a:latin typeface="Ekachon" panose="00000500000000000000" pitchFamily="2" charset="-34"/>
              </a:rPr>
              <a:t>-</a:t>
            </a:r>
            <a:r>
              <a:rPr lang="en-US" sz="2000" b="1" dirty="0" err="1">
                <a:solidFill>
                  <a:srgbClr val="002060"/>
                </a:solidFill>
                <a:latin typeface="Ekachon" panose="00000500000000000000" pitchFamily="2" charset="-34"/>
              </a:rPr>
              <a:t>spm</a:t>
            </a:r>
            <a:r>
              <a:rPr lang="en-US" sz="2000" b="1" dirty="0">
                <a:solidFill>
                  <a:srgbClr val="002060"/>
                </a:solidFill>
                <a:latin typeface="Ekachon" panose="00000500000000000000" pitchFamily="2" charset="-34"/>
              </a:rPr>
              <a:t>-uncased</a:t>
            </a:r>
          </a:p>
        </p:txBody>
      </p:sp>
      <p:sp>
        <p:nvSpPr>
          <p:cNvPr id="120" name="Oval 119">
            <a:extLst>
              <a:ext uri="{FF2B5EF4-FFF2-40B4-BE49-F238E27FC236}">
                <a16:creationId xmlns:a16="http://schemas.microsoft.com/office/drawing/2014/main" id="{25EB3AF4-297B-DAA7-3EF2-B22E41950776}"/>
              </a:ext>
            </a:extLst>
          </p:cNvPr>
          <p:cNvSpPr/>
          <p:nvPr/>
        </p:nvSpPr>
        <p:spPr>
          <a:xfrm>
            <a:off x="5835932" y="2222642"/>
            <a:ext cx="352437" cy="319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entury Gothic" panose="020B0502020202020204" pitchFamily="34" charset="0"/>
              </a:rPr>
              <a:t>1</a:t>
            </a:r>
          </a:p>
        </p:txBody>
      </p:sp>
      <p:sp>
        <p:nvSpPr>
          <p:cNvPr id="122" name="TextBox 121">
            <a:extLst>
              <a:ext uri="{FF2B5EF4-FFF2-40B4-BE49-F238E27FC236}">
                <a16:creationId xmlns:a16="http://schemas.microsoft.com/office/drawing/2014/main" id="{E162E412-847A-F07A-C1B8-CF9E6DDAC7B3}"/>
              </a:ext>
            </a:extLst>
          </p:cNvPr>
          <p:cNvSpPr txBox="1"/>
          <p:nvPr/>
        </p:nvSpPr>
        <p:spPr>
          <a:xfrm>
            <a:off x="2646109" y="1972341"/>
            <a:ext cx="2709182" cy="1169551"/>
          </a:xfrm>
          <a:prstGeom prst="rect">
            <a:avLst/>
          </a:prstGeom>
          <a:noFill/>
        </p:spPr>
        <p:txBody>
          <a:bodyPr wrap="square">
            <a:spAutoFit/>
          </a:bodyPr>
          <a:lstStyle/>
          <a:p>
            <a:r>
              <a:rPr lang="en-US" sz="1400" dirty="0">
                <a:latin typeface="Century Gothic" panose="020B0502020202020204" pitchFamily="34" charset="0"/>
              </a:rPr>
              <a:t>- Largest </a:t>
            </a:r>
            <a:r>
              <a:rPr lang="en-US" sz="1400" dirty="0" err="1">
                <a:latin typeface="Century Gothic" panose="020B0502020202020204" pitchFamily="34" charset="0"/>
              </a:rPr>
              <a:t>WangchanBERTa</a:t>
            </a:r>
            <a:r>
              <a:rPr lang="en-US" sz="1400" dirty="0">
                <a:latin typeface="Century Gothic" panose="020B0502020202020204" pitchFamily="34" charset="0"/>
              </a:rPr>
              <a:t> trained on 78.5GB of Assorted Thai Texts with </a:t>
            </a:r>
            <a:r>
              <a:rPr lang="en-US" sz="1400" dirty="0" err="1">
                <a:latin typeface="Century Gothic" panose="020B0502020202020204" pitchFamily="34" charset="0"/>
              </a:rPr>
              <a:t>subword</a:t>
            </a:r>
            <a:r>
              <a:rPr lang="en-US" sz="1400" dirty="0">
                <a:latin typeface="Century Gothic" panose="020B0502020202020204" pitchFamily="34" charset="0"/>
              </a:rPr>
              <a:t> tokenizer </a:t>
            </a:r>
            <a:r>
              <a:rPr lang="en-US" sz="1400" dirty="0" err="1">
                <a:latin typeface="Century Gothic" panose="020B0502020202020204" pitchFamily="34" charset="0"/>
              </a:rPr>
              <a:t>SentencePiece</a:t>
            </a:r>
            <a:endParaRPr lang="en-US" sz="1400" dirty="0">
              <a:latin typeface="Century Gothic" panose="020B0502020202020204" pitchFamily="34" charset="0"/>
            </a:endParaRPr>
          </a:p>
        </p:txBody>
      </p:sp>
      <p:pic>
        <p:nvPicPr>
          <p:cNvPr id="6" name="Picture 5" descr="ผลการค้นหารูปภาพสำหรับ gear gif">
            <a:extLst>
              <a:ext uri="{FF2B5EF4-FFF2-40B4-BE49-F238E27FC236}">
                <a16:creationId xmlns:a16="http://schemas.microsoft.com/office/drawing/2014/main" id="{5D3AAD40-36DD-82D4-ACF8-0CBE68EB82A9}"/>
              </a:ext>
            </a:extLst>
          </p:cNvPr>
          <p:cNvPicPr preferRelativeResize="0">
            <a:picLocks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5957299">
            <a:off x="407386" y="93695"/>
            <a:ext cx="494891" cy="5800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3" name="TextBox 122">
            <a:extLst>
              <a:ext uri="{FF2B5EF4-FFF2-40B4-BE49-F238E27FC236}">
                <a16:creationId xmlns:a16="http://schemas.microsoft.com/office/drawing/2014/main" id="{0E31BE79-3B76-4CD7-3567-53A70ED9D228}"/>
              </a:ext>
            </a:extLst>
          </p:cNvPr>
          <p:cNvSpPr txBox="1"/>
          <p:nvPr/>
        </p:nvSpPr>
        <p:spPr>
          <a:xfrm>
            <a:off x="7178765" y="4318782"/>
            <a:ext cx="1650474" cy="707886"/>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2000" dirty="0">
                <a:solidFill>
                  <a:schemeClr val="bg1"/>
                </a:solidFill>
                <a:latin typeface="Ekachon" panose="00000500000000000000" pitchFamily="2" charset="-34"/>
              </a:rPr>
              <a:t>Logistic Regression</a:t>
            </a:r>
          </a:p>
        </p:txBody>
      </p:sp>
      <p:sp>
        <p:nvSpPr>
          <p:cNvPr id="124" name="TextBox 123">
            <a:extLst>
              <a:ext uri="{FF2B5EF4-FFF2-40B4-BE49-F238E27FC236}">
                <a16:creationId xmlns:a16="http://schemas.microsoft.com/office/drawing/2014/main" id="{7C5C863C-7078-1A5E-20A4-45372C7EFFB9}"/>
              </a:ext>
            </a:extLst>
          </p:cNvPr>
          <p:cNvSpPr txBox="1"/>
          <p:nvPr/>
        </p:nvSpPr>
        <p:spPr>
          <a:xfrm>
            <a:off x="2352362" y="4000321"/>
            <a:ext cx="2440397" cy="707886"/>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r>
              <a:rPr lang="en-US" dirty="0" err="1">
                <a:solidFill>
                  <a:srgbClr val="2E75B6"/>
                </a:solidFill>
              </a:rPr>
              <a:t>wangchanberta</a:t>
            </a:r>
            <a:r>
              <a:rPr lang="en-US" dirty="0">
                <a:solidFill>
                  <a:srgbClr val="2E75B6"/>
                </a:solidFill>
              </a:rPr>
              <a:t>-base-wiki-</a:t>
            </a:r>
            <a:r>
              <a:rPr lang="en-US" dirty="0" err="1">
                <a:solidFill>
                  <a:srgbClr val="2E75B6"/>
                </a:solidFill>
              </a:rPr>
              <a:t>newmm</a:t>
            </a:r>
            <a:endParaRPr lang="en-US" dirty="0">
              <a:solidFill>
                <a:srgbClr val="2E75B6"/>
              </a:solidFill>
            </a:endParaRPr>
          </a:p>
        </p:txBody>
      </p:sp>
      <p:sp>
        <p:nvSpPr>
          <p:cNvPr id="127" name="TextBox 126">
            <a:extLst>
              <a:ext uri="{FF2B5EF4-FFF2-40B4-BE49-F238E27FC236}">
                <a16:creationId xmlns:a16="http://schemas.microsoft.com/office/drawing/2014/main" id="{29C59162-BA9D-4DCA-3D82-4E2B5C9FCCCD}"/>
              </a:ext>
            </a:extLst>
          </p:cNvPr>
          <p:cNvSpPr txBox="1"/>
          <p:nvPr/>
        </p:nvSpPr>
        <p:spPr>
          <a:xfrm>
            <a:off x="5490966" y="2953288"/>
            <a:ext cx="1035300"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2400" b="1" dirty="0" err="1">
                <a:solidFill>
                  <a:schemeClr val="bg1"/>
                </a:solidFill>
                <a:latin typeface="Ekachon" panose="00000500000000000000" pitchFamily="2" charset="-34"/>
              </a:rPr>
              <a:t>spm</a:t>
            </a:r>
            <a:endParaRPr lang="en-US" sz="2400" b="1" dirty="0">
              <a:solidFill>
                <a:schemeClr val="bg1"/>
              </a:solidFill>
              <a:latin typeface="Ekachon" panose="00000500000000000000" pitchFamily="2" charset="-34"/>
            </a:endParaRPr>
          </a:p>
        </p:txBody>
      </p:sp>
      <p:sp>
        <p:nvSpPr>
          <p:cNvPr id="141" name="Oval 140">
            <a:extLst>
              <a:ext uri="{FF2B5EF4-FFF2-40B4-BE49-F238E27FC236}">
                <a16:creationId xmlns:a16="http://schemas.microsoft.com/office/drawing/2014/main" id="{C629BB73-9910-1097-8765-C53DFF80ED88}"/>
              </a:ext>
            </a:extLst>
          </p:cNvPr>
          <p:cNvSpPr/>
          <p:nvPr/>
        </p:nvSpPr>
        <p:spPr>
          <a:xfrm>
            <a:off x="5858977" y="4090299"/>
            <a:ext cx="352437" cy="319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entury Gothic" panose="020B0502020202020204" pitchFamily="34" charset="0"/>
              </a:rPr>
              <a:t>2</a:t>
            </a:r>
          </a:p>
        </p:txBody>
      </p:sp>
      <p:sp>
        <p:nvSpPr>
          <p:cNvPr id="142" name="TextBox 141">
            <a:extLst>
              <a:ext uri="{FF2B5EF4-FFF2-40B4-BE49-F238E27FC236}">
                <a16:creationId xmlns:a16="http://schemas.microsoft.com/office/drawing/2014/main" id="{A16A4C52-E973-C5BE-F9B0-478CF75E06E8}"/>
              </a:ext>
            </a:extLst>
          </p:cNvPr>
          <p:cNvSpPr txBox="1"/>
          <p:nvPr/>
        </p:nvSpPr>
        <p:spPr>
          <a:xfrm>
            <a:off x="5361562" y="4762122"/>
            <a:ext cx="1294108"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2400" b="1" dirty="0" err="1">
                <a:solidFill>
                  <a:schemeClr val="bg1"/>
                </a:solidFill>
                <a:latin typeface="Ekachon" panose="00000500000000000000" pitchFamily="2" charset="-34"/>
              </a:rPr>
              <a:t>newmm</a:t>
            </a:r>
            <a:endParaRPr lang="en-US" sz="2400" b="1" dirty="0">
              <a:solidFill>
                <a:schemeClr val="bg1"/>
              </a:solidFill>
              <a:latin typeface="Ekachon" panose="00000500000000000000" pitchFamily="2" charset="-34"/>
            </a:endParaRPr>
          </a:p>
        </p:txBody>
      </p:sp>
      <p:sp>
        <p:nvSpPr>
          <p:cNvPr id="143" name="Oval 142">
            <a:extLst>
              <a:ext uri="{FF2B5EF4-FFF2-40B4-BE49-F238E27FC236}">
                <a16:creationId xmlns:a16="http://schemas.microsoft.com/office/drawing/2014/main" id="{6D8C5132-9887-A9AC-06AE-2F82199A0C92}"/>
              </a:ext>
            </a:extLst>
          </p:cNvPr>
          <p:cNvSpPr/>
          <p:nvPr/>
        </p:nvSpPr>
        <p:spPr>
          <a:xfrm>
            <a:off x="8285976" y="2102117"/>
            <a:ext cx="352437" cy="319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entury Gothic" panose="020B0502020202020204" pitchFamily="34" charset="0"/>
              </a:rPr>
              <a:t>3</a:t>
            </a:r>
          </a:p>
        </p:txBody>
      </p:sp>
      <p:sp>
        <p:nvSpPr>
          <p:cNvPr id="146" name="TextBox 145">
            <a:extLst>
              <a:ext uri="{FF2B5EF4-FFF2-40B4-BE49-F238E27FC236}">
                <a16:creationId xmlns:a16="http://schemas.microsoft.com/office/drawing/2014/main" id="{CB3AD98C-3E65-3B54-CA97-0A6672E6F094}"/>
              </a:ext>
            </a:extLst>
          </p:cNvPr>
          <p:cNvSpPr txBox="1"/>
          <p:nvPr/>
        </p:nvSpPr>
        <p:spPr>
          <a:xfrm>
            <a:off x="2443359" y="4726180"/>
            <a:ext cx="2605212" cy="954107"/>
          </a:xfrm>
          <a:prstGeom prst="rect">
            <a:avLst/>
          </a:prstGeom>
          <a:noFill/>
        </p:spPr>
        <p:txBody>
          <a:bodyPr wrap="square">
            <a:spAutoFit/>
          </a:bodyPr>
          <a:lstStyle>
            <a:defPPr>
              <a:defRPr lang="en-US"/>
            </a:defPPr>
            <a:lvl1pPr>
              <a:defRPr sz="1400">
                <a:latin typeface="Century Gothic" panose="020B0502020202020204" pitchFamily="34" charset="0"/>
              </a:defRPr>
            </a:lvl1pPr>
          </a:lstStyle>
          <a:p>
            <a:r>
              <a:rPr lang="en-US" dirty="0"/>
              <a:t>- </a:t>
            </a:r>
            <a:r>
              <a:rPr lang="en-US" dirty="0" err="1"/>
              <a:t>WangchanBERTa</a:t>
            </a:r>
            <a:r>
              <a:rPr lang="en-US" dirty="0"/>
              <a:t> trained on Thai Wikipedia Dump with </a:t>
            </a:r>
            <a:r>
              <a:rPr lang="en-US" dirty="0" err="1"/>
              <a:t>PyThaiNLP's</a:t>
            </a:r>
            <a:r>
              <a:rPr lang="en-US" dirty="0"/>
              <a:t> word-level tokenizer </a:t>
            </a:r>
            <a:r>
              <a:rPr lang="en-US" dirty="0" err="1"/>
              <a:t>newmm</a:t>
            </a:r>
            <a:endParaRPr lang="en-US" dirty="0"/>
          </a:p>
        </p:txBody>
      </p:sp>
      <p:sp>
        <p:nvSpPr>
          <p:cNvPr id="147" name="TextBox 146">
            <a:extLst>
              <a:ext uri="{FF2B5EF4-FFF2-40B4-BE49-F238E27FC236}">
                <a16:creationId xmlns:a16="http://schemas.microsoft.com/office/drawing/2014/main" id="{720BEB2F-A6E7-AF85-63EF-316DA5DAF168}"/>
              </a:ext>
            </a:extLst>
          </p:cNvPr>
          <p:cNvSpPr txBox="1"/>
          <p:nvPr/>
        </p:nvSpPr>
        <p:spPr>
          <a:xfrm>
            <a:off x="7704481" y="2920809"/>
            <a:ext cx="1294108" cy="461665"/>
          </a:xfrm>
          <a:prstGeom prst="rect">
            <a:avLst/>
          </a:prstGeom>
          <a:noFill/>
        </p:spPr>
        <p:txBody>
          <a:bodyPr wrap="square" rtlCol="0">
            <a:spAutoFit/>
          </a:bodyPr>
          <a:lstStyle>
            <a:defPPr>
              <a:defRPr lang="en-US"/>
            </a:defPPr>
            <a:lvl1pPr marL="114300" indent="-114300">
              <a:buFont typeface="Arial" panose="020B0604020202020204" pitchFamily="34" charset="0"/>
              <a:buChar char="•"/>
              <a:defRPr sz="1100">
                <a:solidFill>
                  <a:schemeClr val="tx1">
                    <a:lumMod val="85000"/>
                    <a:lumOff val="15000"/>
                  </a:schemeClr>
                </a:solidFill>
                <a:latin typeface="Century Gothic" panose="020B0502020202020204" pitchFamily="34" charset="0"/>
                <a:cs typeface="Ekachon" panose="00000500000000000000" pitchFamily="2" charset="-34"/>
              </a:defRPr>
            </a:lvl1pPr>
          </a:lstStyle>
          <a:p>
            <a:pPr marL="0" indent="0" algn="ctr">
              <a:buNone/>
            </a:pPr>
            <a:r>
              <a:rPr lang="en-US" sz="2400" b="1" dirty="0" err="1">
                <a:solidFill>
                  <a:schemeClr val="bg1"/>
                </a:solidFill>
                <a:latin typeface="Ekachon" panose="00000500000000000000" pitchFamily="2" charset="-34"/>
              </a:rPr>
              <a:t>sefr</a:t>
            </a:r>
            <a:endParaRPr lang="en-US" sz="2400" b="1" dirty="0">
              <a:solidFill>
                <a:schemeClr val="bg1"/>
              </a:solidFill>
              <a:latin typeface="Ekachon" panose="00000500000000000000" pitchFamily="2" charset="-34"/>
            </a:endParaRPr>
          </a:p>
        </p:txBody>
      </p:sp>
      <p:sp>
        <p:nvSpPr>
          <p:cNvPr id="148" name="TextBox 147">
            <a:extLst>
              <a:ext uri="{FF2B5EF4-FFF2-40B4-BE49-F238E27FC236}">
                <a16:creationId xmlns:a16="http://schemas.microsoft.com/office/drawing/2014/main" id="{29E206D8-314E-58C9-BF99-008CB4E37DC1}"/>
              </a:ext>
            </a:extLst>
          </p:cNvPr>
          <p:cNvSpPr txBox="1"/>
          <p:nvPr/>
        </p:nvSpPr>
        <p:spPr>
          <a:xfrm>
            <a:off x="8998589" y="1672172"/>
            <a:ext cx="2665774" cy="707886"/>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r>
              <a:rPr lang="en-US" dirty="0" err="1">
                <a:solidFill>
                  <a:srgbClr val="3366CC"/>
                </a:solidFill>
              </a:rPr>
              <a:t>wangchanberta</a:t>
            </a:r>
            <a:r>
              <a:rPr lang="en-US" dirty="0">
                <a:solidFill>
                  <a:srgbClr val="3366CC"/>
                </a:solidFill>
              </a:rPr>
              <a:t>-base-wiki-</a:t>
            </a:r>
            <a:r>
              <a:rPr lang="en-US" dirty="0" err="1">
                <a:solidFill>
                  <a:srgbClr val="3366CC"/>
                </a:solidFill>
              </a:rPr>
              <a:t>sefr</a:t>
            </a:r>
            <a:endParaRPr lang="en-US" dirty="0">
              <a:solidFill>
                <a:srgbClr val="3366CC"/>
              </a:solidFill>
            </a:endParaRPr>
          </a:p>
        </p:txBody>
      </p:sp>
      <p:sp>
        <p:nvSpPr>
          <p:cNvPr id="150" name="TextBox 149">
            <a:extLst>
              <a:ext uri="{FF2B5EF4-FFF2-40B4-BE49-F238E27FC236}">
                <a16:creationId xmlns:a16="http://schemas.microsoft.com/office/drawing/2014/main" id="{537DA4F6-B834-6DA5-28E5-7136D054853F}"/>
              </a:ext>
            </a:extLst>
          </p:cNvPr>
          <p:cNvSpPr txBox="1"/>
          <p:nvPr/>
        </p:nvSpPr>
        <p:spPr>
          <a:xfrm>
            <a:off x="9100496" y="2336453"/>
            <a:ext cx="2679659" cy="738664"/>
          </a:xfrm>
          <a:prstGeom prst="rect">
            <a:avLst/>
          </a:prstGeom>
          <a:noFill/>
        </p:spPr>
        <p:txBody>
          <a:bodyPr wrap="square">
            <a:spAutoFit/>
          </a:bodyPr>
          <a:lstStyle>
            <a:defPPr>
              <a:defRPr lang="en-US"/>
            </a:defPPr>
            <a:lvl1pPr>
              <a:defRPr sz="1400">
                <a:latin typeface="Century Gothic" panose="020B0502020202020204" pitchFamily="34" charset="0"/>
              </a:defRPr>
            </a:lvl1pPr>
          </a:lstStyle>
          <a:p>
            <a:r>
              <a:rPr lang="en-US" dirty="0"/>
              <a:t>- </a:t>
            </a:r>
            <a:r>
              <a:rPr lang="en-US" dirty="0" err="1"/>
              <a:t>WangchanBERTa</a:t>
            </a:r>
            <a:r>
              <a:rPr lang="en-US" dirty="0"/>
              <a:t> trained on Thai Wikipedia Dump with word-level tokenizer SEFR</a:t>
            </a:r>
          </a:p>
        </p:txBody>
      </p:sp>
      <p:sp>
        <p:nvSpPr>
          <p:cNvPr id="152" name="TextBox 151">
            <a:extLst>
              <a:ext uri="{FF2B5EF4-FFF2-40B4-BE49-F238E27FC236}">
                <a16:creationId xmlns:a16="http://schemas.microsoft.com/office/drawing/2014/main" id="{C7B6C182-7815-4637-07EA-E95AA9E66A02}"/>
              </a:ext>
            </a:extLst>
          </p:cNvPr>
          <p:cNvSpPr txBox="1"/>
          <p:nvPr/>
        </p:nvSpPr>
        <p:spPr>
          <a:xfrm>
            <a:off x="5155174" y="2672951"/>
            <a:ext cx="1765081" cy="369332"/>
          </a:xfrm>
          <a:prstGeom prst="rect">
            <a:avLst/>
          </a:prstGeom>
          <a:noFill/>
        </p:spPr>
        <p:txBody>
          <a:bodyPr wrap="square">
            <a:spAutoFit/>
          </a:bodyPr>
          <a:lstStyle/>
          <a:p>
            <a:r>
              <a:rPr lang="en-US" dirty="0" err="1">
                <a:solidFill>
                  <a:schemeClr val="bg1"/>
                </a:solidFill>
              </a:rPr>
              <a:t>WangchanBERTa</a:t>
            </a:r>
            <a:endParaRPr lang="en-US" dirty="0">
              <a:solidFill>
                <a:schemeClr val="bg1"/>
              </a:solidFill>
            </a:endParaRPr>
          </a:p>
        </p:txBody>
      </p:sp>
      <p:sp>
        <p:nvSpPr>
          <p:cNvPr id="153" name="TextBox 152">
            <a:extLst>
              <a:ext uri="{FF2B5EF4-FFF2-40B4-BE49-F238E27FC236}">
                <a16:creationId xmlns:a16="http://schemas.microsoft.com/office/drawing/2014/main" id="{80F7BAF8-07E0-8443-4D93-5C946099E8DE}"/>
              </a:ext>
            </a:extLst>
          </p:cNvPr>
          <p:cNvSpPr txBox="1"/>
          <p:nvPr/>
        </p:nvSpPr>
        <p:spPr>
          <a:xfrm>
            <a:off x="5193394" y="4514903"/>
            <a:ext cx="1765081" cy="369332"/>
          </a:xfrm>
          <a:prstGeom prst="rect">
            <a:avLst/>
          </a:prstGeom>
          <a:noFill/>
        </p:spPr>
        <p:txBody>
          <a:bodyPr wrap="square">
            <a:spAutoFit/>
          </a:bodyPr>
          <a:lstStyle/>
          <a:p>
            <a:r>
              <a:rPr lang="en-US" dirty="0" err="1">
                <a:solidFill>
                  <a:schemeClr val="bg1"/>
                </a:solidFill>
              </a:rPr>
              <a:t>WangchanBERTa</a:t>
            </a:r>
            <a:endParaRPr lang="en-US" dirty="0">
              <a:solidFill>
                <a:schemeClr val="bg1"/>
              </a:solidFill>
            </a:endParaRPr>
          </a:p>
        </p:txBody>
      </p:sp>
      <p:sp>
        <p:nvSpPr>
          <p:cNvPr id="154" name="TextBox 153">
            <a:extLst>
              <a:ext uri="{FF2B5EF4-FFF2-40B4-BE49-F238E27FC236}">
                <a16:creationId xmlns:a16="http://schemas.microsoft.com/office/drawing/2014/main" id="{ADEC523D-D39F-2930-DCC3-12E312906E54}"/>
              </a:ext>
            </a:extLst>
          </p:cNvPr>
          <p:cNvSpPr txBox="1"/>
          <p:nvPr/>
        </p:nvSpPr>
        <p:spPr>
          <a:xfrm>
            <a:off x="7453179" y="2383554"/>
            <a:ext cx="1765081" cy="646331"/>
          </a:xfrm>
          <a:prstGeom prst="rect">
            <a:avLst/>
          </a:prstGeom>
          <a:noFill/>
        </p:spPr>
        <p:txBody>
          <a:bodyPr wrap="square">
            <a:spAutoFit/>
          </a:bodyPr>
          <a:lstStyle/>
          <a:p>
            <a:pPr algn="ctr"/>
            <a:r>
              <a:rPr lang="en-US" dirty="0" err="1">
                <a:solidFill>
                  <a:schemeClr val="bg1"/>
                </a:solidFill>
              </a:rPr>
              <a:t>Wangchan</a:t>
            </a:r>
            <a:endParaRPr lang="en-US" dirty="0">
              <a:solidFill>
                <a:schemeClr val="bg1"/>
              </a:solidFill>
            </a:endParaRPr>
          </a:p>
          <a:p>
            <a:pPr algn="ctr"/>
            <a:r>
              <a:rPr lang="en-US" dirty="0" err="1">
                <a:solidFill>
                  <a:schemeClr val="bg1"/>
                </a:solidFill>
              </a:rPr>
              <a:t>BERTa</a:t>
            </a:r>
            <a:endParaRPr lang="en-US" dirty="0">
              <a:solidFill>
                <a:schemeClr val="bg1"/>
              </a:solidFill>
            </a:endParaRPr>
          </a:p>
        </p:txBody>
      </p:sp>
      <p:sp>
        <p:nvSpPr>
          <p:cNvPr id="169" name="TextBox 168">
            <a:extLst>
              <a:ext uri="{FF2B5EF4-FFF2-40B4-BE49-F238E27FC236}">
                <a16:creationId xmlns:a16="http://schemas.microsoft.com/office/drawing/2014/main" id="{E6DF2524-DA08-2A1C-873B-F1935DB95DEA}"/>
              </a:ext>
            </a:extLst>
          </p:cNvPr>
          <p:cNvSpPr txBox="1"/>
          <p:nvPr/>
        </p:nvSpPr>
        <p:spPr>
          <a:xfrm>
            <a:off x="8638413" y="3930089"/>
            <a:ext cx="3185403" cy="400110"/>
          </a:xfrm>
          <a:prstGeom prst="rect">
            <a:avLst/>
          </a:prstGeom>
          <a:noFill/>
        </p:spPr>
        <p:txBody>
          <a:bodyPr wrap="square" rtlCol="0">
            <a:spAutoFit/>
          </a:bodyPr>
          <a:lstStyle>
            <a:defPPr>
              <a:defRPr lang="en-US"/>
            </a:defPPr>
            <a:lvl1pPr indent="0" algn="ctr">
              <a:buFont typeface="Arial" panose="020B0604020202020204" pitchFamily="34" charset="0"/>
              <a:buNone/>
              <a:defRPr sz="2000" b="1">
                <a:solidFill>
                  <a:srgbClr val="002060"/>
                </a:solidFill>
                <a:latin typeface="Ekachon" panose="00000500000000000000" pitchFamily="2" charset="-34"/>
                <a:cs typeface="Ekachon" panose="00000500000000000000" pitchFamily="2" charset="-34"/>
              </a:defRPr>
            </a:lvl1pPr>
          </a:lstStyle>
          <a:p>
            <a:r>
              <a:rPr lang="en-US" dirty="0">
                <a:solidFill>
                  <a:schemeClr val="accent2">
                    <a:lumMod val="75000"/>
                  </a:schemeClr>
                </a:solidFill>
              </a:rPr>
              <a:t>Logistic Regression</a:t>
            </a:r>
          </a:p>
        </p:txBody>
      </p:sp>
      <p:sp>
        <p:nvSpPr>
          <p:cNvPr id="170" name="Oval 169">
            <a:extLst>
              <a:ext uri="{FF2B5EF4-FFF2-40B4-BE49-F238E27FC236}">
                <a16:creationId xmlns:a16="http://schemas.microsoft.com/office/drawing/2014/main" id="{3B543EDD-CEC4-47FC-F014-DF0632CB3C35}"/>
              </a:ext>
            </a:extLst>
          </p:cNvPr>
          <p:cNvSpPr/>
          <p:nvPr/>
        </p:nvSpPr>
        <p:spPr>
          <a:xfrm>
            <a:off x="7839473" y="4034933"/>
            <a:ext cx="352437" cy="31933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latin typeface="Century Gothic" panose="020B0502020202020204" pitchFamily="34" charset="0"/>
              </a:rPr>
              <a:t>4</a:t>
            </a:r>
          </a:p>
        </p:txBody>
      </p:sp>
      <p:sp>
        <p:nvSpPr>
          <p:cNvPr id="171" name="TextBox 170">
            <a:extLst>
              <a:ext uri="{FF2B5EF4-FFF2-40B4-BE49-F238E27FC236}">
                <a16:creationId xmlns:a16="http://schemas.microsoft.com/office/drawing/2014/main" id="{55847C63-FB88-9861-61F6-886A230BC2FE}"/>
              </a:ext>
            </a:extLst>
          </p:cNvPr>
          <p:cNvSpPr txBox="1"/>
          <p:nvPr/>
        </p:nvSpPr>
        <p:spPr>
          <a:xfrm>
            <a:off x="9011348" y="4294851"/>
            <a:ext cx="2679659" cy="954107"/>
          </a:xfrm>
          <a:prstGeom prst="rect">
            <a:avLst/>
          </a:prstGeom>
          <a:noFill/>
        </p:spPr>
        <p:txBody>
          <a:bodyPr wrap="square">
            <a:spAutoFit/>
          </a:bodyPr>
          <a:lstStyle>
            <a:defPPr>
              <a:defRPr lang="en-US"/>
            </a:defPPr>
            <a:lvl1pPr>
              <a:defRPr sz="1400">
                <a:latin typeface="Century Gothic" panose="020B0502020202020204" pitchFamily="34" charset="0"/>
              </a:defRPr>
            </a:lvl1pPr>
          </a:lstStyle>
          <a:p>
            <a:r>
              <a:rPr lang="en-US" dirty="0"/>
              <a:t>- Logistic Regression trained on </a:t>
            </a:r>
            <a:r>
              <a:rPr lang="en-US" dirty="0" err="1"/>
              <a:t>Wisesight</a:t>
            </a:r>
            <a:r>
              <a:rPr lang="en-US" dirty="0"/>
              <a:t> Sentiment corpus with </a:t>
            </a:r>
            <a:r>
              <a:rPr lang="en-US" dirty="0" err="1"/>
              <a:t>with</a:t>
            </a:r>
            <a:r>
              <a:rPr lang="en-US" dirty="0"/>
              <a:t> </a:t>
            </a:r>
            <a:r>
              <a:rPr lang="en-US" dirty="0" err="1"/>
              <a:t>PyThaiNLP's</a:t>
            </a:r>
            <a:r>
              <a:rPr lang="en-US" dirty="0"/>
              <a:t> word-level tokenizer</a:t>
            </a:r>
          </a:p>
        </p:txBody>
      </p:sp>
      <p:sp>
        <p:nvSpPr>
          <p:cNvPr id="182" name="Rectangle: Top Corners Rounded 181">
            <a:extLst>
              <a:ext uri="{FF2B5EF4-FFF2-40B4-BE49-F238E27FC236}">
                <a16:creationId xmlns:a16="http://schemas.microsoft.com/office/drawing/2014/main" id="{C7805EAA-51D9-B170-18AD-AEE3C43990D7}"/>
              </a:ext>
            </a:extLst>
          </p:cNvPr>
          <p:cNvSpPr/>
          <p:nvPr/>
        </p:nvSpPr>
        <p:spPr>
          <a:xfrm rot="5400000">
            <a:off x="615729" y="2372422"/>
            <a:ext cx="725493" cy="2253096"/>
          </a:xfrm>
          <a:prstGeom prst="round2SameRect">
            <a:avLst>
              <a:gd name="adj1" fmla="val 50000"/>
              <a:gd name="adj2" fmla="val 0"/>
            </a:avLst>
          </a:prstGeom>
          <a:solidFill>
            <a:srgbClr val="1D9BF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3" name="Picture 4">
            <a:extLst>
              <a:ext uri="{FF2B5EF4-FFF2-40B4-BE49-F238E27FC236}">
                <a16:creationId xmlns:a16="http://schemas.microsoft.com/office/drawing/2014/main" id="{38B5E51D-9DAE-61AC-9159-6AB2506F14E1}"/>
              </a:ext>
            </a:extLst>
          </p:cNvPr>
          <p:cNvPicPr>
            <a:picLocks noChangeAspect="1" noChangeArrowheads="1"/>
          </p:cNvPicPr>
          <p:nvPr/>
        </p:nvPicPr>
        <p:blipFill>
          <a:blip r:embed="rId4">
            <a:biLevel thresh="25000"/>
            <a:extLst>
              <a:ext uri="{28A0092B-C50C-407E-A947-70E740481C1C}">
                <a14:useLocalDpi xmlns:a14="http://schemas.microsoft.com/office/drawing/2010/main" val="0"/>
              </a:ext>
            </a:extLst>
          </a:blip>
          <a:srcRect/>
          <a:stretch>
            <a:fillRect/>
          </a:stretch>
        </p:blipFill>
        <p:spPr bwMode="auto">
          <a:xfrm>
            <a:off x="155170" y="3389567"/>
            <a:ext cx="299260" cy="246071"/>
          </a:xfrm>
          <a:prstGeom prst="rect">
            <a:avLst/>
          </a:prstGeom>
          <a:noFill/>
          <a:extLst>
            <a:ext uri="{909E8E84-426E-40DD-AFC4-6F175D3DCCD1}">
              <a14:hiddenFill xmlns:a14="http://schemas.microsoft.com/office/drawing/2010/main">
                <a:solidFill>
                  <a:srgbClr val="FFFFFF"/>
                </a:solidFill>
              </a14:hiddenFill>
            </a:ext>
          </a:extLst>
        </p:spPr>
      </p:pic>
      <p:sp>
        <p:nvSpPr>
          <p:cNvPr id="184" name="TextBox 183">
            <a:extLst>
              <a:ext uri="{FF2B5EF4-FFF2-40B4-BE49-F238E27FC236}">
                <a16:creationId xmlns:a16="http://schemas.microsoft.com/office/drawing/2014/main" id="{1800E383-C85B-1BF2-D3B8-8049D346D072}"/>
              </a:ext>
            </a:extLst>
          </p:cNvPr>
          <p:cNvSpPr txBox="1"/>
          <p:nvPr/>
        </p:nvSpPr>
        <p:spPr>
          <a:xfrm>
            <a:off x="-64280" y="3115608"/>
            <a:ext cx="2401166" cy="756968"/>
          </a:xfrm>
          <a:prstGeom prst="rect">
            <a:avLst/>
          </a:prstGeom>
          <a:noFill/>
          <a:extLst>
            <a:ext uri="{909E8E84-426E-40DD-AFC4-6F175D3DCCD1}">
              <a14:hiddenFill xmlns:a14="http://schemas.microsoft.com/office/drawing/2010/main">
                <a:solidFill>
                  <a:srgbClr val="FFFFFF"/>
                </a:solidFill>
              </a14:hiddenFill>
            </a:ext>
          </a:extLst>
        </p:spPr>
        <p:txBody>
          <a:bodyPr wrap="none" rtlCol="0" anchor="ctr" anchorCtr="1">
            <a:noAutofit/>
          </a:bodyPr>
          <a:lstStyle>
            <a:defPPr>
              <a:defRPr lang="en-US"/>
            </a:defPPr>
            <a:lvl1pPr algn="ctr">
              <a:defRPr b="1">
                <a:solidFill>
                  <a:schemeClr val="bg1"/>
                </a:solidFill>
                <a:latin typeface="Ekachon" panose="00000500000000000000" pitchFamily="2" charset="-34"/>
                <a:cs typeface="Ekachon" panose="00000500000000000000" pitchFamily="2" charset="-34"/>
              </a:defRPr>
            </a:lvl1pPr>
          </a:lstStyle>
          <a:p>
            <a:r>
              <a:rPr lang="en-US" dirty="0"/>
              <a:t>Model </a:t>
            </a:r>
          </a:p>
          <a:p>
            <a:r>
              <a:rPr lang="en-US" dirty="0"/>
              <a:t>Evaluation</a:t>
            </a:r>
          </a:p>
        </p:txBody>
      </p:sp>
      <p:pic>
        <p:nvPicPr>
          <p:cNvPr id="185" name="Picture 184">
            <a:extLst>
              <a:ext uri="{FF2B5EF4-FFF2-40B4-BE49-F238E27FC236}">
                <a16:creationId xmlns:a16="http://schemas.microsoft.com/office/drawing/2014/main" id="{8F1B4C29-7D8D-B0DD-9A55-02E3EB051151}"/>
              </a:ext>
            </a:extLst>
          </p:cNvPr>
          <p:cNvPicPr>
            <a:picLocks noChangeAspect="1"/>
          </p:cNvPicPr>
          <p:nvPr/>
        </p:nvPicPr>
        <p:blipFill>
          <a:blip r:embed="rId5"/>
          <a:stretch>
            <a:fillRect/>
          </a:stretch>
        </p:blipFill>
        <p:spPr>
          <a:xfrm>
            <a:off x="4908014" y="1316193"/>
            <a:ext cx="4310246" cy="4261473"/>
          </a:xfrm>
          <a:prstGeom prst="rect">
            <a:avLst/>
          </a:prstGeom>
        </p:spPr>
      </p:pic>
    </p:spTree>
    <p:extLst>
      <p:ext uri="{BB962C8B-B14F-4D97-AF65-F5344CB8AC3E}">
        <p14:creationId xmlns:p14="http://schemas.microsoft.com/office/powerpoint/2010/main" val="148236125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29015</TotalTime>
  <Words>5279</Words>
  <Application>Microsoft Office PowerPoint</Application>
  <PresentationFormat>Widescreen</PresentationFormat>
  <Paragraphs>1582</Paragraphs>
  <Slides>38</Slides>
  <Notes>0</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Arial</vt:lpstr>
      <vt:lpstr>Calibri</vt:lpstr>
      <vt:lpstr>Calibri Light</vt:lpstr>
      <vt:lpstr>Cambria Math</vt:lpstr>
      <vt:lpstr>Century Gothic</vt:lpstr>
      <vt:lpstr>Ekachon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Kantima Techaphonprasit</dc:creator>
  <cp:lastModifiedBy>KANTIMA TECHAPHONPRASIT</cp:lastModifiedBy>
  <cp:revision>42</cp:revision>
  <dcterms:created xsi:type="dcterms:W3CDTF">2023-06-04T17:25:18Z</dcterms:created>
  <dcterms:modified xsi:type="dcterms:W3CDTF">2023-07-24T16:33:36Z</dcterms:modified>
</cp:coreProperties>
</file>